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540" r:id="rId2"/>
    <p:sldId id="3567" r:id="rId3"/>
    <p:sldId id="3548" r:id="rId4"/>
    <p:sldId id="3568" r:id="rId5"/>
    <p:sldId id="3534" r:id="rId6"/>
    <p:sldId id="3357" r:id="rId7"/>
    <p:sldId id="3537" r:id="rId8"/>
    <p:sldId id="3555" r:id="rId9"/>
    <p:sldId id="3562" r:id="rId10"/>
    <p:sldId id="3557" r:id="rId11"/>
    <p:sldId id="260" r:id="rId12"/>
    <p:sldId id="268" r:id="rId13"/>
    <p:sldId id="3556" r:id="rId14"/>
    <p:sldId id="319" r:id="rId15"/>
    <p:sldId id="3360" r:id="rId16"/>
    <p:sldId id="3558" r:id="rId17"/>
    <p:sldId id="3563" r:id="rId18"/>
    <p:sldId id="3390" r:id="rId19"/>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violette, Stephane" initials="LS" lastIdx="35" clrIdx="0">
    <p:extLst>
      <p:ext uri="{19B8F6BF-5375-455C-9EA6-DF929625EA0E}">
        <p15:presenceInfo xmlns:p15="http://schemas.microsoft.com/office/powerpoint/2012/main" userId="S::Stephane.Laviolette@sen.parl.gc.ca::f5fce514-f4c6-4f34-8870-f9eb540c6b73" providerId="AD"/>
      </p:ext>
    </p:extLst>
  </p:cmAuthor>
  <p:cmAuthor id="2" name="Zrinyi, Nicholas" initials="ZN" lastIdx="6" clrIdx="1">
    <p:extLst>
      <p:ext uri="{19B8F6BF-5375-455C-9EA6-DF929625EA0E}">
        <p15:presenceInfo xmlns:p15="http://schemas.microsoft.com/office/powerpoint/2012/main" userId="S::nicholas.zrinyi@sen.parl.gc.ca::7bbd4bfe-4340-4f76-86f2-8c5c696aa4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5261"/>
    <a:srgbClr val="2F5597"/>
    <a:srgbClr val="4472C4"/>
    <a:srgbClr val="437CBB"/>
    <a:srgbClr val="AF322D"/>
    <a:srgbClr val="DAE3F3"/>
    <a:srgbClr val="3D6D9D"/>
    <a:srgbClr val="608DC8"/>
    <a:srgbClr val="355C7F"/>
    <a:srgbClr val="333F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360" autoAdjust="0"/>
  </p:normalViewPr>
  <p:slideViewPr>
    <p:cSldViewPr snapToGrid="0">
      <p:cViewPr varScale="1">
        <p:scale>
          <a:sx n="61" d="100"/>
          <a:sy n="61" d="100"/>
        </p:scale>
        <p:origin x="884" y="4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4" d="100"/>
          <a:sy n="84" d="100"/>
        </p:scale>
        <p:origin x="297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E8A8AE-BACE-8442-BC82-31CA011E4D4B}" type="doc">
      <dgm:prSet loTypeId="urn:microsoft.com/office/officeart/2008/layout/VerticalCurvedList" loCatId="" qsTypeId="urn:microsoft.com/office/officeart/2005/8/quickstyle/simple1" qsCatId="simple" csTypeId="urn:microsoft.com/office/officeart/2005/8/colors/accent5_4" csCatId="accent5" phldr="1"/>
      <dgm:spPr/>
      <dgm:t>
        <a:bodyPr/>
        <a:lstStyle/>
        <a:p>
          <a:endParaRPr lang="en-US"/>
        </a:p>
      </dgm:t>
    </dgm:pt>
    <dgm:pt modelId="{93D8746E-3362-3243-90BF-AE20A6377676}">
      <dgm:prSet phldrT="[Text]" custT="1"/>
      <dgm:spPr>
        <a:xfrm>
          <a:off x="689560" y="446862"/>
          <a:ext cx="12285611" cy="893332"/>
        </a:xfrm>
        <a:prstGeom prst="rect">
          <a:avLst/>
        </a:prstGeom>
        <a:solidFill>
          <a:srgbClr val="355C7F"/>
        </a:solidFill>
      </dgm:spPr>
      <dgm:t>
        <a:bodyPr/>
        <a:lstStyle/>
        <a:p>
          <a:pPr>
            <a:buNone/>
          </a:pPr>
          <a:r>
            <a:rPr lang="en-US" sz="1800" dirty="0">
              <a:latin typeface="+mn-lt"/>
              <a:ea typeface="Tahoma" panose="020B0604030504040204" pitchFamily="34" charset="0"/>
              <a:cs typeface="Tahoma" panose="020B0604030504040204" pitchFamily="34" charset="0"/>
            </a:rPr>
            <a:t>Establishes a duty for directors, officers and administrators to align entities with climate commitments</a:t>
          </a:r>
          <a:endParaRPr lang="en-US" sz="1800" b="1" i="0" spc="150" baseline="0" dirty="0">
            <a:latin typeface="+mn-lt"/>
            <a:ea typeface="Tahoma" panose="020B0604030504040204" pitchFamily="34" charset="0"/>
            <a:cs typeface="Tahoma" panose="020B0604030504040204" pitchFamily="34" charset="0"/>
          </a:endParaRPr>
        </a:p>
      </dgm:t>
    </dgm:pt>
    <dgm:pt modelId="{CF9ECE40-623E-C14F-8C3A-D2EB46EFB09B}" type="parTrans" cxnId="{DD9EE37A-FD1C-B941-9AE9-6346F3DD980A}">
      <dgm:prSet/>
      <dgm:spPr/>
      <dgm:t>
        <a:bodyPr/>
        <a:lstStyle/>
        <a:p>
          <a:endParaRPr lang="en-US" sz="1800" b="1" i="0" spc="150" baseline="0">
            <a:solidFill>
              <a:schemeClr val="bg1"/>
            </a:solidFill>
            <a:latin typeface="+mn-lt"/>
            <a:ea typeface="Tahoma" panose="020B0604030504040204" pitchFamily="34" charset="0"/>
            <a:cs typeface="Tahoma" panose="020B0604030504040204" pitchFamily="34" charset="0"/>
          </a:endParaRPr>
        </a:p>
      </dgm:t>
    </dgm:pt>
    <dgm:pt modelId="{32F7D76E-8C80-564F-BC7C-B43D8AE4C8EB}" type="sibTrans" cxnId="{DD9EE37A-FD1C-B941-9AE9-6346F3DD980A}">
      <dgm:prSet/>
      <dgm:spPr>
        <a:xfrm>
          <a:off x="-11102633" y="-1696125"/>
          <a:ext cx="13222051" cy="13222051"/>
        </a:xfrm>
        <a:prstGeom prst="blockArc">
          <a:avLst>
            <a:gd name="adj1" fmla="val 18900000"/>
            <a:gd name="adj2" fmla="val 2700000"/>
            <a:gd name="adj3" fmla="val 163"/>
          </a:avLst>
        </a:prstGeom>
      </dgm:spPr>
      <dgm:t>
        <a:bodyPr/>
        <a:lstStyle/>
        <a:p>
          <a:endParaRPr lang="en-US" sz="1800" b="1" i="0" spc="150" baseline="0">
            <a:solidFill>
              <a:schemeClr val="bg1"/>
            </a:solidFill>
            <a:latin typeface="+mn-lt"/>
            <a:ea typeface="Tahoma" panose="020B0604030504040204" pitchFamily="34" charset="0"/>
            <a:cs typeface="Tahoma" panose="020B0604030504040204" pitchFamily="34" charset="0"/>
          </a:endParaRPr>
        </a:p>
      </dgm:t>
    </dgm:pt>
    <dgm:pt modelId="{CFA1F107-EF5B-EF41-857F-2E83616F2FA0}">
      <dgm:prSet custT="1"/>
      <dgm:spPr>
        <a:xfrm>
          <a:off x="1498553" y="1787647"/>
          <a:ext cx="11476619" cy="893332"/>
        </a:xfrm>
        <a:prstGeom prst="rect">
          <a:avLst/>
        </a:prstGeom>
        <a:solidFill>
          <a:srgbClr val="3D6D9D"/>
        </a:solidFill>
      </dgm:spPr>
      <dgm:t>
        <a:bodyPr anchor="ctr"/>
        <a:lstStyle/>
        <a:p>
          <a:pPr>
            <a:buNone/>
          </a:pPr>
          <a:r>
            <a:rPr lang="en-US" sz="1800" dirty="0">
              <a:latin typeface="+mn-lt"/>
              <a:ea typeface="Tahoma" panose="020B0604030504040204" pitchFamily="34" charset="0"/>
              <a:cs typeface="Tahoma" panose="020B0604030504040204" pitchFamily="34" charset="0"/>
            </a:rPr>
            <a:t>Aligns purposes, including market oversight by OSFI, with climate commitments</a:t>
          </a:r>
          <a:endParaRPr lang="en-US" sz="1800" b="1" i="0" spc="150" baseline="0" dirty="0">
            <a:latin typeface="+mn-lt"/>
            <a:ea typeface="Tahoma" panose="020B0604030504040204" pitchFamily="34" charset="0"/>
            <a:cs typeface="Tahoma" panose="020B0604030504040204" pitchFamily="34" charset="0"/>
          </a:endParaRPr>
        </a:p>
      </dgm:t>
    </dgm:pt>
    <dgm:pt modelId="{8414A22A-44AE-9749-8DA9-AC9E6B3FF4EB}" type="sibTrans" cxnId="{5571584C-CD3F-2843-9736-DDBBE9E7CC44}">
      <dgm:prSet/>
      <dgm:spPr/>
      <dgm:t>
        <a:bodyPr/>
        <a:lstStyle/>
        <a:p>
          <a:endParaRPr lang="en-US" sz="1800" b="1" i="0" spc="150" baseline="0">
            <a:solidFill>
              <a:schemeClr val="bg1"/>
            </a:solidFill>
            <a:latin typeface="+mn-lt"/>
            <a:ea typeface="Tahoma" panose="020B0604030504040204" pitchFamily="34" charset="0"/>
            <a:cs typeface="Tahoma" panose="020B0604030504040204" pitchFamily="34" charset="0"/>
          </a:endParaRPr>
        </a:p>
      </dgm:t>
    </dgm:pt>
    <dgm:pt modelId="{71DF6359-FFEF-0D4A-93B7-6EF564DAEF4F}" type="parTrans" cxnId="{5571584C-CD3F-2843-9736-DDBBE9E7CC44}">
      <dgm:prSet/>
      <dgm:spPr/>
      <dgm:t>
        <a:bodyPr/>
        <a:lstStyle/>
        <a:p>
          <a:endParaRPr lang="en-US" sz="1800" b="1" i="0" spc="150" baseline="0">
            <a:solidFill>
              <a:schemeClr val="bg1"/>
            </a:solidFill>
            <a:latin typeface="+mn-lt"/>
            <a:ea typeface="Tahoma" panose="020B0604030504040204" pitchFamily="34" charset="0"/>
            <a:cs typeface="Tahoma" panose="020B0604030504040204" pitchFamily="34" charset="0"/>
          </a:endParaRPr>
        </a:p>
      </dgm:t>
    </dgm:pt>
    <dgm:pt modelId="{5351D98C-8D09-7349-AD7C-F9DF82C663ED}">
      <dgm:prSet custT="1"/>
      <dgm:spPr>
        <a:xfrm>
          <a:off x="1941876" y="3127449"/>
          <a:ext cx="11033295" cy="893332"/>
        </a:xfrm>
        <a:prstGeom prst="rect">
          <a:avLst/>
        </a:prstGeom>
        <a:solidFill>
          <a:srgbClr val="437CBB"/>
        </a:solidFill>
      </dgm:spPr>
      <dgm:t>
        <a:bodyPr anchor="ctr"/>
        <a:lstStyle/>
        <a:p>
          <a:pPr>
            <a:buNone/>
          </a:pPr>
          <a:r>
            <a:rPr lang="en-US" sz="1800" dirty="0">
              <a:latin typeface="+mn-lt"/>
              <a:ea typeface="Tahoma" panose="020B0604030504040204" pitchFamily="34" charset="0"/>
              <a:cs typeface="Tahoma" panose="020B0604030504040204" pitchFamily="34" charset="0"/>
            </a:rPr>
            <a:t>Obligates entities to develop action plans, targets and progress reports on meeting climate commitments through annual reporting requirements</a:t>
          </a:r>
          <a:endParaRPr lang="en-US" sz="1800" b="1" i="0" spc="150" baseline="0" dirty="0">
            <a:latin typeface="+mn-lt"/>
            <a:ea typeface="Tahoma" panose="020B0604030504040204" pitchFamily="34" charset="0"/>
            <a:cs typeface="Tahoma" panose="020B0604030504040204" pitchFamily="34" charset="0"/>
          </a:endParaRPr>
        </a:p>
      </dgm:t>
    </dgm:pt>
    <dgm:pt modelId="{29242DC6-4EC1-964D-8772-80B2F60CA28A}" type="parTrans" cxnId="{1FAB1D2A-2B47-C141-9866-FA312FEA2CAA}">
      <dgm:prSet/>
      <dgm:spPr/>
      <dgm:t>
        <a:bodyPr/>
        <a:lstStyle/>
        <a:p>
          <a:endParaRPr lang="en-US" sz="1800" b="1" i="0" spc="150" baseline="0">
            <a:solidFill>
              <a:schemeClr val="bg1"/>
            </a:solidFill>
            <a:latin typeface="+mn-lt"/>
            <a:ea typeface="Tahoma" panose="020B0604030504040204" pitchFamily="34" charset="0"/>
            <a:cs typeface="Tahoma" panose="020B0604030504040204" pitchFamily="34" charset="0"/>
          </a:endParaRPr>
        </a:p>
      </dgm:t>
    </dgm:pt>
    <dgm:pt modelId="{BAA2B854-13DE-3D48-BA0B-65076CC8F0A9}" type="sibTrans" cxnId="{1FAB1D2A-2B47-C141-9866-FA312FEA2CAA}">
      <dgm:prSet/>
      <dgm:spPr/>
      <dgm:t>
        <a:bodyPr/>
        <a:lstStyle/>
        <a:p>
          <a:endParaRPr lang="en-US" sz="1800" b="1" i="0" spc="150" baseline="0">
            <a:solidFill>
              <a:schemeClr val="bg1"/>
            </a:solidFill>
            <a:latin typeface="+mn-lt"/>
            <a:ea typeface="Tahoma" panose="020B0604030504040204" pitchFamily="34" charset="0"/>
            <a:cs typeface="Tahoma" panose="020B0604030504040204" pitchFamily="34" charset="0"/>
          </a:endParaRPr>
        </a:p>
      </dgm:t>
    </dgm:pt>
    <dgm:pt modelId="{98C652B3-4269-894D-BBC7-25FBDF7BFD16}">
      <dgm:prSet custT="1"/>
      <dgm:spPr>
        <a:xfrm>
          <a:off x="1941876" y="5809018"/>
          <a:ext cx="11033295" cy="893332"/>
        </a:xfrm>
        <a:prstGeom prst="rect">
          <a:avLst/>
        </a:prstGeom>
        <a:solidFill>
          <a:srgbClr val="608DC8"/>
        </a:solidFill>
      </dgm:spPr>
      <dgm:t>
        <a:bodyPr anchor="ctr"/>
        <a:lstStyle/>
        <a:p>
          <a:pPr>
            <a:buNone/>
          </a:pPr>
          <a:r>
            <a:rPr lang="en-US" sz="1800">
              <a:latin typeface="+mn-lt"/>
              <a:ea typeface="Tahoma" panose="020B0604030504040204" pitchFamily="34" charset="0"/>
              <a:cs typeface="Tahoma" panose="020B0604030504040204" pitchFamily="34" charset="0"/>
            </a:rPr>
            <a:t>Makes capital adequacy requirements proportional to microprudential and macroprudential climate risks generated by financial institutions</a:t>
          </a:r>
          <a:endParaRPr lang="en-US" sz="1800" b="1" i="0" spc="150" baseline="0" dirty="0">
            <a:latin typeface="+mn-lt"/>
            <a:ea typeface="Tahoma" panose="020B0604030504040204" pitchFamily="34" charset="0"/>
            <a:cs typeface="Tahoma" panose="020B0604030504040204" pitchFamily="34" charset="0"/>
          </a:endParaRPr>
        </a:p>
      </dgm:t>
    </dgm:pt>
    <dgm:pt modelId="{CA5B2D9C-6583-8247-B91F-59A631B6E919}" type="parTrans" cxnId="{3682B1A0-A7FD-0B4A-A40E-F7BF85898BAD}">
      <dgm:prSet/>
      <dgm:spPr/>
      <dgm:t>
        <a:bodyPr/>
        <a:lstStyle/>
        <a:p>
          <a:endParaRPr lang="en-US" sz="1800" b="1" i="0" spc="150" baseline="0">
            <a:solidFill>
              <a:schemeClr val="bg1"/>
            </a:solidFill>
            <a:latin typeface="+mn-lt"/>
            <a:ea typeface="Tahoma" panose="020B0604030504040204" pitchFamily="34" charset="0"/>
            <a:cs typeface="Tahoma" panose="020B0604030504040204" pitchFamily="34" charset="0"/>
          </a:endParaRPr>
        </a:p>
      </dgm:t>
    </dgm:pt>
    <dgm:pt modelId="{6EA98CCE-F165-B844-92D7-890A3E2CA265}" type="sibTrans" cxnId="{3682B1A0-A7FD-0B4A-A40E-F7BF85898BAD}">
      <dgm:prSet/>
      <dgm:spPr/>
      <dgm:t>
        <a:bodyPr/>
        <a:lstStyle/>
        <a:p>
          <a:endParaRPr lang="en-US" sz="1800" b="1" i="0" spc="150" baseline="0">
            <a:solidFill>
              <a:schemeClr val="bg1"/>
            </a:solidFill>
            <a:latin typeface="+mn-lt"/>
            <a:ea typeface="Tahoma" panose="020B0604030504040204" pitchFamily="34" charset="0"/>
            <a:cs typeface="Tahoma" panose="020B0604030504040204" pitchFamily="34" charset="0"/>
          </a:endParaRPr>
        </a:p>
      </dgm:t>
    </dgm:pt>
    <dgm:pt modelId="{79C60451-71A3-7B40-9C18-1C708C284C2F}">
      <dgm:prSet phldrT="[Text]" custT="1"/>
      <dgm:spPr>
        <a:xfrm>
          <a:off x="2083426" y="4468233"/>
          <a:ext cx="10891746" cy="893332"/>
        </a:xfrm>
        <a:prstGeom prst="rect">
          <a:avLst/>
        </a:prstGeom>
        <a:solidFill>
          <a:srgbClr val="608DC8"/>
        </a:solidFill>
      </dgm:spPr>
      <dgm:t>
        <a:bodyPr/>
        <a:lstStyle/>
        <a:p>
          <a:pPr>
            <a:buNone/>
          </a:pPr>
          <a:r>
            <a:rPr lang="en-US" sz="1800" dirty="0">
              <a:latin typeface="+mn-lt"/>
              <a:ea typeface="Tahoma" panose="020B0604030504040204" pitchFamily="34" charset="0"/>
              <a:cs typeface="Tahoma" panose="020B0604030504040204" pitchFamily="34" charset="0"/>
            </a:rPr>
            <a:t>Ensures climate expertise on certain boards of directors and avoids conflicts of interest</a:t>
          </a:r>
          <a:endParaRPr lang="en-US" sz="1800" b="1" i="0" spc="150" baseline="0" dirty="0">
            <a:latin typeface="+mn-lt"/>
            <a:ea typeface="Tahoma" panose="020B0604030504040204" pitchFamily="34" charset="0"/>
            <a:cs typeface="Tahoma" panose="020B0604030504040204" pitchFamily="34" charset="0"/>
          </a:endParaRPr>
        </a:p>
      </dgm:t>
    </dgm:pt>
    <dgm:pt modelId="{2E047616-B7B7-D544-A847-F0A13805330F}" type="parTrans" cxnId="{AF163AAE-7BA7-FD4E-9999-B6BAD98ED0A8}">
      <dgm:prSet/>
      <dgm:spPr/>
      <dgm:t>
        <a:bodyPr/>
        <a:lstStyle/>
        <a:p>
          <a:endParaRPr lang="en-US" sz="1800" b="1" i="0" spc="150" baseline="0">
            <a:solidFill>
              <a:schemeClr val="bg1"/>
            </a:solidFill>
            <a:latin typeface="+mn-lt"/>
            <a:ea typeface="Tahoma" panose="020B0604030504040204" pitchFamily="34" charset="0"/>
            <a:cs typeface="Tahoma" panose="020B0604030504040204" pitchFamily="34" charset="0"/>
          </a:endParaRPr>
        </a:p>
      </dgm:t>
    </dgm:pt>
    <dgm:pt modelId="{FDC9FD1C-D4BE-4040-A041-29BC73C64B23}" type="sibTrans" cxnId="{AF163AAE-7BA7-FD4E-9999-B6BAD98ED0A8}">
      <dgm:prSet/>
      <dgm:spPr/>
      <dgm:t>
        <a:bodyPr/>
        <a:lstStyle/>
        <a:p>
          <a:endParaRPr lang="en-US" sz="1800" b="1" i="0" spc="150" baseline="0">
            <a:solidFill>
              <a:schemeClr val="bg1"/>
            </a:solidFill>
            <a:latin typeface="+mn-lt"/>
            <a:ea typeface="Tahoma" panose="020B0604030504040204" pitchFamily="34" charset="0"/>
            <a:cs typeface="Tahoma" panose="020B0604030504040204" pitchFamily="34" charset="0"/>
          </a:endParaRPr>
        </a:p>
      </dgm:t>
    </dgm:pt>
    <dgm:pt modelId="{1E08B2C9-9DAA-4F72-AE89-6B7A3B4DB9F1}">
      <dgm:prSet phldrT="[Text]" custT="1"/>
      <dgm:spPr>
        <a:xfrm>
          <a:off x="1498553" y="7148820"/>
          <a:ext cx="11476619" cy="893332"/>
        </a:xfrm>
        <a:prstGeom prst="rect">
          <a:avLst/>
        </a:prstGeom>
        <a:solidFill>
          <a:srgbClr val="437CBB"/>
        </a:solidFill>
      </dgm:spPr>
      <dgm:t>
        <a:bodyPr/>
        <a:lstStyle/>
        <a:p>
          <a:pPr>
            <a:buFont typeface="+mj-lt"/>
            <a:buNone/>
          </a:pPr>
          <a:r>
            <a:rPr lang="en-US" sz="1800" dirty="0">
              <a:latin typeface="+mn-lt"/>
              <a:ea typeface="Tahoma" panose="020B0604030504040204" pitchFamily="34" charset="0"/>
              <a:cs typeface="Tahoma" panose="020B0604030504040204" pitchFamily="34" charset="0"/>
            </a:rPr>
            <a:t>Requires a government action plan to align financial products with climate commitments</a:t>
          </a:r>
          <a:endParaRPr lang="en-US" sz="1800" b="1" i="0" spc="150" baseline="0" dirty="0">
            <a:latin typeface="+mn-lt"/>
            <a:ea typeface="Tahoma" panose="020B0604030504040204" pitchFamily="34" charset="0"/>
            <a:cs typeface="Tahoma" panose="020B0604030504040204" pitchFamily="34" charset="0"/>
          </a:endParaRPr>
        </a:p>
      </dgm:t>
    </dgm:pt>
    <dgm:pt modelId="{5539B1E2-BC83-43EB-8DED-2B556B7B49D0}" type="parTrans" cxnId="{F4E1B2EC-489B-48CD-91DF-6CE71BBD4EBC}">
      <dgm:prSet/>
      <dgm:spPr/>
      <dgm:t>
        <a:bodyPr/>
        <a:lstStyle/>
        <a:p>
          <a:endParaRPr lang="en-CA" sz="1800">
            <a:latin typeface="+mn-lt"/>
            <a:ea typeface="Tahoma" panose="020B0604030504040204" pitchFamily="34" charset="0"/>
            <a:cs typeface="Tahoma" panose="020B0604030504040204" pitchFamily="34" charset="0"/>
          </a:endParaRPr>
        </a:p>
      </dgm:t>
    </dgm:pt>
    <dgm:pt modelId="{7264F61E-DC18-4EF6-BF27-66C541DA58E7}" type="sibTrans" cxnId="{F4E1B2EC-489B-48CD-91DF-6CE71BBD4EBC}">
      <dgm:prSet/>
      <dgm:spPr/>
      <dgm:t>
        <a:bodyPr/>
        <a:lstStyle/>
        <a:p>
          <a:endParaRPr lang="en-CA" sz="1800">
            <a:latin typeface="+mn-lt"/>
            <a:ea typeface="Tahoma" panose="020B0604030504040204" pitchFamily="34" charset="0"/>
            <a:cs typeface="Tahoma" panose="020B0604030504040204" pitchFamily="34" charset="0"/>
          </a:endParaRPr>
        </a:p>
      </dgm:t>
    </dgm:pt>
    <dgm:pt modelId="{0B36FDA7-FCD7-4B55-BCD4-9650B8699DF1}">
      <dgm:prSet phldrT="[Text]" custT="1"/>
      <dgm:spPr>
        <a:xfrm>
          <a:off x="689560" y="8489605"/>
          <a:ext cx="12285611" cy="893332"/>
        </a:xfrm>
        <a:prstGeom prst="rect">
          <a:avLst/>
        </a:prstGeom>
        <a:solidFill>
          <a:srgbClr val="3D6D9D"/>
        </a:solidFill>
      </dgm:spPr>
      <dgm:t>
        <a:bodyPr/>
        <a:lstStyle/>
        <a:p>
          <a:pPr>
            <a:buFont typeface="+mj-lt"/>
            <a:buNone/>
          </a:pPr>
          <a:r>
            <a:rPr lang="en-US" sz="1800" dirty="0">
              <a:latin typeface="+mn-lt"/>
              <a:ea typeface="Tahoma" panose="020B0604030504040204" pitchFamily="34" charset="0"/>
              <a:cs typeface="Tahoma" panose="020B0604030504040204" pitchFamily="34" charset="0"/>
            </a:rPr>
            <a:t>Mandates timely public review processes on implementation progress to ensure iterative learning</a:t>
          </a:r>
          <a:endParaRPr lang="en-US" sz="1800" b="1" i="0" spc="150" baseline="0" dirty="0">
            <a:latin typeface="+mn-lt"/>
            <a:ea typeface="Tahoma" panose="020B0604030504040204" pitchFamily="34" charset="0"/>
            <a:cs typeface="Tahoma" panose="020B0604030504040204" pitchFamily="34" charset="0"/>
          </a:endParaRPr>
        </a:p>
      </dgm:t>
    </dgm:pt>
    <dgm:pt modelId="{1D040AE0-07F9-467B-9B0D-A8970C062D29}" type="parTrans" cxnId="{1F36395B-54BD-4AEB-96B3-887C496C38D7}">
      <dgm:prSet/>
      <dgm:spPr/>
      <dgm:t>
        <a:bodyPr/>
        <a:lstStyle/>
        <a:p>
          <a:endParaRPr lang="en-CA" sz="1800">
            <a:latin typeface="+mn-lt"/>
            <a:ea typeface="Tahoma" panose="020B0604030504040204" pitchFamily="34" charset="0"/>
            <a:cs typeface="Tahoma" panose="020B0604030504040204" pitchFamily="34" charset="0"/>
          </a:endParaRPr>
        </a:p>
      </dgm:t>
    </dgm:pt>
    <dgm:pt modelId="{899018EF-2415-49A8-A041-9A77A0986DDB}" type="sibTrans" cxnId="{1F36395B-54BD-4AEB-96B3-887C496C38D7}">
      <dgm:prSet/>
      <dgm:spPr/>
      <dgm:t>
        <a:bodyPr/>
        <a:lstStyle/>
        <a:p>
          <a:endParaRPr lang="en-CA" sz="1800">
            <a:latin typeface="+mn-lt"/>
            <a:ea typeface="Tahoma" panose="020B0604030504040204" pitchFamily="34" charset="0"/>
            <a:cs typeface="Tahoma" panose="020B0604030504040204" pitchFamily="34" charset="0"/>
          </a:endParaRPr>
        </a:p>
      </dgm:t>
    </dgm:pt>
    <dgm:pt modelId="{1884BE96-0619-46BA-A388-0D631168B410}">
      <dgm:prSet phldrT="[Text]" custT="1"/>
      <dgm:spPr/>
      <dgm:t>
        <a:bodyPr anchor="ctr"/>
        <a:lstStyle/>
        <a:p>
          <a:endParaRPr lang="en-US" sz="1800" b="1" i="0" spc="150" baseline="0" dirty="0">
            <a:solidFill>
              <a:schemeClr val="bg1"/>
            </a:solidFill>
            <a:latin typeface="+mn-lt"/>
            <a:ea typeface="Tahoma" panose="020B0604030504040204" pitchFamily="34" charset="0"/>
            <a:cs typeface="Tahoma" panose="020B0604030504040204" pitchFamily="34" charset="0"/>
          </a:endParaRPr>
        </a:p>
      </dgm:t>
    </dgm:pt>
    <dgm:pt modelId="{3021CE65-8066-4CCB-84C0-5C1F305AE10F}" type="parTrans" cxnId="{CD532DEF-C2A8-4EC2-BD2B-B4FBE75E0505}">
      <dgm:prSet/>
      <dgm:spPr/>
      <dgm:t>
        <a:bodyPr/>
        <a:lstStyle/>
        <a:p>
          <a:endParaRPr lang="en-CA" sz="1800">
            <a:latin typeface="+mn-lt"/>
            <a:ea typeface="Tahoma" panose="020B0604030504040204" pitchFamily="34" charset="0"/>
            <a:cs typeface="Tahoma" panose="020B0604030504040204" pitchFamily="34" charset="0"/>
          </a:endParaRPr>
        </a:p>
      </dgm:t>
    </dgm:pt>
    <dgm:pt modelId="{CAE78856-1118-46C4-ABCE-190E6632ED1A}" type="sibTrans" cxnId="{CD532DEF-C2A8-4EC2-BD2B-B4FBE75E0505}">
      <dgm:prSet/>
      <dgm:spPr/>
      <dgm:t>
        <a:bodyPr/>
        <a:lstStyle/>
        <a:p>
          <a:endParaRPr lang="en-CA" sz="1800">
            <a:latin typeface="+mn-lt"/>
            <a:ea typeface="Tahoma" panose="020B0604030504040204" pitchFamily="34" charset="0"/>
            <a:cs typeface="Tahoma" panose="020B0604030504040204" pitchFamily="34" charset="0"/>
          </a:endParaRPr>
        </a:p>
      </dgm:t>
    </dgm:pt>
    <dgm:pt modelId="{9CB922BB-2D30-4A43-B72B-E50E7D036632}" type="pres">
      <dgm:prSet presAssocID="{B5E8A8AE-BACE-8442-BC82-31CA011E4D4B}" presName="Name0" presStyleCnt="0">
        <dgm:presLayoutVars>
          <dgm:chMax val="7"/>
          <dgm:chPref val="7"/>
          <dgm:dir/>
        </dgm:presLayoutVars>
      </dgm:prSet>
      <dgm:spPr/>
    </dgm:pt>
    <dgm:pt modelId="{ECA4B1F6-0A91-B047-B610-3841CE2168B5}" type="pres">
      <dgm:prSet presAssocID="{B5E8A8AE-BACE-8442-BC82-31CA011E4D4B}" presName="Name1" presStyleCnt="0"/>
      <dgm:spPr/>
    </dgm:pt>
    <dgm:pt modelId="{DAAA6816-FDA2-BF4F-BCEF-34D90D0020BD}" type="pres">
      <dgm:prSet presAssocID="{B5E8A8AE-BACE-8442-BC82-31CA011E4D4B}" presName="cycle" presStyleCnt="0"/>
      <dgm:spPr/>
    </dgm:pt>
    <dgm:pt modelId="{136B70D4-965F-F847-9956-EDA28E551CC8}" type="pres">
      <dgm:prSet presAssocID="{B5E8A8AE-BACE-8442-BC82-31CA011E4D4B}" presName="srcNode" presStyleLbl="node1" presStyleIdx="0" presStyleCnt="7"/>
      <dgm:spPr/>
    </dgm:pt>
    <dgm:pt modelId="{74653C47-6C32-BC44-8E3E-CB89B423E245}" type="pres">
      <dgm:prSet presAssocID="{B5E8A8AE-BACE-8442-BC82-31CA011E4D4B}" presName="conn" presStyleLbl="parChTrans1D2" presStyleIdx="0" presStyleCnt="1"/>
      <dgm:spPr/>
    </dgm:pt>
    <dgm:pt modelId="{DB809E97-6428-E74F-A86B-6C509D694543}" type="pres">
      <dgm:prSet presAssocID="{B5E8A8AE-BACE-8442-BC82-31CA011E4D4B}" presName="extraNode" presStyleLbl="node1" presStyleIdx="0" presStyleCnt="7"/>
      <dgm:spPr/>
    </dgm:pt>
    <dgm:pt modelId="{CA19582D-5EC8-794E-9409-6724284BC3AE}" type="pres">
      <dgm:prSet presAssocID="{B5E8A8AE-BACE-8442-BC82-31CA011E4D4B}" presName="dstNode" presStyleLbl="node1" presStyleIdx="0" presStyleCnt="7"/>
      <dgm:spPr/>
    </dgm:pt>
    <dgm:pt modelId="{BCAE1FAF-4193-474D-A3DC-3FFEFA73C146}" type="pres">
      <dgm:prSet presAssocID="{93D8746E-3362-3243-90BF-AE20A6377676}" presName="text_1" presStyleLbl="node1" presStyleIdx="0" presStyleCnt="7" custScaleY="130062">
        <dgm:presLayoutVars>
          <dgm:bulletEnabled val="1"/>
        </dgm:presLayoutVars>
      </dgm:prSet>
      <dgm:spPr/>
    </dgm:pt>
    <dgm:pt modelId="{FB690726-BF8E-9E45-820B-E6030D88A7F7}" type="pres">
      <dgm:prSet presAssocID="{93D8746E-3362-3243-90BF-AE20A6377676}" presName="accent_1" presStyleCnt="0"/>
      <dgm:spPr/>
    </dgm:pt>
    <dgm:pt modelId="{0D4BF00F-F62D-FF4B-8C4D-EFF8A0A19AB5}" type="pres">
      <dgm:prSet presAssocID="{93D8746E-3362-3243-90BF-AE20A6377676}" presName="accentRepeatNode" presStyleLbl="solidFgAcc1" presStyleIdx="0" presStyleCnt="7"/>
      <dgm:spPr>
        <a:xfrm>
          <a:off x="131227" y="335196"/>
          <a:ext cx="1116665" cy="1116665"/>
        </a:xfrm>
        <a:prstGeom prst="ellipse">
          <a:avLst/>
        </a:prstGeom>
      </dgm:spPr>
    </dgm:pt>
    <dgm:pt modelId="{19AFB7FE-BF15-034A-960E-AB1BD0C88D78}" type="pres">
      <dgm:prSet presAssocID="{CFA1F107-EF5B-EF41-857F-2E83616F2FA0}" presName="text_2" presStyleLbl="node1" presStyleIdx="1" presStyleCnt="7" custScaleY="130062">
        <dgm:presLayoutVars>
          <dgm:bulletEnabled val="1"/>
        </dgm:presLayoutVars>
      </dgm:prSet>
      <dgm:spPr/>
    </dgm:pt>
    <dgm:pt modelId="{4F4F321F-A8FA-6D49-9C74-1329979F5E7B}" type="pres">
      <dgm:prSet presAssocID="{CFA1F107-EF5B-EF41-857F-2E83616F2FA0}" presName="accent_2" presStyleCnt="0"/>
      <dgm:spPr/>
    </dgm:pt>
    <dgm:pt modelId="{A188ED1F-A5B8-934B-88EB-0D4834FC8EB7}" type="pres">
      <dgm:prSet presAssocID="{CFA1F107-EF5B-EF41-857F-2E83616F2FA0}" presName="accentRepeatNode" presStyleLbl="solidFgAcc1" presStyleIdx="1" presStyleCnt="7"/>
      <dgm:spPr>
        <a:xfrm>
          <a:off x="940220" y="1675980"/>
          <a:ext cx="1116665" cy="1116665"/>
        </a:xfrm>
        <a:prstGeom prst="ellipse">
          <a:avLst/>
        </a:prstGeom>
      </dgm:spPr>
    </dgm:pt>
    <dgm:pt modelId="{86D5944F-10DC-9246-BAA8-2041C58FEE1A}" type="pres">
      <dgm:prSet presAssocID="{5351D98C-8D09-7349-AD7C-F9DF82C663ED}" presName="text_3" presStyleLbl="node1" presStyleIdx="2" presStyleCnt="7" custScaleY="130062">
        <dgm:presLayoutVars>
          <dgm:bulletEnabled val="1"/>
        </dgm:presLayoutVars>
      </dgm:prSet>
      <dgm:spPr/>
    </dgm:pt>
    <dgm:pt modelId="{63A2BF68-08AF-D345-908E-C19533AD25D1}" type="pres">
      <dgm:prSet presAssocID="{5351D98C-8D09-7349-AD7C-F9DF82C663ED}" presName="accent_3" presStyleCnt="0"/>
      <dgm:spPr/>
    </dgm:pt>
    <dgm:pt modelId="{A66907A7-349E-BB44-A7DA-3D5E5C33BF94}" type="pres">
      <dgm:prSet presAssocID="{5351D98C-8D09-7349-AD7C-F9DF82C663ED}" presName="accentRepeatNode" presStyleLbl="solidFgAcc1" presStyleIdx="2" presStyleCnt="7"/>
      <dgm:spPr>
        <a:xfrm>
          <a:off x="1383544" y="3015782"/>
          <a:ext cx="1116665" cy="1116665"/>
        </a:xfrm>
        <a:prstGeom prst="ellipse">
          <a:avLst/>
        </a:prstGeom>
      </dgm:spPr>
    </dgm:pt>
    <dgm:pt modelId="{D74B6A35-3590-0348-A318-203EB989E45F}" type="pres">
      <dgm:prSet presAssocID="{79C60451-71A3-7B40-9C18-1C708C284C2F}" presName="text_4" presStyleLbl="node1" presStyleIdx="3" presStyleCnt="7" custScaleY="130062">
        <dgm:presLayoutVars>
          <dgm:bulletEnabled val="1"/>
        </dgm:presLayoutVars>
      </dgm:prSet>
      <dgm:spPr/>
    </dgm:pt>
    <dgm:pt modelId="{509A5232-1E8E-2245-9DC4-45FF9EAF4F44}" type="pres">
      <dgm:prSet presAssocID="{79C60451-71A3-7B40-9C18-1C708C284C2F}" presName="accent_4" presStyleCnt="0"/>
      <dgm:spPr/>
    </dgm:pt>
    <dgm:pt modelId="{334DE22A-BA2C-AB48-A1C5-C7F0D78A1687}" type="pres">
      <dgm:prSet presAssocID="{79C60451-71A3-7B40-9C18-1C708C284C2F}" presName="accentRepeatNode" presStyleLbl="solidFgAcc1" presStyleIdx="3" presStyleCnt="7"/>
      <dgm:spPr>
        <a:xfrm>
          <a:off x="1525093" y="4356567"/>
          <a:ext cx="1116665" cy="1116665"/>
        </a:xfrm>
        <a:prstGeom prst="ellipse">
          <a:avLst/>
        </a:prstGeom>
      </dgm:spPr>
    </dgm:pt>
    <dgm:pt modelId="{321483B3-0024-1247-A8D4-2461AAB35281}" type="pres">
      <dgm:prSet presAssocID="{98C652B3-4269-894D-BBC7-25FBDF7BFD16}" presName="text_5" presStyleLbl="node1" presStyleIdx="4" presStyleCnt="7" custScaleY="130062">
        <dgm:presLayoutVars>
          <dgm:bulletEnabled val="1"/>
        </dgm:presLayoutVars>
      </dgm:prSet>
      <dgm:spPr/>
    </dgm:pt>
    <dgm:pt modelId="{32A2324E-69CB-9142-804A-0A0292F3D422}" type="pres">
      <dgm:prSet presAssocID="{98C652B3-4269-894D-BBC7-25FBDF7BFD16}" presName="accent_5" presStyleCnt="0"/>
      <dgm:spPr/>
    </dgm:pt>
    <dgm:pt modelId="{E22B9F24-00DA-894A-B467-5FABABCAD35E}" type="pres">
      <dgm:prSet presAssocID="{98C652B3-4269-894D-BBC7-25FBDF7BFD16}" presName="accentRepeatNode" presStyleLbl="solidFgAcc1" presStyleIdx="4" presStyleCnt="7"/>
      <dgm:spPr>
        <a:xfrm>
          <a:off x="1383544" y="5697352"/>
          <a:ext cx="1116665" cy="1116665"/>
        </a:xfrm>
        <a:prstGeom prst="ellipse">
          <a:avLst/>
        </a:prstGeom>
      </dgm:spPr>
    </dgm:pt>
    <dgm:pt modelId="{7B78EE6A-514E-4BB4-B19A-C08B3C312451}" type="pres">
      <dgm:prSet presAssocID="{1E08B2C9-9DAA-4F72-AE89-6B7A3B4DB9F1}" presName="text_6" presStyleLbl="node1" presStyleIdx="5" presStyleCnt="7" custScaleY="130062">
        <dgm:presLayoutVars>
          <dgm:bulletEnabled val="1"/>
        </dgm:presLayoutVars>
      </dgm:prSet>
      <dgm:spPr/>
    </dgm:pt>
    <dgm:pt modelId="{BA6E069F-E455-4A83-AE41-7B365172FE2E}" type="pres">
      <dgm:prSet presAssocID="{1E08B2C9-9DAA-4F72-AE89-6B7A3B4DB9F1}" presName="accent_6" presStyleCnt="0"/>
      <dgm:spPr/>
    </dgm:pt>
    <dgm:pt modelId="{5B3A05C9-3FDB-4A5C-82E2-C074BC894468}" type="pres">
      <dgm:prSet presAssocID="{1E08B2C9-9DAA-4F72-AE89-6B7A3B4DB9F1}" presName="accentRepeatNode" presStyleLbl="solidFgAcc1" presStyleIdx="5" presStyleCnt="7"/>
      <dgm:spPr>
        <a:xfrm>
          <a:off x="940220" y="7037153"/>
          <a:ext cx="1116665" cy="1116665"/>
        </a:xfrm>
        <a:prstGeom prst="ellipse">
          <a:avLst/>
        </a:prstGeom>
      </dgm:spPr>
    </dgm:pt>
    <dgm:pt modelId="{D89DBD7E-09B7-4FB7-8126-3BD7FC55E918}" type="pres">
      <dgm:prSet presAssocID="{0B36FDA7-FCD7-4B55-BCD4-9650B8699DF1}" presName="text_7" presStyleLbl="node1" presStyleIdx="6" presStyleCnt="7" custScaleY="130062">
        <dgm:presLayoutVars>
          <dgm:bulletEnabled val="1"/>
        </dgm:presLayoutVars>
      </dgm:prSet>
      <dgm:spPr/>
    </dgm:pt>
    <dgm:pt modelId="{3170D00E-9BA5-4FCA-94F6-2CB92F94F615}" type="pres">
      <dgm:prSet presAssocID="{0B36FDA7-FCD7-4B55-BCD4-9650B8699DF1}" presName="accent_7" presStyleCnt="0"/>
      <dgm:spPr/>
    </dgm:pt>
    <dgm:pt modelId="{D7AE9DC6-3B80-4511-A1C0-F867E0FCFE46}" type="pres">
      <dgm:prSet presAssocID="{0B36FDA7-FCD7-4B55-BCD4-9650B8699DF1}" presName="accentRepeatNode" presStyleLbl="solidFgAcc1" presStyleIdx="6" presStyleCnt="7"/>
      <dgm:spPr>
        <a:xfrm>
          <a:off x="131227" y="8377938"/>
          <a:ext cx="1116665" cy="1116665"/>
        </a:xfrm>
        <a:prstGeom prst="ellipse">
          <a:avLst/>
        </a:prstGeom>
      </dgm:spPr>
    </dgm:pt>
  </dgm:ptLst>
  <dgm:cxnLst>
    <dgm:cxn modelId="{2DEFDA28-C918-4745-B832-F6B3ACF2C0AB}" type="presOf" srcId="{32F7D76E-8C80-564F-BC7C-B43D8AE4C8EB}" destId="{74653C47-6C32-BC44-8E3E-CB89B423E245}" srcOrd="0" destOrd="0" presId="urn:microsoft.com/office/officeart/2008/layout/VerticalCurvedList"/>
    <dgm:cxn modelId="{1FAB1D2A-2B47-C141-9866-FA312FEA2CAA}" srcId="{B5E8A8AE-BACE-8442-BC82-31CA011E4D4B}" destId="{5351D98C-8D09-7349-AD7C-F9DF82C663ED}" srcOrd="2" destOrd="0" parTransId="{29242DC6-4EC1-964D-8772-80B2F60CA28A}" sibTransId="{BAA2B854-13DE-3D48-BA0B-65076CC8F0A9}"/>
    <dgm:cxn modelId="{1F36395B-54BD-4AEB-96B3-887C496C38D7}" srcId="{B5E8A8AE-BACE-8442-BC82-31CA011E4D4B}" destId="{0B36FDA7-FCD7-4B55-BCD4-9650B8699DF1}" srcOrd="6" destOrd="0" parTransId="{1D040AE0-07F9-467B-9B0D-A8970C062D29}" sibTransId="{899018EF-2415-49A8-A041-9A77A0986DDB}"/>
    <dgm:cxn modelId="{3261115D-BBE0-DB4C-9112-9A7F2EC7A008}" type="presOf" srcId="{79C60451-71A3-7B40-9C18-1C708C284C2F}" destId="{D74B6A35-3590-0348-A318-203EB989E45F}" srcOrd="0" destOrd="0" presId="urn:microsoft.com/office/officeart/2008/layout/VerticalCurvedList"/>
    <dgm:cxn modelId="{35472662-83FB-4471-B26B-11A5DAA5705B}" type="presOf" srcId="{0B36FDA7-FCD7-4B55-BCD4-9650B8699DF1}" destId="{D89DBD7E-09B7-4FB7-8126-3BD7FC55E918}" srcOrd="0" destOrd="0" presId="urn:microsoft.com/office/officeart/2008/layout/VerticalCurvedList"/>
    <dgm:cxn modelId="{BE53844A-9D77-4E88-8ACE-A11874743533}" type="presOf" srcId="{1E08B2C9-9DAA-4F72-AE89-6B7A3B4DB9F1}" destId="{7B78EE6A-514E-4BB4-B19A-C08B3C312451}" srcOrd="0" destOrd="0" presId="urn:microsoft.com/office/officeart/2008/layout/VerticalCurvedList"/>
    <dgm:cxn modelId="{5571584C-CD3F-2843-9736-DDBBE9E7CC44}" srcId="{B5E8A8AE-BACE-8442-BC82-31CA011E4D4B}" destId="{CFA1F107-EF5B-EF41-857F-2E83616F2FA0}" srcOrd="1" destOrd="0" parTransId="{71DF6359-FFEF-0D4A-93B7-6EF564DAEF4F}" sibTransId="{8414A22A-44AE-9749-8DA9-AC9E6B3FF4EB}"/>
    <dgm:cxn modelId="{DD9EE37A-FD1C-B941-9AE9-6346F3DD980A}" srcId="{B5E8A8AE-BACE-8442-BC82-31CA011E4D4B}" destId="{93D8746E-3362-3243-90BF-AE20A6377676}" srcOrd="0" destOrd="0" parTransId="{CF9ECE40-623E-C14F-8C3A-D2EB46EFB09B}" sibTransId="{32F7D76E-8C80-564F-BC7C-B43D8AE4C8EB}"/>
    <dgm:cxn modelId="{C036EC8A-8764-2F47-8DF5-E3C03785AD29}" type="presOf" srcId="{98C652B3-4269-894D-BBC7-25FBDF7BFD16}" destId="{321483B3-0024-1247-A8D4-2461AAB35281}" srcOrd="0" destOrd="0" presId="urn:microsoft.com/office/officeart/2008/layout/VerticalCurvedList"/>
    <dgm:cxn modelId="{3682B1A0-A7FD-0B4A-A40E-F7BF85898BAD}" srcId="{B5E8A8AE-BACE-8442-BC82-31CA011E4D4B}" destId="{98C652B3-4269-894D-BBC7-25FBDF7BFD16}" srcOrd="4" destOrd="0" parTransId="{CA5B2D9C-6583-8247-B91F-59A631B6E919}" sibTransId="{6EA98CCE-F165-B844-92D7-890A3E2CA265}"/>
    <dgm:cxn modelId="{AF163AAE-7BA7-FD4E-9999-B6BAD98ED0A8}" srcId="{B5E8A8AE-BACE-8442-BC82-31CA011E4D4B}" destId="{79C60451-71A3-7B40-9C18-1C708C284C2F}" srcOrd="3" destOrd="0" parTransId="{2E047616-B7B7-D544-A847-F0A13805330F}" sibTransId="{FDC9FD1C-D4BE-4040-A041-29BC73C64B23}"/>
    <dgm:cxn modelId="{1301A2B8-27C6-DD4C-BF02-33E3AA656393}" type="presOf" srcId="{CFA1F107-EF5B-EF41-857F-2E83616F2FA0}" destId="{19AFB7FE-BF15-034A-960E-AB1BD0C88D78}" srcOrd="0" destOrd="0" presId="urn:microsoft.com/office/officeart/2008/layout/VerticalCurvedList"/>
    <dgm:cxn modelId="{2B1C16BF-A155-4942-B9DE-D4C92D3A357B}" type="presOf" srcId="{B5E8A8AE-BACE-8442-BC82-31CA011E4D4B}" destId="{9CB922BB-2D30-4A43-B72B-E50E7D036632}" srcOrd="0" destOrd="0" presId="urn:microsoft.com/office/officeart/2008/layout/VerticalCurvedList"/>
    <dgm:cxn modelId="{FEDEA2D3-8626-504B-AA0F-471967E4D14F}" type="presOf" srcId="{93D8746E-3362-3243-90BF-AE20A6377676}" destId="{BCAE1FAF-4193-474D-A3DC-3FFEFA73C146}" srcOrd="0" destOrd="0" presId="urn:microsoft.com/office/officeart/2008/layout/VerticalCurvedList"/>
    <dgm:cxn modelId="{F4E1B2EC-489B-48CD-91DF-6CE71BBD4EBC}" srcId="{B5E8A8AE-BACE-8442-BC82-31CA011E4D4B}" destId="{1E08B2C9-9DAA-4F72-AE89-6B7A3B4DB9F1}" srcOrd="5" destOrd="0" parTransId="{5539B1E2-BC83-43EB-8DED-2B556B7B49D0}" sibTransId="{7264F61E-DC18-4EF6-BF27-66C541DA58E7}"/>
    <dgm:cxn modelId="{BC8389ED-F649-9842-920F-AC0B2E072D47}" type="presOf" srcId="{5351D98C-8D09-7349-AD7C-F9DF82C663ED}" destId="{86D5944F-10DC-9246-BAA8-2041C58FEE1A}" srcOrd="0" destOrd="0" presId="urn:microsoft.com/office/officeart/2008/layout/VerticalCurvedList"/>
    <dgm:cxn modelId="{CD532DEF-C2A8-4EC2-BD2B-B4FBE75E0505}" srcId="{B5E8A8AE-BACE-8442-BC82-31CA011E4D4B}" destId="{1884BE96-0619-46BA-A388-0D631168B410}" srcOrd="7" destOrd="0" parTransId="{3021CE65-8066-4CCB-84C0-5C1F305AE10F}" sibTransId="{CAE78856-1118-46C4-ABCE-190E6632ED1A}"/>
    <dgm:cxn modelId="{19B4CF85-6718-A048-B4B8-9F834DBFE6EE}" type="presParOf" srcId="{9CB922BB-2D30-4A43-B72B-E50E7D036632}" destId="{ECA4B1F6-0A91-B047-B610-3841CE2168B5}" srcOrd="0" destOrd="0" presId="urn:microsoft.com/office/officeart/2008/layout/VerticalCurvedList"/>
    <dgm:cxn modelId="{AEEF649F-0C5F-7646-ADE5-87F2174A9BA4}" type="presParOf" srcId="{ECA4B1F6-0A91-B047-B610-3841CE2168B5}" destId="{DAAA6816-FDA2-BF4F-BCEF-34D90D0020BD}" srcOrd="0" destOrd="0" presId="urn:microsoft.com/office/officeart/2008/layout/VerticalCurvedList"/>
    <dgm:cxn modelId="{03C9F9EF-B512-5540-95B6-B38F0CF5EBC0}" type="presParOf" srcId="{DAAA6816-FDA2-BF4F-BCEF-34D90D0020BD}" destId="{136B70D4-965F-F847-9956-EDA28E551CC8}" srcOrd="0" destOrd="0" presId="urn:microsoft.com/office/officeart/2008/layout/VerticalCurvedList"/>
    <dgm:cxn modelId="{E3E68F87-2FE9-8948-B477-BB6D4F79757E}" type="presParOf" srcId="{DAAA6816-FDA2-BF4F-BCEF-34D90D0020BD}" destId="{74653C47-6C32-BC44-8E3E-CB89B423E245}" srcOrd="1" destOrd="0" presId="urn:microsoft.com/office/officeart/2008/layout/VerticalCurvedList"/>
    <dgm:cxn modelId="{91F8940B-FCA5-684F-95EB-C7FD228A2B5E}" type="presParOf" srcId="{DAAA6816-FDA2-BF4F-BCEF-34D90D0020BD}" destId="{DB809E97-6428-E74F-A86B-6C509D694543}" srcOrd="2" destOrd="0" presId="urn:microsoft.com/office/officeart/2008/layout/VerticalCurvedList"/>
    <dgm:cxn modelId="{072071B0-A7D7-D04E-ABD0-44481BC38620}" type="presParOf" srcId="{DAAA6816-FDA2-BF4F-BCEF-34D90D0020BD}" destId="{CA19582D-5EC8-794E-9409-6724284BC3AE}" srcOrd="3" destOrd="0" presId="urn:microsoft.com/office/officeart/2008/layout/VerticalCurvedList"/>
    <dgm:cxn modelId="{09C28038-1DA9-844E-B333-3D387DFDEF6B}" type="presParOf" srcId="{ECA4B1F6-0A91-B047-B610-3841CE2168B5}" destId="{BCAE1FAF-4193-474D-A3DC-3FFEFA73C146}" srcOrd="1" destOrd="0" presId="urn:microsoft.com/office/officeart/2008/layout/VerticalCurvedList"/>
    <dgm:cxn modelId="{25CD3CAA-E729-664A-92EF-1F398EF11264}" type="presParOf" srcId="{ECA4B1F6-0A91-B047-B610-3841CE2168B5}" destId="{FB690726-BF8E-9E45-820B-E6030D88A7F7}" srcOrd="2" destOrd="0" presId="urn:microsoft.com/office/officeart/2008/layout/VerticalCurvedList"/>
    <dgm:cxn modelId="{728A242F-AA0D-B240-AA5F-285EFEAA8A6B}" type="presParOf" srcId="{FB690726-BF8E-9E45-820B-E6030D88A7F7}" destId="{0D4BF00F-F62D-FF4B-8C4D-EFF8A0A19AB5}" srcOrd="0" destOrd="0" presId="urn:microsoft.com/office/officeart/2008/layout/VerticalCurvedList"/>
    <dgm:cxn modelId="{0722BE69-AD00-3545-9F5F-319E44B06593}" type="presParOf" srcId="{ECA4B1F6-0A91-B047-B610-3841CE2168B5}" destId="{19AFB7FE-BF15-034A-960E-AB1BD0C88D78}" srcOrd="3" destOrd="0" presId="urn:microsoft.com/office/officeart/2008/layout/VerticalCurvedList"/>
    <dgm:cxn modelId="{90D6861A-F2C5-9240-AF37-EFCA47EDF880}" type="presParOf" srcId="{ECA4B1F6-0A91-B047-B610-3841CE2168B5}" destId="{4F4F321F-A8FA-6D49-9C74-1329979F5E7B}" srcOrd="4" destOrd="0" presId="urn:microsoft.com/office/officeart/2008/layout/VerticalCurvedList"/>
    <dgm:cxn modelId="{A5DA75FD-DF82-DD42-B602-409F2502FBCC}" type="presParOf" srcId="{4F4F321F-A8FA-6D49-9C74-1329979F5E7B}" destId="{A188ED1F-A5B8-934B-88EB-0D4834FC8EB7}" srcOrd="0" destOrd="0" presId="urn:microsoft.com/office/officeart/2008/layout/VerticalCurvedList"/>
    <dgm:cxn modelId="{275EE762-A1A3-144A-9DEF-A3875663E2F6}" type="presParOf" srcId="{ECA4B1F6-0A91-B047-B610-3841CE2168B5}" destId="{86D5944F-10DC-9246-BAA8-2041C58FEE1A}" srcOrd="5" destOrd="0" presId="urn:microsoft.com/office/officeart/2008/layout/VerticalCurvedList"/>
    <dgm:cxn modelId="{707E76D2-0EA5-7E4F-A974-1B3AEA681321}" type="presParOf" srcId="{ECA4B1F6-0A91-B047-B610-3841CE2168B5}" destId="{63A2BF68-08AF-D345-908E-C19533AD25D1}" srcOrd="6" destOrd="0" presId="urn:microsoft.com/office/officeart/2008/layout/VerticalCurvedList"/>
    <dgm:cxn modelId="{44F7076D-C55E-514A-8ED7-A5EAE45509D7}" type="presParOf" srcId="{63A2BF68-08AF-D345-908E-C19533AD25D1}" destId="{A66907A7-349E-BB44-A7DA-3D5E5C33BF94}" srcOrd="0" destOrd="0" presId="urn:microsoft.com/office/officeart/2008/layout/VerticalCurvedList"/>
    <dgm:cxn modelId="{80AEC095-646A-9540-8DE8-5270F326408D}" type="presParOf" srcId="{ECA4B1F6-0A91-B047-B610-3841CE2168B5}" destId="{D74B6A35-3590-0348-A318-203EB989E45F}" srcOrd="7" destOrd="0" presId="urn:microsoft.com/office/officeart/2008/layout/VerticalCurvedList"/>
    <dgm:cxn modelId="{8462D720-0C61-BB49-A83B-F46290642FDF}" type="presParOf" srcId="{ECA4B1F6-0A91-B047-B610-3841CE2168B5}" destId="{509A5232-1E8E-2245-9DC4-45FF9EAF4F44}" srcOrd="8" destOrd="0" presId="urn:microsoft.com/office/officeart/2008/layout/VerticalCurvedList"/>
    <dgm:cxn modelId="{7784BADD-9105-144B-A45B-ACF3E7AE138A}" type="presParOf" srcId="{509A5232-1E8E-2245-9DC4-45FF9EAF4F44}" destId="{334DE22A-BA2C-AB48-A1C5-C7F0D78A1687}" srcOrd="0" destOrd="0" presId="urn:microsoft.com/office/officeart/2008/layout/VerticalCurvedList"/>
    <dgm:cxn modelId="{1C2ED6E1-07FF-9F40-AC9B-16501B3F1F41}" type="presParOf" srcId="{ECA4B1F6-0A91-B047-B610-3841CE2168B5}" destId="{321483B3-0024-1247-A8D4-2461AAB35281}" srcOrd="9" destOrd="0" presId="urn:microsoft.com/office/officeart/2008/layout/VerticalCurvedList"/>
    <dgm:cxn modelId="{16939F75-0875-EA46-9104-2E532FB6399F}" type="presParOf" srcId="{ECA4B1F6-0A91-B047-B610-3841CE2168B5}" destId="{32A2324E-69CB-9142-804A-0A0292F3D422}" srcOrd="10" destOrd="0" presId="urn:microsoft.com/office/officeart/2008/layout/VerticalCurvedList"/>
    <dgm:cxn modelId="{0C34D6C3-867C-A949-9A9A-F358A90D9665}" type="presParOf" srcId="{32A2324E-69CB-9142-804A-0A0292F3D422}" destId="{E22B9F24-00DA-894A-B467-5FABABCAD35E}" srcOrd="0" destOrd="0" presId="urn:microsoft.com/office/officeart/2008/layout/VerticalCurvedList"/>
    <dgm:cxn modelId="{1ED427DB-70A3-409B-9830-B3DFE433B1DD}" type="presParOf" srcId="{ECA4B1F6-0A91-B047-B610-3841CE2168B5}" destId="{7B78EE6A-514E-4BB4-B19A-C08B3C312451}" srcOrd="11" destOrd="0" presId="urn:microsoft.com/office/officeart/2008/layout/VerticalCurvedList"/>
    <dgm:cxn modelId="{3ECD4355-315E-483A-AA53-E5CFE0BA1EA0}" type="presParOf" srcId="{ECA4B1F6-0A91-B047-B610-3841CE2168B5}" destId="{BA6E069F-E455-4A83-AE41-7B365172FE2E}" srcOrd="12" destOrd="0" presId="urn:microsoft.com/office/officeart/2008/layout/VerticalCurvedList"/>
    <dgm:cxn modelId="{3250F8C6-2E2A-4BC4-A5D7-09DC6C56BFAD}" type="presParOf" srcId="{BA6E069F-E455-4A83-AE41-7B365172FE2E}" destId="{5B3A05C9-3FDB-4A5C-82E2-C074BC894468}" srcOrd="0" destOrd="0" presId="urn:microsoft.com/office/officeart/2008/layout/VerticalCurvedList"/>
    <dgm:cxn modelId="{09C47225-1C59-42B7-867F-684F08C496C5}" type="presParOf" srcId="{ECA4B1F6-0A91-B047-B610-3841CE2168B5}" destId="{D89DBD7E-09B7-4FB7-8126-3BD7FC55E918}" srcOrd="13" destOrd="0" presId="urn:microsoft.com/office/officeart/2008/layout/VerticalCurvedList"/>
    <dgm:cxn modelId="{480E7543-CF0D-49E2-9BBC-D7C4DDD86399}" type="presParOf" srcId="{ECA4B1F6-0A91-B047-B610-3841CE2168B5}" destId="{3170D00E-9BA5-4FCA-94F6-2CB92F94F615}" srcOrd="14" destOrd="0" presId="urn:microsoft.com/office/officeart/2008/layout/VerticalCurvedList"/>
    <dgm:cxn modelId="{18FE8642-F703-4B09-A6F0-7D5332682CE2}" type="presParOf" srcId="{3170D00E-9BA5-4FCA-94F6-2CB92F94F615}" destId="{D7AE9DC6-3B80-4511-A1C0-F867E0FCFE4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73A82C6-3A3B-4D18-8B4E-3EDA0A3DD3F8}"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D8A4702C-F96E-49A9-BBC2-0F60B3369D8A}">
      <dgm:prSet phldrT="[Text]" custT="1"/>
      <dgm:spPr/>
      <dgm:t>
        <a:bodyPr/>
        <a:lstStyle/>
        <a:p>
          <a:r>
            <a:rPr lang="en-US" sz="2000" dirty="0">
              <a:latin typeface="Tahoma" panose="020B0604030504040204" pitchFamily="34" charset="0"/>
              <a:ea typeface="Tahoma" panose="020B0604030504040204" pitchFamily="34" charset="0"/>
              <a:cs typeface="Tahoma" panose="020B0604030504040204" pitchFamily="34" charset="0"/>
            </a:rPr>
            <a:t>Amendment</a:t>
          </a:r>
          <a:r>
            <a:rPr lang="en-US" sz="2100" dirty="0">
              <a:latin typeface="Tahoma" panose="020B0604030504040204" pitchFamily="34" charset="0"/>
              <a:ea typeface="Tahoma" panose="020B0604030504040204" pitchFamily="34" charset="0"/>
              <a:cs typeface="Tahoma" panose="020B0604030504040204" pitchFamily="34" charset="0"/>
            </a:rPr>
            <a:t> 1</a:t>
          </a:r>
        </a:p>
      </dgm:t>
    </dgm:pt>
    <dgm:pt modelId="{5B53D117-2668-4A60-BD74-B09A9DE06D6F}" type="parTrans" cxnId="{5FA90602-3F46-40F6-9594-84C4C3307A39}">
      <dgm:prSet/>
      <dgm:spPr/>
      <dgm:t>
        <a:bodyPr/>
        <a:lstStyle/>
        <a:p>
          <a:endParaRPr lang="en-US"/>
        </a:p>
      </dgm:t>
    </dgm:pt>
    <dgm:pt modelId="{730FF1BF-6EE7-49F5-924B-DE2838E9062F}" type="sibTrans" cxnId="{5FA90602-3F46-40F6-9594-84C4C3307A39}">
      <dgm:prSet/>
      <dgm:spPr/>
      <dgm:t>
        <a:bodyPr/>
        <a:lstStyle/>
        <a:p>
          <a:endParaRPr lang="en-US"/>
        </a:p>
      </dgm:t>
    </dgm:pt>
    <dgm:pt modelId="{EACEFBC8-AD77-4C6B-A02A-90670B69AE3F}">
      <dgm:prSet phldrT="[Text]" custT="1"/>
      <dgm:spPr/>
      <dgm:t>
        <a:bodyPr/>
        <a:lstStyle/>
        <a:p>
          <a:r>
            <a:rPr lang="en-US" sz="2000" b="1" dirty="0">
              <a:latin typeface="Tahoma" panose="020B0604030504040204" pitchFamily="34" charset="0"/>
              <a:ea typeface="Tahoma" panose="020B0604030504040204" pitchFamily="34" charset="0"/>
              <a:cs typeface="Tahoma" panose="020B0604030504040204" pitchFamily="34" charset="0"/>
            </a:rPr>
            <a:t>Capital Risk-Weight Requirement </a:t>
          </a:r>
        </a:p>
      </dgm:t>
    </dgm:pt>
    <dgm:pt modelId="{5B380189-2055-42E3-A25B-AE8DAD088B4A}" type="parTrans" cxnId="{9056DFFD-64E9-4914-98E2-00CAE6A97A7D}">
      <dgm:prSet/>
      <dgm:spPr/>
      <dgm:t>
        <a:bodyPr/>
        <a:lstStyle/>
        <a:p>
          <a:endParaRPr lang="en-US"/>
        </a:p>
      </dgm:t>
    </dgm:pt>
    <dgm:pt modelId="{71CF26E7-BB1D-4D1C-A6B5-8B197A5479E3}" type="sibTrans" cxnId="{9056DFFD-64E9-4914-98E2-00CAE6A97A7D}">
      <dgm:prSet/>
      <dgm:spPr/>
      <dgm:t>
        <a:bodyPr/>
        <a:lstStyle/>
        <a:p>
          <a:endParaRPr lang="en-US"/>
        </a:p>
      </dgm:t>
    </dgm:pt>
    <dgm:pt modelId="{6AFCA891-A53E-4F4E-ADB8-4C262660389F}">
      <dgm:prSet phldrT="[Text]" custT="1"/>
      <dgm:spPr/>
      <dgm:t>
        <a:bodyPr/>
        <a:lstStyle/>
        <a:p>
          <a:r>
            <a:rPr lang="en-US" sz="2000" b="0" dirty="0">
              <a:latin typeface="Tahoma" panose="020B0604030504040204" pitchFamily="34" charset="0"/>
              <a:ea typeface="Tahoma" panose="020B0604030504040204" pitchFamily="34" charset="0"/>
              <a:cs typeface="Tahoma" panose="020B0604030504040204" pitchFamily="34" charset="0"/>
            </a:rPr>
            <a:t>Removed any top-down directions on how capital risk-weights should be calculated</a:t>
          </a:r>
          <a:r>
            <a:rPr lang="en-US" sz="2000" dirty="0">
              <a:latin typeface="Tahoma" panose="020B0604030504040204" pitchFamily="34" charset="0"/>
              <a:ea typeface="Tahoma" panose="020B0604030504040204" pitchFamily="34" charset="0"/>
              <a:cs typeface="Tahoma" panose="020B0604030504040204" pitchFamily="34" charset="0"/>
            </a:rPr>
            <a:t>, giving more flexibility to OSFI &amp; instead emphasize the recommendation to do so.</a:t>
          </a:r>
        </a:p>
      </dgm:t>
    </dgm:pt>
    <dgm:pt modelId="{3152C110-EBAD-46BC-8991-6D4078F4AE55}" type="parTrans" cxnId="{C9DAD65E-13C2-472A-863E-89C21E271173}">
      <dgm:prSet/>
      <dgm:spPr/>
      <dgm:t>
        <a:bodyPr/>
        <a:lstStyle/>
        <a:p>
          <a:endParaRPr lang="en-US"/>
        </a:p>
      </dgm:t>
    </dgm:pt>
    <dgm:pt modelId="{24F55039-ED42-476A-A646-EFEA3B65CE7E}" type="sibTrans" cxnId="{C9DAD65E-13C2-472A-863E-89C21E271173}">
      <dgm:prSet/>
      <dgm:spPr/>
      <dgm:t>
        <a:bodyPr/>
        <a:lstStyle/>
        <a:p>
          <a:endParaRPr lang="en-US"/>
        </a:p>
      </dgm:t>
    </dgm:pt>
    <dgm:pt modelId="{2E0ECC5A-138E-45E2-9285-01D3B6C893FC}">
      <dgm:prSet phldrT="[Text]" custT="1"/>
      <dgm:spPr/>
      <dgm:t>
        <a:bodyPr/>
        <a:lstStyle/>
        <a:p>
          <a:r>
            <a:rPr lang="en-US" sz="2000" dirty="0">
              <a:latin typeface="Tahoma" panose="020B0604030504040204" pitchFamily="34" charset="0"/>
              <a:ea typeface="Tahoma" panose="020B0604030504040204" pitchFamily="34" charset="0"/>
              <a:cs typeface="Tahoma" panose="020B0604030504040204" pitchFamily="34" charset="0"/>
            </a:rPr>
            <a:t>Amendment 2</a:t>
          </a:r>
        </a:p>
      </dgm:t>
    </dgm:pt>
    <dgm:pt modelId="{9F594C7D-404E-4CDB-827C-A859CC0EF42B}" type="parTrans" cxnId="{ADDF40AB-B6EF-4190-A3D2-3D49EF1F843D}">
      <dgm:prSet/>
      <dgm:spPr/>
      <dgm:t>
        <a:bodyPr/>
        <a:lstStyle/>
        <a:p>
          <a:endParaRPr lang="en-US"/>
        </a:p>
      </dgm:t>
    </dgm:pt>
    <dgm:pt modelId="{2EC01BFD-5D54-4783-8FE5-C15004B50CB2}" type="sibTrans" cxnId="{ADDF40AB-B6EF-4190-A3D2-3D49EF1F843D}">
      <dgm:prSet/>
      <dgm:spPr/>
      <dgm:t>
        <a:bodyPr/>
        <a:lstStyle/>
        <a:p>
          <a:endParaRPr lang="en-US"/>
        </a:p>
      </dgm:t>
    </dgm:pt>
    <dgm:pt modelId="{DA5303B8-3765-4D8B-B9C3-16B3ED0036FF}">
      <dgm:prSet phldrT="[Text]" custT="1"/>
      <dgm:spPr/>
      <dgm:t>
        <a:bodyPr/>
        <a:lstStyle/>
        <a:p>
          <a:r>
            <a:rPr lang="en-US" sz="2000" b="1" dirty="0">
              <a:latin typeface="Tahoma" panose="020B0604030504040204" pitchFamily="34" charset="0"/>
              <a:ea typeface="Tahoma" panose="020B0604030504040204" pitchFamily="34" charset="0"/>
              <a:cs typeface="Tahoma" panose="020B0604030504040204" pitchFamily="34" charset="0"/>
            </a:rPr>
            <a:t>Appointment of Board Members </a:t>
          </a:r>
        </a:p>
      </dgm:t>
    </dgm:pt>
    <dgm:pt modelId="{B4A76FEB-BE09-4D22-A823-95F3B88C835F}" type="parTrans" cxnId="{ADD622DD-540F-41C8-B3AF-ACD9552757A6}">
      <dgm:prSet/>
      <dgm:spPr/>
      <dgm:t>
        <a:bodyPr/>
        <a:lstStyle/>
        <a:p>
          <a:endParaRPr lang="en-US"/>
        </a:p>
      </dgm:t>
    </dgm:pt>
    <dgm:pt modelId="{6CD33359-8123-45B7-9557-F85CCD7BC406}" type="sibTrans" cxnId="{ADD622DD-540F-41C8-B3AF-ACD9552757A6}">
      <dgm:prSet/>
      <dgm:spPr/>
      <dgm:t>
        <a:bodyPr/>
        <a:lstStyle/>
        <a:p>
          <a:endParaRPr lang="en-US"/>
        </a:p>
      </dgm:t>
    </dgm:pt>
    <dgm:pt modelId="{926FAD7E-CBC4-4514-9D89-09B2BF982CE6}">
      <dgm:prSet phldrT="[Text]" custT="1"/>
      <dgm:spPr/>
      <dgm:t>
        <a:bodyPr/>
        <a:lstStyle/>
        <a:p>
          <a:r>
            <a:rPr lang="en-US" sz="2000" b="0" dirty="0">
              <a:latin typeface="Tahoma" panose="020B0604030504040204" pitchFamily="34" charset="0"/>
              <a:ea typeface="Tahoma" panose="020B0604030504040204" pitchFamily="34" charset="0"/>
              <a:cs typeface="Tahoma" panose="020B0604030504040204" pitchFamily="34" charset="0"/>
            </a:rPr>
            <a:t>Remove prohibition that would prevent a person from sitting on a board &amp; replace it with disclosure </a:t>
          </a:r>
        </a:p>
      </dgm:t>
    </dgm:pt>
    <dgm:pt modelId="{4CBF3593-2724-4935-817D-587FE67E3341}" type="parTrans" cxnId="{B6236D0F-3716-40AC-87B4-43F5489C43E7}">
      <dgm:prSet/>
      <dgm:spPr/>
      <dgm:t>
        <a:bodyPr/>
        <a:lstStyle/>
        <a:p>
          <a:endParaRPr lang="en-US"/>
        </a:p>
      </dgm:t>
    </dgm:pt>
    <dgm:pt modelId="{5F0221DB-421F-4EF5-A636-DF0C5F3F00D9}" type="sibTrans" cxnId="{B6236D0F-3716-40AC-87B4-43F5489C43E7}">
      <dgm:prSet/>
      <dgm:spPr/>
      <dgm:t>
        <a:bodyPr/>
        <a:lstStyle/>
        <a:p>
          <a:endParaRPr lang="en-US"/>
        </a:p>
      </dgm:t>
    </dgm:pt>
    <dgm:pt modelId="{F1971D2A-F0EF-461E-9DF2-4846D07CBB16}">
      <dgm:prSet phldrT="[Text]" custT="1"/>
      <dgm:spPr/>
      <dgm:t>
        <a:bodyPr/>
        <a:lstStyle/>
        <a:p>
          <a:r>
            <a:rPr lang="en-US" sz="2000" dirty="0">
              <a:latin typeface="Tahoma" panose="020B0604030504040204" pitchFamily="34" charset="0"/>
              <a:ea typeface="Tahoma" panose="020B0604030504040204" pitchFamily="34" charset="0"/>
              <a:cs typeface="Tahoma" panose="020B0604030504040204" pitchFamily="34" charset="0"/>
            </a:rPr>
            <a:t>Amendment</a:t>
          </a:r>
          <a:r>
            <a:rPr lang="en-US" sz="2100" dirty="0">
              <a:latin typeface="Tahoma" panose="020B0604030504040204" pitchFamily="34" charset="0"/>
              <a:ea typeface="Tahoma" panose="020B0604030504040204" pitchFamily="34" charset="0"/>
              <a:cs typeface="Tahoma" panose="020B0604030504040204" pitchFamily="34" charset="0"/>
            </a:rPr>
            <a:t> 3</a:t>
          </a:r>
        </a:p>
      </dgm:t>
    </dgm:pt>
    <dgm:pt modelId="{DA3E8CCC-4AA0-4069-A963-CD2F7E012FFB}" type="parTrans" cxnId="{32764399-CE25-4194-86D2-7F7C879A5120}">
      <dgm:prSet/>
      <dgm:spPr/>
      <dgm:t>
        <a:bodyPr/>
        <a:lstStyle/>
        <a:p>
          <a:endParaRPr lang="en-US"/>
        </a:p>
      </dgm:t>
    </dgm:pt>
    <dgm:pt modelId="{4FF1F08C-A69E-477F-91BF-F7291E2FA03F}" type="sibTrans" cxnId="{32764399-CE25-4194-86D2-7F7C879A5120}">
      <dgm:prSet/>
      <dgm:spPr/>
      <dgm:t>
        <a:bodyPr/>
        <a:lstStyle/>
        <a:p>
          <a:endParaRPr lang="en-US"/>
        </a:p>
      </dgm:t>
    </dgm:pt>
    <dgm:pt modelId="{15B38A45-3B5D-4D55-868D-71942A48CEAD}">
      <dgm:prSet phldrT="[Text]" custT="1"/>
      <dgm:spPr/>
      <dgm:t>
        <a:bodyPr/>
        <a:lstStyle/>
        <a:p>
          <a:r>
            <a:rPr lang="en-US" sz="2000" b="1" dirty="0">
              <a:latin typeface="Tahoma" panose="020B0604030504040204" pitchFamily="34" charset="0"/>
              <a:ea typeface="Tahoma" panose="020B0604030504040204" pitchFamily="34" charset="0"/>
              <a:cs typeface="Tahoma" panose="020B0604030504040204" pitchFamily="34" charset="0"/>
            </a:rPr>
            <a:t>Duties of Directors </a:t>
          </a:r>
        </a:p>
      </dgm:t>
    </dgm:pt>
    <dgm:pt modelId="{D368B2E5-A782-422B-BAA9-85FD7F1F0E54}" type="parTrans" cxnId="{49335C08-8C26-48A5-8A5D-856E00335898}">
      <dgm:prSet/>
      <dgm:spPr/>
      <dgm:t>
        <a:bodyPr/>
        <a:lstStyle/>
        <a:p>
          <a:endParaRPr lang="en-US"/>
        </a:p>
      </dgm:t>
    </dgm:pt>
    <dgm:pt modelId="{416552EE-9CB1-462C-ACA4-256F3D02F09F}" type="sibTrans" cxnId="{49335C08-8C26-48A5-8A5D-856E00335898}">
      <dgm:prSet/>
      <dgm:spPr/>
      <dgm:t>
        <a:bodyPr/>
        <a:lstStyle/>
        <a:p>
          <a:endParaRPr lang="en-US"/>
        </a:p>
      </dgm:t>
    </dgm:pt>
    <dgm:pt modelId="{B3E875CE-7D00-4742-87EE-DD55C1CC4DFB}">
      <dgm:prSet phldrT="[Text]" custT="1"/>
      <dgm:spPr/>
      <dgm:t>
        <a:bodyPr/>
        <a:lstStyle/>
        <a:p>
          <a:r>
            <a:rPr lang="en-US" sz="2000" dirty="0">
              <a:latin typeface="Tahoma" panose="020B0604030504040204" pitchFamily="34" charset="0"/>
              <a:ea typeface="Tahoma" panose="020B0604030504040204" pitchFamily="34" charset="0"/>
              <a:cs typeface="Tahoma" panose="020B0604030504040204" pitchFamily="34" charset="0"/>
            </a:rPr>
            <a:t>Reworded to align with other laws establishing duties for directors, officers and administrators to avoid potential contravention of a director’s obligations under the </a:t>
          </a:r>
          <a:r>
            <a:rPr lang="en-US" sz="2000" i="1" dirty="0">
              <a:latin typeface="Tahoma" panose="020B0604030504040204" pitchFamily="34" charset="0"/>
              <a:ea typeface="Tahoma" panose="020B0604030504040204" pitchFamily="34" charset="0"/>
              <a:cs typeface="Tahoma" panose="020B0604030504040204" pitchFamily="34" charset="0"/>
            </a:rPr>
            <a:t>Bank Act </a:t>
          </a:r>
          <a:r>
            <a:rPr lang="en-US" sz="2000" dirty="0">
              <a:latin typeface="Tahoma" panose="020B0604030504040204" pitchFamily="34" charset="0"/>
              <a:ea typeface="Tahoma" panose="020B0604030504040204" pitchFamily="34" charset="0"/>
              <a:cs typeface="Tahoma" panose="020B0604030504040204" pitchFamily="34" charset="0"/>
            </a:rPr>
            <a:t>or under the provincial or federal </a:t>
          </a:r>
          <a:r>
            <a:rPr lang="en-US" sz="2000" i="1" dirty="0">
              <a:latin typeface="Tahoma" panose="020B0604030504040204" pitchFamily="34" charset="0"/>
              <a:ea typeface="Tahoma" panose="020B0604030504040204" pitchFamily="34" charset="0"/>
              <a:cs typeface="Tahoma" panose="020B0604030504040204" pitchFamily="34" charset="0"/>
            </a:rPr>
            <a:t>Business Corporations Act</a:t>
          </a:r>
        </a:p>
      </dgm:t>
    </dgm:pt>
    <dgm:pt modelId="{48DC0176-C6F2-4F73-B61C-4E6195DF5622}" type="parTrans" cxnId="{3722304A-D858-4A2A-8B3B-17F0B8476F8E}">
      <dgm:prSet/>
      <dgm:spPr/>
      <dgm:t>
        <a:bodyPr/>
        <a:lstStyle/>
        <a:p>
          <a:endParaRPr lang="en-US"/>
        </a:p>
      </dgm:t>
    </dgm:pt>
    <dgm:pt modelId="{0F8E569B-14CC-4038-8391-D3E5F4468BED}" type="sibTrans" cxnId="{3722304A-D858-4A2A-8B3B-17F0B8476F8E}">
      <dgm:prSet/>
      <dgm:spPr/>
      <dgm:t>
        <a:bodyPr/>
        <a:lstStyle/>
        <a:p>
          <a:endParaRPr lang="en-US"/>
        </a:p>
      </dgm:t>
    </dgm:pt>
    <dgm:pt modelId="{2CF1BE83-EB9A-4137-938F-63B0B89B85AE}" type="pres">
      <dgm:prSet presAssocID="{573A82C6-3A3B-4D18-8B4E-3EDA0A3DD3F8}" presName="Name0" presStyleCnt="0">
        <dgm:presLayoutVars>
          <dgm:chMax/>
          <dgm:chPref val="3"/>
          <dgm:dir/>
          <dgm:animOne val="branch"/>
          <dgm:animLvl val="lvl"/>
        </dgm:presLayoutVars>
      </dgm:prSet>
      <dgm:spPr/>
    </dgm:pt>
    <dgm:pt modelId="{13D07323-4EF8-49E7-BDED-81DACA83FBBD}" type="pres">
      <dgm:prSet presAssocID="{D8A4702C-F96E-49A9-BBC2-0F60B3369D8A}" presName="composite" presStyleCnt="0"/>
      <dgm:spPr/>
    </dgm:pt>
    <dgm:pt modelId="{810D45E7-9BEA-4D5F-A068-7D151A4FB478}" type="pres">
      <dgm:prSet presAssocID="{D8A4702C-F96E-49A9-BBC2-0F60B3369D8A}" presName="FirstChild" presStyleLbl="revTx" presStyleIdx="0" presStyleCnt="6">
        <dgm:presLayoutVars>
          <dgm:chMax val="0"/>
          <dgm:chPref val="0"/>
          <dgm:bulletEnabled val="1"/>
        </dgm:presLayoutVars>
      </dgm:prSet>
      <dgm:spPr/>
    </dgm:pt>
    <dgm:pt modelId="{B7DD4BAA-608D-447B-9C73-5B6767A4EA91}" type="pres">
      <dgm:prSet presAssocID="{D8A4702C-F96E-49A9-BBC2-0F60B3369D8A}" presName="Parent" presStyleLbl="alignNode1" presStyleIdx="0" presStyleCnt="3">
        <dgm:presLayoutVars>
          <dgm:chMax val="3"/>
          <dgm:chPref val="3"/>
          <dgm:bulletEnabled val="1"/>
        </dgm:presLayoutVars>
      </dgm:prSet>
      <dgm:spPr/>
    </dgm:pt>
    <dgm:pt modelId="{9B42FB72-6E70-4601-8880-F978B8A1A23B}" type="pres">
      <dgm:prSet presAssocID="{D8A4702C-F96E-49A9-BBC2-0F60B3369D8A}" presName="Accent" presStyleLbl="parChTrans1D1" presStyleIdx="0" presStyleCnt="3"/>
      <dgm:spPr/>
    </dgm:pt>
    <dgm:pt modelId="{2F07D27C-4403-4150-9C17-5D6EDE889F66}" type="pres">
      <dgm:prSet presAssocID="{D8A4702C-F96E-49A9-BBC2-0F60B3369D8A}" presName="Child" presStyleLbl="revTx" presStyleIdx="1" presStyleCnt="6">
        <dgm:presLayoutVars>
          <dgm:chMax val="0"/>
          <dgm:chPref val="0"/>
          <dgm:bulletEnabled val="1"/>
        </dgm:presLayoutVars>
      </dgm:prSet>
      <dgm:spPr/>
    </dgm:pt>
    <dgm:pt modelId="{FF1FFC9F-53E6-4BB1-9B2E-F3BBEB6EED89}" type="pres">
      <dgm:prSet presAssocID="{730FF1BF-6EE7-49F5-924B-DE2838E9062F}" presName="sibTrans" presStyleCnt="0"/>
      <dgm:spPr/>
    </dgm:pt>
    <dgm:pt modelId="{B9468256-A9B8-4F32-885B-B7DC399EA2AC}" type="pres">
      <dgm:prSet presAssocID="{2E0ECC5A-138E-45E2-9285-01D3B6C893FC}" presName="composite" presStyleCnt="0"/>
      <dgm:spPr/>
    </dgm:pt>
    <dgm:pt modelId="{F5524F50-C272-4F62-9159-2CB293AA70B5}" type="pres">
      <dgm:prSet presAssocID="{2E0ECC5A-138E-45E2-9285-01D3B6C893FC}" presName="FirstChild" presStyleLbl="revTx" presStyleIdx="2" presStyleCnt="6">
        <dgm:presLayoutVars>
          <dgm:chMax val="0"/>
          <dgm:chPref val="0"/>
          <dgm:bulletEnabled val="1"/>
        </dgm:presLayoutVars>
      </dgm:prSet>
      <dgm:spPr/>
    </dgm:pt>
    <dgm:pt modelId="{F8C6FFF8-F2FD-4B8A-9FF0-C855A9CBDBB2}" type="pres">
      <dgm:prSet presAssocID="{2E0ECC5A-138E-45E2-9285-01D3B6C893FC}" presName="Parent" presStyleLbl="alignNode1" presStyleIdx="1" presStyleCnt="3">
        <dgm:presLayoutVars>
          <dgm:chMax val="3"/>
          <dgm:chPref val="3"/>
          <dgm:bulletEnabled val="1"/>
        </dgm:presLayoutVars>
      </dgm:prSet>
      <dgm:spPr/>
    </dgm:pt>
    <dgm:pt modelId="{8A355E75-6528-4B48-B17C-44492F0B8126}" type="pres">
      <dgm:prSet presAssocID="{2E0ECC5A-138E-45E2-9285-01D3B6C893FC}" presName="Accent" presStyleLbl="parChTrans1D1" presStyleIdx="1" presStyleCnt="3"/>
      <dgm:spPr/>
    </dgm:pt>
    <dgm:pt modelId="{3F3B9410-6986-4FA4-9756-2035D8A39501}" type="pres">
      <dgm:prSet presAssocID="{2E0ECC5A-138E-45E2-9285-01D3B6C893FC}" presName="Child" presStyleLbl="revTx" presStyleIdx="3" presStyleCnt="6" custScaleY="79440">
        <dgm:presLayoutVars>
          <dgm:chMax val="0"/>
          <dgm:chPref val="0"/>
          <dgm:bulletEnabled val="1"/>
        </dgm:presLayoutVars>
      </dgm:prSet>
      <dgm:spPr/>
    </dgm:pt>
    <dgm:pt modelId="{57669CBE-D615-4C9B-B0CB-FABA08C7BE20}" type="pres">
      <dgm:prSet presAssocID="{2EC01BFD-5D54-4783-8FE5-C15004B50CB2}" presName="sibTrans" presStyleCnt="0"/>
      <dgm:spPr/>
    </dgm:pt>
    <dgm:pt modelId="{C4590031-B70F-42E8-842D-7E84A629D015}" type="pres">
      <dgm:prSet presAssocID="{F1971D2A-F0EF-461E-9DF2-4846D07CBB16}" presName="composite" presStyleCnt="0"/>
      <dgm:spPr/>
    </dgm:pt>
    <dgm:pt modelId="{9E9FD18D-04E5-4129-90CC-20DE9343B0B2}" type="pres">
      <dgm:prSet presAssocID="{F1971D2A-F0EF-461E-9DF2-4846D07CBB16}" presName="FirstChild" presStyleLbl="revTx" presStyleIdx="4" presStyleCnt="6">
        <dgm:presLayoutVars>
          <dgm:chMax val="0"/>
          <dgm:chPref val="0"/>
          <dgm:bulletEnabled val="1"/>
        </dgm:presLayoutVars>
      </dgm:prSet>
      <dgm:spPr/>
    </dgm:pt>
    <dgm:pt modelId="{3BE79A15-611C-4D2A-BA3E-9280C1A1E431}" type="pres">
      <dgm:prSet presAssocID="{F1971D2A-F0EF-461E-9DF2-4846D07CBB16}" presName="Parent" presStyleLbl="alignNode1" presStyleIdx="2" presStyleCnt="3">
        <dgm:presLayoutVars>
          <dgm:chMax val="3"/>
          <dgm:chPref val="3"/>
          <dgm:bulletEnabled val="1"/>
        </dgm:presLayoutVars>
      </dgm:prSet>
      <dgm:spPr/>
    </dgm:pt>
    <dgm:pt modelId="{A238003C-E700-4CA5-A618-9B1259BC0A2D}" type="pres">
      <dgm:prSet presAssocID="{F1971D2A-F0EF-461E-9DF2-4846D07CBB16}" presName="Accent" presStyleLbl="parChTrans1D1" presStyleIdx="2" presStyleCnt="3"/>
      <dgm:spPr/>
    </dgm:pt>
    <dgm:pt modelId="{7D58F068-2953-4C72-81CB-C7D883D53925}" type="pres">
      <dgm:prSet presAssocID="{F1971D2A-F0EF-461E-9DF2-4846D07CBB16}" presName="Child" presStyleLbl="revTx" presStyleIdx="5" presStyleCnt="6" custScaleY="152231">
        <dgm:presLayoutVars>
          <dgm:chMax val="0"/>
          <dgm:chPref val="0"/>
          <dgm:bulletEnabled val="1"/>
        </dgm:presLayoutVars>
      </dgm:prSet>
      <dgm:spPr/>
    </dgm:pt>
  </dgm:ptLst>
  <dgm:cxnLst>
    <dgm:cxn modelId="{5FA90602-3F46-40F6-9594-84C4C3307A39}" srcId="{573A82C6-3A3B-4D18-8B4E-3EDA0A3DD3F8}" destId="{D8A4702C-F96E-49A9-BBC2-0F60B3369D8A}" srcOrd="0" destOrd="0" parTransId="{5B53D117-2668-4A60-BD74-B09A9DE06D6F}" sibTransId="{730FF1BF-6EE7-49F5-924B-DE2838E9062F}"/>
    <dgm:cxn modelId="{49335C08-8C26-48A5-8A5D-856E00335898}" srcId="{F1971D2A-F0EF-461E-9DF2-4846D07CBB16}" destId="{15B38A45-3B5D-4D55-868D-71942A48CEAD}" srcOrd="0" destOrd="0" parTransId="{D368B2E5-A782-422B-BAA9-85FD7F1F0E54}" sibTransId="{416552EE-9CB1-462C-ACA4-256F3D02F09F}"/>
    <dgm:cxn modelId="{B6236D0F-3716-40AC-87B4-43F5489C43E7}" srcId="{2E0ECC5A-138E-45E2-9285-01D3B6C893FC}" destId="{926FAD7E-CBC4-4514-9D89-09B2BF982CE6}" srcOrd="1" destOrd="0" parTransId="{4CBF3593-2724-4935-817D-587FE67E3341}" sibTransId="{5F0221DB-421F-4EF5-A636-DF0C5F3F00D9}"/>
    <dgm:cxn modelId="{E152A213-1E41-4CF0-9BD0-D75FDC7C1100}" type="presOf" srcId="{B3E875CE-7D00-4742-87EE-DD55C1CC4DFB}" destId="{7D58F068-2953-4C72-81CB-C7D883D53925}" srcOrd="0" destOrd="0" presId="urn:microsoft.com/office/officeart/2011/layout/TabList"/>
    <dgm:cxn modelId="{D57DDB19-CD28-4620-A00C-D6F39B004DB1}" type="presOf" srcId="{DA5303B8-3765-4D8B-B9C3-16B3ED0036FF}" destId="{F5524F50-C272-4F62-9159-2CB293AA70B5}" srcOrd="0" destOrd="0" presId="urn:microsoft.com/office/officeart/2011/layout/TabList"/>
    <dgm:cxn modelId="{08C3B81C-E9DB-4DD9-BE22-76167DBCD132}" type="presOf" srcId="{926FAD7E-CBC4-4514-9D89-09B2BF982CE6}" destId="{3F3B9410-6986-4FA4-9756-2035D8A39501}" srcOrd="0" destOrd="0" presId="urn:microsoft.com/office/officeart/2011/layout/TabList"/>
    <dgm:cxn modelId="{D9083A3F-115C-477D-94A1-1CC99185DC84}" type="presOf" srcId="{6AFCA891-A53E-4F4E-ADB8-4C262660389F}" destId="{2F07D27C-4403-4150-9C17-5D6EDE889F66}" srcOrd="0" destOrd="0" presId="urn:microsoft.com/office/officeart/2011/layout/TabList"/>
    <dgm:cxn modelId="{C9DAD65E-13C2-472A-863E-89C21E271173}" srcId="{D8A4702C-F96E-49A9-BBC2-0F60B3369D8A}" destId="{6AFCA891-A53E-4F4E-ADB8-4C262660389F}" srcOrd="1" destOrd="0" parTransId="{3152C110-EBAD-46BC-8991-6D4078F4AE55}" sibTransId="{24F55039-ED42-476A-A646-EFEA3B65CE7E}"/>
    <dgm:cxn modelId="{3722304A-D858-4A2A-8B3B-17F0B8476F8E}" srcId="{F1971D2A-F0EF-461E-9DF2-4846D07CBB16}" destId="{B3E875CE-7D00-4742-87EE-DD55C1CC4DFB}" srcOrd="1" destOrd="0" parTransId="{48DC0176-C6F2-4F73-B61C-4E6195DF5622}" sibTransId="{0F8E569B-14CC-4038-8391-D3E5F4468BED}"/>
    <dgm:cxn modelId="{AFE00776-3819-45C0-A70F-BED642E80944}" type="presOf" srcId="{F1971D2A-F0EF-461E-9DF2-4846D07CBB16}" destId="{3BE79A15-611C-4D2A-BA3E-9280C1A1E431}" srcOrd="0" destOrd="0" presId="urn:microsoft.com/office/officeart/2011/layout/TabList"/>
    <dgm:cxn modelId="{94EFAF8E-9811-4E5B-8C8C-93D7CA187999}" type="presOf" srcId="{D8A4702C-F96E-49A9-BBC2-0F60B3369D8A}" destId="{B7DD4BAA-608D-447B-9C73-5B6767A4EA91}" srcOrd="0" destOrd="0" presId="urn:microsoft.com/office/officeart/2011/layout/TabList"/>
    <dgm:cxn modelId="{32764399-CE25-4194-86D2-7F7C879A5120}" srcId="{573A82C6-3A3B-4D18-8B4E-3EDA0A3DD3F8}" destId="{F1971D2A-F0EF-461E-9DF2-4846D07CBB16}" srcOrd="2" destOrd="0" parTransId="{DA3E8CCC-4AA0-4069-A963-CD2F7E012FFB}" sibTransId="{4FF1F08C-A69E-477F-91BF-F7291E2FA03F}"/>
    <dgm:cxn modelId="{ADDF40AB-B6EF-4190-A3D2-3D49EF1F843D}" srcId="{573A82C6-3A3B-4D18-8B4E-3EDA0A3DD3F8}" destId="{2E0ECC5A-138E-45E2-9285-01D3B6C893FC}" srcOrd="1" destOrd="0" parTransId="{9F594C7D-404E-4CDB-827C-A859CC0EF42B}" sibTransId="{2EC01BFD-5D54-4783-8FE5-C15004B50CB2}"/>
    <dgm:cxn modelId="{A00C33AF-E0E9-49BA-A8D9-9A1E9D69A157}" type="presOf" srcId="{2E0ECC5A-138E-45E2-9285-01D3B6C893FC}" destId="{F8C6FFF8-F2FD-4B8A-9FF0-C855A9CBDBB2}" srcOrd="0" destOrd="0" presId="urn:microsoft.com/office/officeart/2011/layout/TabList"/>
    <dgm:cxn modelId="{421EC8D0-FD2A-405C-B811-4E2870920DD6}" type="presOf" srcId="{EACEFBC8-AD77-4C6B-A02A-90670B69AE3F}" destId="{810D45E7-9BEA-4D5F-A068-7D151A4FB478}" srcOrd="0" destOrd="0" presId="urn:microsoft.com/office/officeart/2011/layout/TabList"/>
    <dgm:cxn modelId="{ADD622DD-540F-41C8-B3AF-ACD9552757A6}" srcId="{2E0ECC5A-138E-45E2-9285-01D3B6C893FC}" destId="{DA5303B8-3765-4D8B-B9C3-16B3ED0036FF}" srcOrd="0" destOrd="0" parTransId="{B4A76FEB-BE09-4D22-A823-95F3B88C835F}" sibTransId="{6CD33359-8123-45B7-9557-F85CCD7BC406}"/>
    <dgm:cxn modelId="{41BBA2F0-AB9A-4D8F-83A5-F6C4F65F242C}" type="presOf" srcId="{15B38A45-3B5D-4D55-868D-71942A48CEAD}" destId="{9E9FD18D-04E5-4129-90CC-20DE9343B0B2}" srcOrd="0" destOrd="0" presId="urn:microsoft.com/office/officeart/2011/layout/TabList"/>
    <dgm:cxn modelId="{9B2A7EF2-5B10-40C5-A6B3-D56EC9730B68}" type="presOf" srcId="{573A82C6-3A3B-4D18-8B4E-3EDA0A3DD3F8}" destId="{2CF1BE83-EB9A-4137-938F-63B0B89B85AE}" srcOrd="0" destOrd="0" presId="urn:microsoft.com/office/officeart/2011/layout/TabList"/>
    <dgm:cxn modelId="{9056DFFD-64E9-4914-98E2-00CAE6A97A7D}" srcId="{D8A4702C-F96E-49A9-BBC2-0F60B3369D8A}" destId="{EACEFBC8-AD77-4C6B-A02A-90670B69AE3F}" srcOrd="0" destOrd="0" parTransId="{5B380189-2055-42E3-A25B-AE8DAD088B4A}" sibTransId="{71CF26E7-BB1D-4D1C-A6B5-8B197A5479E3}"/>
    <dgm:cxn modelId="{B2B06DE1-798A-44BD-B449-99F83C877126}" type="presParOf" srcId="{2CF1BE83-EB9A-4137-938F-63B0B89B85AE}" destId="{13D07323-4EF8-49E7-BDED-81DACA83FBBD}" srcOrd="0" destOrd="0" presId="urn:microsoft.com/office/officeart/2011/layout/TabList"/>
    <dgm:cxn modelId="{96FE9E72-2359-42A4-911B-861F52814B4C}" type="presParOf" srcId="{13D07323-4EF8-49E7-BDED-81DACA83FBBD}" destId="{810D45E7-9BEA-4D5F-A068-7D151A4FB478}" srcOrd="0" destOrd="0" presId="urn:microsoft.com/office/officeart/2011/layout/TabList"/>
    <dgm:cxn modelId="{5059B730-FE6C-4CD6-AED6-2B9228F1913A}" type="presParOf" srcId="{13D07323-4EF8-49E7-BDED-81DACA83FBBD}" destId="{B7DD4BAA-608D-447B-9C73-5B6767A4EA91}" srcOrd="1" destOrd="0" presId="urn:microsoft.com/office/officeart/2011/layout/TabList"/>
    <dgm:cxn modelId="{EE6CA187-884A-450A-8052-DEE8089450C0}" type="presParOf" srcId="{13D07323-4EF8-49E7-BDED-81DACA83FBBD}" destId="{9B42FB72-6E70-4601-8880-F978B8A1A23B}" srcOrd="2" destOrd="0" presId="urn:microsoft.com/office/officeart/2011/layout/TabList"/>
    <dgm:cxn modelId="{48F3E0CF-3185-4486-9D25-DD7E691141C8}" type="presParOf" srcId="{2CF1BE83-EB9A-4137-938F-63B0B89B85AE}" destId="{2F07D27C-4403-4150-9C17-5D6EDE889F66}" srcOrd="1" destOrd="0" presId="urn:microsoft.com/office/officeart/2011/layout/TabList"/>
    <dgm:cxn modelId="{E5BFA3C5-1E92-4B75-999B-BBD44165579C}" type="presParOf" srcId="{2CF1BE83-EB9A-4137-938F-63B0B89B85AE}" destId="{FF1FFC9F-53E6-4BB1-9B2E-F3BBEB6EED89}" srcOrd="2" destOrd="0" presId="urn:microsoft.com/office/officeart/2011/layout/TabList"/>
    <dgm:cxn modelId="{2646F7DC-2238-43F2-8C45-488097E40BE8}" type="presParOf" srcId="{2CF1BE83-EB9A-4137-938F-63B0B89B85AE}" destId="{B9468256-A9B8-4F32-885B-B7DC399EA2AC}" srcOrd="3" destOrd="0" presId="urn:microsoft.com/office/officeart/2011/layout/TabList"/>
    <dgm:cxn modelId="{6BD35237-9752-40A8-9DAE-DFF1BF861814}" type="presParOf" srcId="{B9468256-A9B8-4F32-885B-B7DC399EA2AC}" destId="{F5524F50-C272-4F62-9159-2CB293AA70B5}" srcOrd="0" destOrd="0" presId="urn:microsoft.com/office/officeart/2011/layout/TabList"/>
    <dgm:cxn modelId="{0A842B1D-2225-40B7-8A93-4869E52F07A4}" type="presParOf" srcId="{B9468256-A9B8-4F32-885B-B7DC399EA2AC}" destId="{F8C6FFF8-F2FD-4B8A-9FF0-C855A9CBDBB2}" srcOrd="1" destOrd="0" presId="urn:microsoft.com/office/officeart/2011/layout/TabList"/>
    <dgm:cxn modelId="{F897D797-F09E-4AF4-B574-9E83C5C9FF17}" type="presParOf" srcId="{B9468256-A9B8-4F32-885B-B7DC399EA2AC}" destId="{8A355E75-6528-4B48-B17C-44492F0B8126}" srcOrd="2" destOrd="0" presId="urn:microsoft.com/office/officeart/2011/layout/TabList"/>
    <dgm:cxn modelId="{3B61F915-6650-4591-9235-4CFFC4634CE5}" type="presParOf" srcId="{2CF1BE83-EB9A-4137-938F-63B0B89B85AE}" destId="{3F3B9410-6986-4FA4-9756-2035D8A39501}" srcOrd="4" destOrd="0" presId="urn:microsoft.com/office/officeart/2011/layout/TabList"/>
    <dgm:cxn modelId="{E2B07A26-5649-4CB9-9B66-49B5969F6419}" type="presParOf" srcId="{2CF1BE83-EB9A-4137-938F-63B0B89B85AE}" destId="{57669CBE-D615-4C9B-B0CB-FABA08C7BE20}" srcOrd="5" destOrd="0" presId="urn:microsoft.com/office/officeart/2011/layout/TabList"/>
    <dgm:cxn modelId="{F8F4A56F-EA96-4A66-A4F5-B06091580B64}" type="presParOf" srcId="{2CF1BE83-EB9A-4137-938F-63B0B89B85AE}" destId="{C4590031-B70F-42E8-842D-7E84A629D015}" srcOrd="6" destOrd="0" presId="urn:microsoft.com/office/officeart/2011/layout/TabList"/>
    <dgm:cxn modelId="{AF75D150-CD03-40CC-B965-364A4E56A050}" type="presParOf" srcId="{C4590031-B70F-42E8-842D-7E84A629D015}" destId="{9E9FD18D-04E5-4129-90CC-20DE9343B0B2}" srcOrd="0" destOrd="0" presId="urn:microsoft.com/office/officeart/2011/layout/TabList"/>
    <dgm:cxn modelId="{0DFB6031-561C-4040-8FE0-F23EEBCF9789}" type="presParOf" srcId="{C4590031-B70F-42E8-842D-7E84A629D015}" destId="{3BE79A15-611C-4D2A-BA3E-9280C1A1E431}" srcOrd="1" destOrd="0" presId="urn:microsoft.com/office/officeart/2011/layout/TabList"/>
    <dgm:cxn modelId="{C478E072-6D2F-4DE8-956B-CFFC824A533E}" type="presParOf" srcId="{C4590031-B70F-42E8-842D-7E84A629D015}" destId="{A238003C-E700-4CA5-A618-9B1259BC0A2D}" srcOrd="2" destOrd="0" presId="urn:microsoft.com/office/officeart/2011/layout/TabList"/>
    <dgm:cxn modelId="{F92B0ACF-5474-4C53-81D7-2B0EF2CE88B7}" type="presParOf" srcId="{2CF1BE83-EB9A-4137-938F-63B0B89B85AE}" destId="{7D58F068-2953-4C72-81CB-C7D883D53925}"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072071-5D2E-4E43-8C9C-8D3488B9BD4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A07891C-4C5C-4536-84EF-A013CA49E4CF}">
      <dgm:prSet phldrT="[Text]"/>
      <dgm:spPr/>
      <dgm:t>
        <a:bodyPr/>
        <a:lstStyle/>
        <a:p>
          <a:pPr>
            <a:buFont typeface="Arial" panose="020B0604020202020204" pitchFamily="34" charset="0"/>
            <a:buChar char="•"/>
          </a:pPr>
          <a:r>
            <a:rPr lang="en-US" dirty="0"/>
            <a:t>Write to your MPs</a:t>
          </a:r>
        </a:p>
      </dgm:t>
    </dgm:pt>
    <dgm:pt modelId="{B61789B5-FE5A-44E0-AC3A-8BB1BECFA388}" type="parTrans" cxnId="{C5AD5F11-681A-4B93-9436-AA15A1296636}">
      <dgm:prSet/>
      <dgm:spPr/>
      <dgm:t>
        <a:bodyPr/>
        <a:lstStyle/>
        <a:p>
          <a:endParaRPr lang="en-US"/>
        </a:p>
      </dgm:t>
    </dgm:pt>
    <dgm:pt modelId="{387A6260-22E0-4626-9524-4F1D80E2E50E}" type="sibTrans" cxnId="{C5AD5F11-681A-4B93-9436-AA15A1296636}">
      <dgm:prSet/>
      <dgm:spPr/>
      <dgm:t>
        <a:bodyPr/>
        <a:lstStyle/>
        <a:p>
          <a:endParaRPr lang="en-US"/>
        </a:p>
      </dgm:t>
    </dgm:pt>
    <dgm:pt modelId="{B0A92183-0305-42CC-8AE9-1CC6E25B1D43}">
      <dgm:prSet phldrT="[Text]"/>
      <dgm:spPr/>
      <dgm:t>
        <a:bodyPr/>
        <a:lstStyle/>
        <a:p>
          <a:pPr>
            <a:buNone/>
          </a:pPr>
          <a:r>
            <a:rPr lang="en-US" dirty="0"/>
            <a:t>House of Commons Petitions</a:t>
          </a:r>
        </a:p>
      </dgm:t>
    </dgm:pt>
    <dgm:pt modelId="{51F224B7-3BE5-4872-9E9E-D519648A4984}" type="parTrans" cxnId="{B3E36D5D-A06A-4CC8-9546-955B969644FA}">
      <dgm:prSet/>
      <dgm:spPr/>
      <dgm:t>
        <a:bodyPr/>
        <a:lstStyle/>
        <a:p>
          <a:endParaRPr lang="en-US"/>
        </a:p>
      </dgm:t>
    </dgm:pt>
    <dgm:pt modelId="{FD3FB3C5-4C1A-4E02-83C1-EF77A1893729}" type="sibTrans" cxnId="{B3E36D5D-A06A-4CC8-9546-955B969644FA}">
      <dgm:prSet/>
      <dgm:spPr/>
      <dgm:t>
        <a:bodyPr/>
        <a:lstStyle/>
        <a:p>
          <a:endParaRPr lang="en-US"/>
        </a:p>
      </dgm:t>
    </dgm:pt>
    <dgm:pt modelId="{C31BC6B3-E0B2-4525-862B-A5C5B1F3014F}">
      <dgm:prSet phldrT="[Text]"/>
      <dgm:spPr/>
      <dgm:t>
        <a:bodyPr/>
        <a:lstStyle/>
        <a:p>
          <a:pPr>
            <a:buNone/>
          </a:pPr>
          <a:r>
            <a:rPr lang="en-US" dirty="0"/>
            <a:t>Email campaigns to Senators to refer to committee</a:t>
          </a:r>
        </a:p>
      </dgm:t>
    </dgm:pt>
    <dgm:pt modelId="{FAFD80B9-A719-478B-9A60-61E8C1FD204C}" type="parTrans" cxnId="{E33B14C8-EF15-4E83-BE65-A462F7070104}">
      <dgm:prSet/>
      <dgm:spPr/>
      <dgm:t>
        <a:bodyPr/>
        <a:lstStyle/>
        <a:p>
          <a:endParaRPr lang="en-US"/>
        </a:p>
      </dgm:t>
    </dgm:pt>
    <dgm:pt modelId="{78DAE93F-1138-47ED-85D2-6C474F03F8A5}" type="sibTrans" cxnId="{E33B14C8-EF15-4E83-BE65-A462F7070104}">
      <dgm:prSet/>
      <dgm:spPr/>
      <dgm:t>
        <a:bodyPr/>
        <a:lstStyle/>
        <a:p>
          <a:endParaRPr lang="en-US"/>
        </a:p>
      </dgm:t>
    </dgm:pt>
    <dgm:pt modelId="{8F40D6DE-9BFB-4AE0-9CDC-8E06618F799F}">
      <dgm:prSet phldrT="[Text]"/>
      <dgm:spPr/>
      <dgm:t>
        <a:bodyPr/>
        <a:lstStyle/>
        <a:p>
          <a:pPr>
            <a:buNone/>
          </a:pPr>
          <a:r>
            <a:rPr lang="en-US" dirty="0"/>
            <a:t>Share CAFA resources e.g.,  Reintroduction Video, Op-Eds, etc. </a:t>
          </a:r>
        </a:p>
      </dgm:t>
    </dgm:pt>
    <dgm:pt modelId="{CAF5EC15-4943-4F86-879C-9E4046BCD559}" type="parTrans" cxnId="{07F6CA13-94A9-49DF-A434-9947200D9CAE}">
      <dgm:prSet/>
      <dgm:spPr/>
      <dgm:t>
        <a:bodyPr/>
        <a:lstStyle/>
        <a:p>
          <a:endParaRPr lang="en-US"/>
        </a:p>
      </dgm:t>
    </dgm:pt>
    <dgm:pt modelId="{C161EA33-8CD8-4E1E-AE57-7B8C53521F86}" type="sibTrans" cxnId="{07F6CA13-94A9-49DF-A434-9947200D9CAE}">
      <dgm:prSet/>
      <dgm:spPr/>
      <dgm:t>
        <a:bodyPr/>
        <a:lstStyle/>
        <a:p>
          <a:endParaRPr lang="en-US"/>
        </a:p>
      </dgm:t>
    </dgm:pt>
    <dgm:pt modelId="{B297AC79-D1D7-4E35-B731-31F9E858BE2D}">
      <dgm:prSet phldrT="[Text]"/>
      <dgm:spPr/>
      <dgm:t>
        <a:bodyPr/>
        <a:lstStyle/>
        <a:p>
          <a:r>
            <a:rPr lang="en-US" dirty="0"/>
            <a:t>TAKE ACTION &amp; VOICE YOUR SUPPORT</a:t>
          </a:r>
        </a:p>
      </dgm:t>
    </dgm:pt>
    <dgm:pt modelId="{37EAD1B6-13AA-4AF5-9B3A-121CCD22422F}" type="parTrans" cxnId="{95F07BE3-2323-4788-88C6-2093F649EFBB}">
      <dgm:prSet/>
      <dgm:spPr/>
      <dgm:t>
        <a:bodyPr/>
        <a:lstStyle/>
        <a:p>
          <a:endParaRPr lang="en-US"/>
        </a:p>
      </dgm:t>
    </dgm:pt>
    <dgm:pt modelId="{1DFE21EB-0E20-48EF-8E28-1392678AD716}" type="sibTrans" cxnId="{95F07BE3-2323-4788-88C6-2093F649EFBB}">
      <dgm:prSet/>
      <dgm:spPr/>
      <dgm:t>
        <a:bodyPr/>
        <a:lstStyle/>
        <a:p>
          <a:endParaRPr lang="en-US"/>
        </a:p>
      </dgm:t>
    </dgm:pt>
    <dgm:pt modelId="{A65D4CA6-6980-4800-950C-E9EBF8156B1D}" type="pres">
      <dgm:prSet presAssocID="{35072071-5D2E-4E43-8C9C-8D3488B9BD46}" presName="diagram" presStyleCnt="0">
        <dgm:presLayoutVars>
          <dgm:dir/>
          <dgm:resizeHandles val="exact"/>
        </dgm:presLayoutVars>
      </dgm:prSet>
      <dgm:spPr/>
    </dgm:pt>
    <dgm:pt modelId="{8FC8FF44-9022-46A2-9251-24183FCEB1D2}" type="pres">
      <dgm:prSet presAssocID="{BA07891C-4C5C-4536-84EF-A013CA49E4CF}" presName="node" presStyleLbl="node1" presStyleIdx="0" presStyleCnt="5" custLinFactY="10012" custLinFactNeighborX="-9700" custLinFactNeighborY="100000">
        <dgm:presLayoutVars>
          <dgm:bulletEnabled val="1"/>
        </dgm:presLayoutVars>
      </dgm:prSet>
      <dgm:spPr/>
    </dgm:pt>
    <dgm:pt modelId="{3957BE9D-8476-4BAE-A705-E98AEC1264E6}" type="pres">
      <dgm:prSet presAssocID="{387A6260-22E0-4626-9524-4F1D80E2E50E}" presName="sibTrans" presStyleCnt="0"/>
      <dgm:spPr/>
    </dgm:pt>
    <dgm:pt modelId="{C4D1DCC9-4A4D-4654-8AD1-8BA113A5A7E5}" type="pres">
      <dgm:prSet presAssocID="{B0A92183-0305-42CC-8AE9-1CC6E25B1D43}" presName="node" presStyleLbl="node1" presStyleIdx="1" presStyleCnt="5" custLinFactY="10012" custLinFactNeighborX="-9700" custLinFactNeighborY="100000">
        <dgm:presLayoutVars>
          <dgm:bulletEnabled val="1"/>
        </dgm:presLayoutVars>
      </dgm:prSet>
      <dgm:spPr/>
    </dgm:pt>
    <dgm:pt modelId="{29E31E2C-8C91-439C-BE28-E98F095DFAF9}" type="pres">
      <dgm:prSet presAssocID="{FD3FB3C5-4C1A-4E02-83C1-EF77A1893729}" presName="sibTrans" presStyleCnt="0"/>
      <dgm:spPr/>
    </dgm:pt>
    <dgm:pt modelId="{750C723B-DBB8-4091-9742-5140C8C80B10}" type="pres">
      <dgm:prSet presAssocID="{C31BC6B3-E0B2-4525-862B-A5C5B1F3014F}" presName="node" presStyleLbl="node1" presStyleIdx="2" presStyleCnt="5" custLinFactY="10012" custLinFactNeighborX="-9700" custLinFactNeighborY="100000">
        <dgm:presLayoutVars>
          <dgm:bulletEnabled val="1"/>
        </dgm:presLayoutVars>
      </dgm:prSet>
      <dgm:spPr/>
    </dgm:pt>
    <dgm:pt modelId="{9C871200-AB22-46FE-98E0-5CF4E51D9B0E}" type="pres">
      <dgm:prSet presAssocID="{78DAE93F-1138-47ED-85D2-6C474F03F8A5}" presName="sibTrans" presStyleCnt="0"/>
      <dgm:spPr/>
    </dgm:pt>
    <dgm:pt modelId="{86E6964D-FFDA-4FB1-81F8-CD0170ADB6EF}" type="pres">
      <dgm:prSet presAssocID="{8F40D6DE-9BFB-4AE0-9CDC-8E06618F799F}" presName="node" presStyleLbl="node1" presStyleIdx="3" presStyleCnt="5" custLinFactY="10012" custLinFactNeighborX="-9700" custLinFactNeighborY="100000">
        <dgm:presLayoutVars>
          <dgm:bulletEnabled val="1"/>
        </dgm:presLayoutVars>
      </dgm:prSet>
      <dgm:spPr/>
    </dgm:pt>
    <dgm:pt modelId="{44CC34EA-9B64-4150-AB5F-2045CFC7F87A}" type="pres">
      <dgm:prSet presAssocID="{C161EA33-8CD8-4E1E-AE57-7B8C53521F86}" presName="sibTrans" presStyleCnt="0"/>
      <dgm:spPr/>
    </dgm:pt>
    <dgm:pt modelId="{686211A7-83E0-4254-9CB4-C6406CD2D918}" type="pres">
      <dgm:prSet presAssocID="{B297AC79-D1D7-4E35-B731-31F9E858BE2D}" presName="node" presStyleLbl="node1" presStyleIdx="4" presStyleCnt="5" custLinFactY="-100000" custLinFactNeighborX="-10484" custLinFactNeighborY="-139891">
        <dgm:presLayoutVars>
          <dgm:bulletEnabled val="1"/>
        </dgm:presLayoutVars>
      </dgm:prSet>
      <dgm:spPr/>
    </dgm:pt>
  </dgm:ptLst>
  <dgm:cxnLst>
    <dgm:cxn modelId="{43334502-7F79-4868-B5B0-314A5FE08930}" type="presOf" srcId="{35072071-5D2E-4E43-8C9C-8D3488B9BD46}" destId="{A65D4CA6-6980-4800-950C-E9EBF8156B1D}" srcOrd="0" destOrd="0" presId="urn:microsoft.com/office/officeart/2005/8/layout/default"/>
    <dgm:cxn modelId="{C5AD5F11-681A-4B93-9436-AA15A1296636}" srcId="{35072071-5D2E-4E43-8C9C-8D3488B9BD46}" destId="{BA07891C-4C5C-4536-84EF-A013CA49E4CF}" srcOrd="0" destOrd="0" parTransId="{B61789B5-FE5A-44E0-AC3A-8BB1BECFA388}" sibTransId="{387A6260-22E0-4626-9524-4F1D80E2E50E}"/>
    <dgm:cxn modelId="{07F6CA13-94A9-49DF-A434-9947200D9CAE}" srcId="{35072071-5D2E-4E43-8C9C-8D3488B9BD46}" destId="{8F40D6DE-9BFB-4AE0-9CDC-8E06618F799F}" srcOrd="3" destOrd="0" parTransId="{CAF5EC15-4943-4F86-879C-9E4046BCD559}" sibTransId="{C161EA33-8CD8-4E1E-AE57-7B8C53521F86}"/>
    <dgm:cxn modelId="{0E5D6A18-5761-4EE0-ADFA-A746FFB0DEA5}" type="presOf" srcId="{BA07891C-4C5C-4536-84EF-A013CA49E4CF}" destId="{8FC8FF44-9022-46A2-9251-24183FCEB1D2}" srcOrd="0" destOrd="0" presId="urn:microsoft.com/office/officeart/2005/8/layout/default"/>
    <dgm:cxn modelId="{B3E36D5D-A06A-4CC8-9546-955B969644FA}" srcId="{35072071-5D2E-4E43-8C9C-8D3488B9BD46}" destId="{B0A92183-0305-42CC-8AE9-1CC6E25B1D43}" srcOrd="1" destOrd="0" parTransId="{51F224B7-3BE5-4872-9E9E-D519648A4984}" sibTransId="{FD3FB3C5-4C1A-4E02-83C1-EF77A1893729}"/>
    <dgm:cxn modelId="{F8615D72-6C5F-4C01-9824-6DB56368DC98}" type="presOf" srcId="{B0A92183-0305-42CC-8AE9-1CC6E25B1D43}" destId="{C4D1DCC9-4A4D-4654-8AD1-8BA113A5A7E5}" srcOrd="0" destOrd="0" presId="urn:microsoft.com/office/officeart/2005/8/layout/default"/>
    <dgm:cxn modelId="{07E94873-B8E8-4261-8995-24F2B9FDD57B}" type="presOf" srcId="{C31BC6B3-E0B2-4525-862B-A5C5B1F3014F}" destId="{750C723B-DBB8-4091-9742-5140C8C80B10}" srcOrd="0" destOrd="0" presId="urn:microsoft.com/office/officeart/2005/8/layout/default"/>
    <dgm:cxn modelId="{3CE72B54-F84F-4DBD-9108-D9654F81A856}" type="presOf" srcId="{B297AC79-D1D7-4E35-B731-31F9E858BE2D}" destId="{686211A7-83E0-4254-9CB4-C6406CD2D918}" srcOrd="0" destOrd="0" presId="urn:microsoft.com/office/officeart/2005/8/layout/default"/>
    <dgm:cxn modelId="{7FBEC391-CD01-48C2-B2DE-925B95F4F67C}" type="presOf" srcId="{8F40D6DE-9BFB-4AE0-9CDC-8E06618F799F}" destId="{86E6964D-FFDA-4FB1-81F8-CD0170ADB6EF}" srcOrd="0" destOrd="0" presId="urn:microsoft.com/office/officeart/2005/8/layout/default"/>
    <dgm:cxn modelId="{E33B14C8-EF15-4E83-BE65-A462F7070104}" srcId="{35072071-5D2E-4E43-8C9C-8D3488B9BD46}" destId="{C31BC6B3-E0B2-4525-862B-A5C5B1F3014F}" srcOrd="2" destOrd="0" parTransId="{FAFD80B9-A719-478B-9A60-61E8C1FD204C}" sibTransId="{78DAE93F-1138-47ED-85D2-6C474F03F8A5}"/>
    <dgm:cxn modelId="{95F07BE3-2323-4788-88C6-2093F649EFBB}" srcId="{35072071-5D2E-4E43-8C9C-8D3488B9BD46}" destId="{B297AC79-D1D7-4E35-B731-31F9E858BE2D}" srcOrd="4" destOrd="0" parTransId="{37EAD1B6-13AA-4AF5-9B3A-121CCD22422F}" sibTransId="{1DFE21EB-0E20-48EF-8E28-1392678AD716}"/>
    <dgm:cxn modelId="{7AF88BF6-D0E5-4F9B-8680-CC57A552678C}" type="presParOf" srcId="{A65D4CA6-6980-4800-950C-E9EBF8156B1D}" destId="{8FC8FF44-9022-46A2-9251-24183FCEB1D2}" srcOrd="0" destOrd="0" presId="urn:microsoft.com/office/officeart/2005/8/layout/default"/>
    <dgm:cxn modelId="{3E4F66A1-BE17-4944-9F63-819C8BB71D9A}" type="presParOf" srcId="{A65D4CA6-6980-4800-950C-E9EBF8156B1D}" destId="{3957BE9D-8476-4BAE-A705-E98AEC1264E6}" srcOrd="1" destOrd="0" presId="urn:microsoft.com/office/officeart/2005/8/layout/default"/>
    <dgm:cxn modelId="{36157A00-8264-434F-BFBD-A8D3A0D9E3D1}" type="presParOf" srcId="{A65D4CA6-6980-4800-950C-E9EBF8156B1D}" destId="{C4D1DCC9-4A4D-4654-8AD1-8BA113A5A7E5}" srcOrd="2" destOrd="0" presId="urn:microsoft.com/office/officeart/2005/8/layout/default"/>
    <dgm:cxn modelId="{C86F37F7-8C14-4E34-B876-FD6E2199BEC4}" type="presParOf" srcId="{A65D4CA6-6980-4800-950C-E9EBF8156B1D}" destId="{29E31E2C-8C91-439C-BE28-E98F095DFAF9}" srcOrd="3" destOrd="0" presId="urn:microsoft.com/office/officeart/2005/8/layout/default"/>
    <dgm:cxn modelId="{7FFBD0EB-6C1C-4FFD-BF55-2130F65E2E14}" type="presParOf" srcId="{A65D4CA6-6980-4800-950C-E9EBF8156B1D}" destId="{750C723B-DBB8-4091-9742-5140C8C80B10}" srcOrd="4" destOrd="0" presId="urn:microsoft.com/office/officeart/2005/8/layout/default"/>
    <dgm:cxn modelId="{6F8CEEC6-28E3-42AA-A752-7BDD9EA22130}" type="presParOf" srcId="{A65D4CA6-6980-4800-950C-E9EBF8156B1D}" destId="{9C871200-AB22-46FE-98E0-5CF4E51D9B0E}" srcOrd="5" destOrd="0" presId="urn:microsoft.com/office/officeart/2005/8/layout/default"/>
    <dgm:cxn modelId="{C18BB524-168F-4BAC-B810-EB580A26C08A}" type="presParOf" srcId="{A65D4CA6-6980-4800-950C-E9EBF8156B1D}" destId="{86E6964D-FFDA-4FB1-81F8-CD0170ADB6EF}" srcOrd="6" destOrd="0" presId="urn:microsoft.com/office/officeart/2005/8/layout/default"/>
    <dgm:cxn modelId="{A3D9B7BF-41E2-4935-A131-1FE41CEB13C8}" type="presParOf" srcId="{A65D4CA6-6980-4800-950C-E9EBF8156B1D}" destId="{44CC34EA-9B64-4150-AB5F-2045CFC7F87A}" srcOrd="7" destOrd="0" presId="urn:microsoft.com/office/officeart/2005/8/layout/default"/>
    <dgm:cxn modelId="{A73D7C67-924A-4945-AC95-B7B25655A7F3}" type="presParOf" srcId="{A65D4CA6-6980-4800-950C-E9EBF8156B1D}" destId="{686211A7-83E0-4254-9CB4-C6406CD2D91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53C47-6C32-BC44-8E3E-CB89B423E245}">
      <dsp:nvSpPr>
        <dsp:cNvPr id="0" name=""/>
        <dsp:cNvSpPr/>
      </dsp:nvSpPr>
      <dsp:spPr>
        <a:xfrm>
          <a:off x="-5557087" y="-851230"/>
          <a:ext cx="6620081" cy="6620081"/>
        </a:xfrm>
        <a:prstGeom prst="blockArc">
          <a:avLst>
            <a:gd name="adj1" fmla="val 18900000"/>
            <a:gd name="adj2" fmla="val 2700000"/>
            <a:gd name="adj3" fmla="val 163"/>
          </a:avLst>
        </a:pr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AE1FAF-4193-474D-A3DC-3FFEFA73C146}">
      <dsp:nvSpPr>
        <dsp:cNvPr id="0" name=""/>
        <dsp:cNvSpPr/>
      </dsp:nvSpPr>
      <dsp:spPr>
        <a:xfrm>
          <a:off x="344971" y="156379"/>
          <a:ext cx="10733626" cy="581264"/>
        </a:xfrm>
        <a:prstGeom prst="rect">
          <a:avLst/>
        </a:prstGeom>
        <a:solidFill>
          <a:srgbClr val="355C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4737"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n-lt"/>
              <a:ea typeface="Tahoma" panose="020B0604030504040204" pitchFamily="34" charset="0"/>
              <a:cs typeface="Tahoma" panose="020B0604030504040204" pitchFamily="34" charset="0"/>
            </a:rPr>
            <a:t>Establishes a duty for directors, officers and administrators to align entities with climate commitments</a:t>
          </a:r>
          <a:endParaRPr lang="en-US" sz="1800" b="1" i="0" kern="1200" spc="150" baseline="0" dirty="0">
            <a:latin typeface="+mn-lt"/>
            <a:ea typeface="Tahoma" panose="020B0604030504040204" pitchFamily="34" charset="0"/>
            <a:cs typeface="Tahoma" panose="020B0604030504040204" pitchFamily="34" charset="0"/>
          </a:endParaRPr>
        </a:p>
      </dsp:txBody>
      <dsp:txXfrm>
        <a:off x="344971" y="156379"/>
        <a:ext cx="10733626" cy="581264"/>
      </dsp:txXfrm>
    </dsp:sp>
    <dsp:sp modelId="{0D4BF00F-F62D-FF4B-8C4D-EFF8A0A19AB5}">
      <dsp:nvSpPr>
        <dsp:cNvPr id="0" name=""/>
        <dsp:cNvSpPr/>
      </dsp:nvSpPr>
      <dsp:spPr>
        <a:xfrm>
          <a:off x="65650" y="167690"/>
          <a:ext cx="558641" cy="558641"/>
        </a:xfrm>
        <a:prstGeom prst="ellipse">
          <a:avLst/>
        </a:prstGeom>
        <a:solidFill>
          <a:schemeClr val="lt1">
            <a:hueOff val="0"/>
            <a:satOff val="0"/>
            <a:lumOff val="0"/>
            <a:alphaOff val="0"/>
          </a:schemeClr>
        </a:solidFill>
        <a:ln w="12700" cap="flat" cmpd="sng" algn="ctr">
          <a:solidFill>
            <a:schemeClr val="accent5">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AFB7FE-BF15-034A-960E-AB1BD0C88D78}">
      <dsp:nvSpPr>
        <dsp:cNvPr id="0" name=""/>
        <dsp:cNvSpPr/>
      </dsp:nvSpPr>
      <dsp:spPr>
        <a:xfrm>
          <a:off x="749691" y="827142"/>
          <a:ext cx="10328906" cy="581264"/>
        </a:xfrm>
        <a:prstGeom prst="rect">
          <a:avLst/>
        </a:prstGeom>
        <a:solidFill>
          <a:srgbClr val="3D6D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4737"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n-lt"/>
              <a:ea typeface="Tahoma" panose="020B0604030504040204" pitchFamily="34" charset="0"/>
              <a:cs typeface="Tahoma" panose="020B0604030504040204" pitchFamily="34" charset="0"/>
            </a:rPr>
            <a:t>Aligns purposes, including market oversight by OSFI, with climate commitments</a:t>
          </a:r>
          <a:endParaRPr lang="en-US" sz="1800" b="1" i="0" kern="1200" spc="150" baseline="0" dirty="0">
            <a:latin typeface="+mn-lt"/>
            <a:ea typeface="Tahoma" panose="020B0604030504040204" pitchFamily="34" charset="0"/>
            <a:cs typeface="Tahoma" panose="020B0604030504040204" pitchFamily="34" charset="0"/>
          </a:endParaRPr>
        </a:p>
      </dsp:txBody>
      <dsp:txXfrm>
        <a:off x="749691" y="827142"/>
        <a:ext cx="10328906" cy="581264"/>
      </dsp:txXfrm>
    </dsp:sp>
    <dsp:sp modelId="{A188ED1F-A5B8-934B-88EB-0D4834FC8EB7}">
      <dsp:nvSpPr>
        <dsp:cNvPr id="0" name=""/>
        <dsp:cNvSpPr/>
      </dsp:nvSpPr>
      <dsp:spPr>
        <a:xfrm>
          <a:off x="470370" y="838454"/>
          <a:ext cx="558641" cy="558641"/>
        </a:xfrm>
        <a:prstGeom prst="ellipse">
          <a:avLst/>
        </a:prstGeom>
        <a:solidFill>
          <a:schemeClr val="lt1">
            <a:hueOff val="0"/>
            <a:satOff val="0"/>
            <a:lumOff val="0"/>
            <a:alphaOff val="0"/>
          </a:schemeClr>
        </a:solidFill>
        <a:ln w="12700" cap="flat" cmpd="sng" algn="ctr">
          <a:solidFill>
            <a:schemeClr val="accent5">
              <a:shade val="50000"/>
              <a:hueOff val="95502"/>
              <a:satOff val="2559"/>
              <a:lumOff val="11272"/>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D5944F-10DC-9246-BAA8-2041C58FEE1A}">
      <dsp:nvSpPr>
        <dsp:cNvPr id="0" name=""/>
        <dsp:cNvSpPr/>
      </dsp:nvSpPr>
      <dsp:spPr>
        <a:xfrm>
          <a:off x="971475" y="1497414"/>
          <a:ext cx="10107121" cy="581264"/>
        </a:xfrm>
        <a:prstGeom prst="rect">
          <a:avLst/>
        </a:prstGeom>
        <a:solidFill>
          <a:srgbClr val="437C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4737"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n-lt"/>
              <a:ea typeface="Tahoma" panose="020B0604030504040204" pitchFamily="34" charset="0"/>
              <a:cs typeface="Tahoma" panose="020B0604030504040204" pitchFamily="34" charset="0"/>
            </a:rPr>
            <a:t>Obligates entities to develop action plans, targets and progress reports on meeting climate commitments through annual reporting requirements</a:t>
          </a:r>
          <a:endParaRPr lang="en-US" sz="1800" b="1" i="0" kern="1200" spc="150" baseline="0" dirty="0">
            <a:latin typeface="+mn-lt"/>
            <a:ea typeface="Tahoma" panose="020B0604030504040204" pitchFamily="34" charset="0"/>
            <a:cs typeface="Tahoma" panose="020B0604030504040204" pitchFamily="34" charset="0"/>
          </a:endParaRPr>
        </a:p>
      </dsp:txBody>
      <dsp:txXfrm>
        <a:off x="971475" y="1497414"/>
        <a:ext cx="10107121" cy="581264"/>
      </dsp:txXfrm>
    </dsp:sp>
    <dsp:sp modelId="{A66907A7-349E-BB44-A7DA-3D5E5C33BF94}">
      <dsp:nvSpPr>
        <dsp:cNvPr id="0" name=""/>
        <dsp:cNvSpPr/>
      </dsp:nvSpPr>
      <dsp:spPr>
        <a:xfrm>
          <a:off x="692155" y="1508725"/>
          <a:ext cx="558641" cy="558641"/>
        </a:xfrm>
        <a:prstGeom prst="ellipse">
          <a:avLst/>
        </a:prstGeom>
        <a:solidFill>
          <a:schemeClr val="lt1">
            <a:hueOff val="0"/>
            <a:satOff val="0"/>
            <a:lumOff val="0"/>
            <a:alphaOff val="0"/>
          </a:schemeClr>
        </a:solidFill>
        <a:ln w="12700" cap="flat" cmpd="sng" algn="ctr">
          <a:solidFill>
            <a:schemeClr val="accent5">
              <a:shade val="50000"/>
              <a:hueOff val="191005"/>
              <a:satOff val="5117"/>
              <a:lumOff val="22545"/>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4B6A35-3590-0348-A318-203EB989E45F}">
      <dsp:nvSpPr>
        <dsp:cNvPr id="0" name=""/>
        <dsp:cNvSpPr/>
      </dsp:nvSpPr>
      <dsp:spPr>
        <a:xfrm>
          <a:off x="1042289" y="2168177"/>
          <a:ext cx="10036308" cy="581264"/>
        </a:xfrm>
        <a:prstGeom prst="rect">
          <a:avLst/>
        </a:prstGeom>
        <a:solidFill>
          <a:srgbClr val="608DC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4737"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n-lt"/>
              <a:ea typeface="Tahoma" panose="020B0604030504040204" pitchFamily="34" charset="0"/>
              <a:cs typeface="Tahoma" panose="020B0604030504040204" pitchFamily="34" charset="0"/>
            </a:rPr>
            <a:t>Ensures climate expertise on certain boards of directors and avoids conflicts of interest</a:t>
          </a:r>
          <a:endParaRPr lang="en-US" sz="1800" b="1" i="0" kern="1200" spc="150" baseline="0" dirty="0">
            <a:latin typeface="+mn-lt"/>
            <a:ea typeface="Tahoma" panose="020B0604030504040204" pitchFamily="34" charset="0"/>
            <a:cs typeface="Tahoma" panose="020B0604030504040204" pitchFamily="34" charset="0"/>
          </a:endParaRPr>
        </a:p>
      </dsp:txBody>
      <dsp:txXfrm>
        <a:off x="1042289" y="2168177"/>
        <a:ext cx="10036308" cy="581264"/>
      </dsp:txXfrm>
    </dsp:sp>
    <dsp:sp modelId="{334DE22A-BA2C-AB48-A1C5-C7F0D78A1687}">
      <dsp:nvSpPr>
        <dsp:cNvPr id="0" name=""/>
        <dsp:cNvSpPr/>
      </dsp:nvSpPr>
      <dsp:spPr>
        <a:xfrm>
          <a:off x="762968" y="2179489"/>
          <a:ext cx="558641" cy="558641"/>
        </a:xfrm>
        <a:prstGeom prst="ellipse">
          <a:avLst/>
        </a:prstGeom>
        <a:solidFill>
          <a:schemeClr val="lt1">
            <a:hueOff val="0"/>
            <a:satOff val="0"/>
            <a:lumOff val="0"/>
            <a:alphaOff val="0"/>
          </a:schemeClr>
        </a:solidFill>
        <a:ln w="12700" cap="flat" cmpd="sng" algn="ctr">
          <a:solidFill>
            <a:schemeClr val="accent5">
              <a:shade val="50000"/>
              <a:hueOff val="286507"/>
              <a:satOff val="7676"/>
              <a:lumOff val="33817"/>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1483B3-0024-1247-A8D4-2461AAB35281}">
      <dsp:nvSpPr>
        <dsp:cNvPr id="0" name=""/>
        <dsp:cNvSpPr/>
      </dsp:nvSpPr>
      <dsp:spPr>
        <a:xfrm>
          <a:off x="971475" y="2838941"/>
          <a:ext cx="10107121" cy="581264"/>
        </a:xfrm>
        <a:prstGeom prst="rect">
          <a:avLst/>
        </a:prstGeom>
        <a:solidFill>
          <a:srgbClr val="608DC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4737"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latin typeface="+mn-lt"/>
              <a:ea typeface="Tahoma" panose="020B0604030504040204" pitchFamily="34" charset="0"/>
              <a:cs typeface="Tahoma" panose="020B0604030504040204" pitchFamily="34" charset="0"/>
            </a:rPr>
            <a:t>Makes capital adequacy requirements proportional to microprudential and macroprudential climate risks generated by financial institutions</a:t>
          </a:r>
          <a:endParaRPr lang="en-US" sz="1800" b="1" i="0" kern="1200" spc="150" baseline="0" dirty="0">
            <a:latin typeface="+mn-lt"/>
            <a:ea typeface="Tahoma" panose="020B0604030504040204" pitchFamily="34" charset="0"/>
            <a:cs typeface="Tahoma" panose="020B0604030504040204" pitchFamily="34" charset="0"/>
          </a:endParaRPr>
        </a:p>
      </dsp:txBody>
      <dsp:txXfrm>
        <a:off x="971475" y="2838941"/>
        <a:ext cx="10107121" cy="581264"/>
      </dsp:txXfrm>
    </dsp:sp>
    <dsp:sp modelId="{E22B9F24-00DA-894A-B467-5FABABCAD35E}">
      <dsp:nvSpPr>
        <dsp:cNvPr id="0" name=""/>
        <dsp:cNvSpPr/>
      </dsp:nvSpPr>
      <dsp:spPr>
        <a:xfrm>
          <a:off x="692155" y="2850252"/>
          <a:ext cx="558641" cy="558641"/>
        </a:xfrm>
        <a:prstGeom prst="ellipse">
          <a:avLst/>
        </a:prstGeom>
        <a:solidFill>
          <a:schemeClr val="lt1">
            <a:hueOff val="0"/>
            <a:satOff val="0"/>
            <a:lumOff val="0"/>
            <a:alphaOff val="0"/>
          </a:schemeClr>
        </a:solidFill>
        <a:ln w="12700" cap="flat" cmpd="sng" algn="ctr">
          <a:solidFill>
            <a:schemeClr val="accent5">
              <a:shade val="50000"/>
              <a:hueOff val="286507"/>
              <a:satOff val="7676"/>
              <a:lumOff val="33817"/>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78EE6A-514E-4BB4-B19A-C08B3C312451}">
      <dsp:nvSpPr>
        <dsp:cNvPr id="0" name=""/>
        <dsp:cNvSpPr/>
      </dsp:nvSpPr>
      <dsp:spPr>
        <a:xfrm>
          <a:off x="749691" y="3509212"/>
          <a:ext cx="10328906" cy="581264"/>
        </a:xfrm>
        <a:prstGeom prst="rect">
          <a:avLst/>
        </a:prstGeom>
        <a:solidFill>
          <a:srgbClr val="437C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4737" tIns="45720" rIns="45720" bIns="45720" numCol="1" spcCol="1270" anchor="ctr" anchorCtr="0">
          <a:noAutofit/>
        </a:bodyPr>
        <a:lstStyle/>
        <a:p>
          <a:pPr marL="0" lvl="0" indent="0" algn="l" defTabSz="800100">
            <a:lnSpc>
              <a:spcPct val="90000"/>
            </a:lnSpc>
            <a:spcBef>
              <a:spcPct val="0"/>
            </a:spcBef>
            <a:spcAft>
              <a:spcPct val="35000"/>
            </a:spcAft>
            <a:buFont typeface="+mj-lt"/>
            <a:buNone/>
          </a:pPr>
          <a:r>
            <a:rPr lang="en-US" sz="1800" kern="1200" dirty="0">
              <a:latin typeface="+mn-lt"/>
              <a:ea typeface="Tahoma" panose="020B0604030504040204" pitchFamily="34" charset="0"/>
              <a:cs typeface="Tahoma" panose="020B0604030504040204" pitchFamily="34" charset="0"/>
            </a:rPr>
            <a:t>Requires a government action plan to align financial products with climate commitments</a:t>
          </a:r>
          <a:endParaRPr lang="en-US" sz="1800" b="1" i="0" kern="1200" spc="150" baseline="0" dirty="0">
            <a:latin typeface="+mn-lt"/>
            <a:ea typeface="Tahoma" panose="020B0604030504040204" pitchFamily="34" charset="0"/>
            <a:cs typeface="Tahoma" panose="020B0604030504040204" pitchFamily="34" charset="0"/>
          </a:endParaRPr>
        </a:p>
      </dsp:txBody>
      <dsp:txXfrm>
        <a:off x="749691" y="3509212"/>
        <a:ext cx="10328906" cy="581264"/>
      </dsp:txXfrm>
    </dsp:sp>
    <dsp:sp modelId="{5B3A05C9-3FDB-4A5C-82E2-C074BC894468}">
      <dsp:nvSpPr>
        <dsp:cNvPr id="0" name=""/>
        <dsp:cNvSpPr/>
      </dsp:nvSpPr>
      <dsp:spPr>
        <a:xfrm>
          <a:off x="470370" y="3520524"/>
          <a:ext cx="558641" cy="558641"/>
        </a:xfrm>
        <a:prstGeom prst="ellipse">
          <a:avLst/>
        </a:prstGeom>
        <a:solidFill>
          <a:schemeClr val="lt1">
            <a:hueOff val="0"/>
            <a:satOff val="0"/>
            <a:lumOff val="0"/>
            <a:alphaOff val="0"/>
          </a:schemeClr>
        </a:solidFill>
        <a:ln w="12700" cap="flat" cmpd="sng" algn="ctr">
          <a:solidFill>
            <a:schemeClr val="accent5">
              <a:shade val="50000"/>
              <a:hueOff val="191005"/>
              <a:satOff val="5117"/>
              <a:lumOff val="22545"/>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9DBD7E-09B7-4FB7-8126-3BD7FC55E918}">
      <dsp:nvSpPr>
        <dsp:cNvPr id="0" name=""/>
        <dsp:cNvSpPr/>
      </dsp:nvSpPr>
      <dsp:spPr>
        <a:xfrm>
          <a:off x="344971" y="4179976"/>
          <a:ext cx="10733626" cy="581264"/>
        </a:xfrm>
        <a:prstGeom prst="rect">
          <a:avLst/>
        </a:prstGeom>
        <a:solidFill>
          <a:srgbClr val="3D6D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4737" tIns="45720" rIns="45720" bIns="45720" numCol="1" spcCol="1270" anchor="ctr" anchorCtr="0">
          <a:noAutofit/>
        </a:bodyPr>
        <a:lstStyle/>
        <a:p>
          <a:pPr marL="0" lvl="0" indent="0" algn="l" defTabSz="800100">
            <a:lnSpc>
              <a:spcPct val="90000"/>
            </a:lnSpc>
            <a:spcBef>
              <a:spcPct val="0"/>
            </a:spcBef>
            <a:spcAft>
              <a:spcPct val="35000"/>
            </a:spcAft>
            <a:buFont typeface="+mj-lt"/>
            <a:buNone/>
          </a:pPr>
          <a:r>
            <a:rPr lang="en-US" sz="1800" kern="1200" dirty="0">
              <a:latin typeface="+mn-lt"/>
              <a:ea typeface="Tahoma" panose="020B0604030504040204" pitchFamily="34" charset="0"/>
              <a:cs typeface="Tahoma" panose="020B0604030504040204" pitchFamily="34" charset="0"/>
            </a:rPr>
            <a:t>Mandates timely public review processes on implementation progress to ensure iterative learning</a:t>
          </a:r>
          <a:endParaRPr lang="en-US" sz="1800" b="1" i="0" kern="1200" spc="150" baseline="0" dirty="0">
            <a:latin typeface="+mn-lt"/>
            <a:ea typeface="Tahoma" panose="020B0604030504040204" pitchFamily="34" charset="0"/>
            <a:cs typeface="Tahoma" panose="020B0604030504040204" pitchFamily="34" charset="0"/>
          </a:endParaRPr>
        </a:p>
      </dsp:txBody>
      <dsp:txXfrm>
        <a:off x="344971" y="4179976"/>
        <a:ext cx="10733626" cy="581264"/>
      </dsp:txXfrm>
    </dsp:sp>
    <dsp:sp modelId="{D7AE9DC6-3B80-4511-A1C0-F867E0FCFE46}">
      <dsp:nvSpPr>
        <dsp:cNvPr id="0" name=""/>
        <dsp:cNvSpPr/>
      </dsp:nvSpPr>
      <dsp:spPr>
        <a:xfrm>
          <a:off x="65650" y="4191287"/>
          <a:ext cx="558641" cy="558641"/>
        </a:xfrm>
        <a:prstGeom prst="ellipse">
          <a:avLst/>
        </a:prstGeom>
        <a:solidFill>
          <a:schemeClr val="lt1">
            <a:hueOff val="0"/>
            <a:satOff val="0"/>
            <a:lumOff val="0"/>
            <a:alphaOff val="0"/>
          </a:schemeClr>
        </a:solidFill>
        <a:ln w="12700" cap="flat" cmpd="sng" algn="ctr">
          <a:solidFill>
            <a:schemeClr val="accent5">
              <a:shade val="50000"/>
              <a:hueOff val="95502"/>
              <a:satOff val="2559"/>
              <a:lumOff val="1127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8003C-E700-4CA5-A618-9B1259BC0A2D}">
      <dsp:nvSpPr>
        <dsp:cNvPr id="0" name=""/>
        <dsp:cNvSpPr/>
      </dsp:nvSpPr>
      <dsp:spPr>
        <a:xfrm>
          <a:off x="0" y="3668241"/>
          <a:ext cx="699989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355E75-6528-4B48-B17C-44492F0B8126}">
      <dsp:nvSpPr>
        <dsp:cNvPr id="0" name=""/>
        <dsp:cNvSpPr/>
      </dsp:nvSpPr>
      <dsp:spPr>
        <a:xfrm>
          <a:off x="0" y="2221445"/>
          <a:ext cx="699989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42FB72-6E70-4601-8880-F978B8A1A23B}">
      <dsp:nvSpPr>
        <dsp:cNvPr id="0" name=""/>
        <dsp:cNvSpPr/>
      </dsp:nvSpPr>
      <dsp:spPr>
        <a:xfrm>
          <a:off x="0" y="549183"/>
          <a:ext cx="699989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0D45E7-9BEA-4D5F-A068-7D151A4FB478}">
      <dsp:nvSpPr>
        <dsp:cNvPr id="0" name=""/>
        <dsp:cNvSpPr/>
      </dsp:nvSpPr>
      <dsp:spPr>
        <a:xfrm>
          <a:off x="1819971" y="955"/>
          <a:ext cx="5179918" cy="548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b="1" kern="1200" dirty="0">
              <a:latin typeface="Tahoma" panose="020B0604030504040204" pitchFamily="34" charset="0"/>
              <a:ea typeface="Tahoma" panose="020B0604030504040204" pitchFamily="34" charset="0"/>
              <a:cs typeface="Tahoma" panose="020B0604030504040204" pitchFamily="34" charset="0"/>
            </a:rPr>
            <a:t>Capital Risk-Weight Requirement </a:t>
          </a:r>
        </a:p>
      </dsp:txBody>
      <dsp:txXfrm>
        <a:off x="1819971" y="955"/>
        <a:ext cx="5179918" cy="548228"/>
      </dsp:txXfrm>
    </dsp:sp>
    <dsp:sp modelId="{B7DD4BAA-608D-447B-9C73-5B6767A4EA91}">
      <dsp:nvSpPr>
        <dsp:cNvPr id="0" name=""/>
        <dsp:cNvSpPr/>
      </dsp:nvSpPr>
      <dsp:spPr>
        <a:xfrm>
          <a:off x="0" y="955"/>
          <a:ext cx="1819971" cy="548228"/>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ahoma" panose="020B0604030504040204" pitchFamily="34" charset="0"/>
              <a:ea typeface="Tahoma" panose="020B0604030504040204" pitchFamily="34" charset="0"/>
              <a:cs typeface="Tahoma" panose="020B0604030504040204" pitchFamily="34" charset="0"/>
            </a:rPr>
            <a:t>Amendment</a:t>
          </a:r>
          <a:r>
            <a:rPr lang="en-US" sz="2100" kern="1200" dirty="0">
              <a:latin typeface="Tahoma" panose="020B0604030504040204" pitchFamily="34" charset="0"/>
              <a:ea typeface="Tahoma" panose="020B0604030504040204" pitchFamily="34" charset="0"/>
              <a:cs typeface="Tahoma" panose="020B0604030504040204" pitchFamily="34" charset="0"/>
            </a:rPr>
            <a:t> 1</a:t>
          </a:r>
        </a:p>
      </dsp:txBody>
      <dsp:txXfrm>
        <a:off x="26767" y="27722"/>
        <a:ext cx="1766437" cy="521461"/>
      </dsp:txXfrm>
    </dsp:sp>
    <dsp:sp modelId="{2F07D27C-4403-4150-9C17-5D6EDE889F66}">
      <dsp:nvSpPr>
        <dsp:cNvPr id="0" name=""/>
        <dsp:cNvSpPr/>
      </dsp:nvSpPr>
      <dsp:spPr>
        <a:xfrm>
          <a:off x="0" y="549183"/>
          <a:ext cx="6999890" cy="1096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a:latin typeface="Tahoma" panose="020B0604030504040204" pitchFamily="34" charset="0"/>
              <a:ea typeface="Tahoma" panose="020B0604030504040204" pitchFamily="34" charset="0"/>
              <a:cs typeface="Tahoma" panose="020B0604030504040204" pitchFamily="34" charset="0"/>
            </a:rPr>
            <a:t>Removed any top-down directions on how capital risk-weights should be calculated</a:t>
          </a:r>
          <a:r>
            <a:rPr lang="en-US" sz="2000" kern="1200" dirty="0">
              <a:latin typeface="Tahoma" panose="020B0604030504040204" pitchFamily="34" charset="0"/>
              <a:ea typeface="Tahoma" panose="020B0604030504040204" pitchFamily="34" charset="0"/>
              <a:cs typeface="Tahoma" panose="020B0604030504040204" pitchFamily="34" charset="0"/>
            </a:rPr>
            <a:t>, giving more flexibility to OSFI &amp; instead emphasize the recommendation to do so.</a:t>
          </a:r>
        </a:p>
      </dsp:txBody>
      <dsp:txXfrm>
        <a:off x="0" y="549183"/>
        <a:ext cx="6999890" cy="1096621"/>
      </dsp:txXfrm>
    </dsp:sp>
    <dsp:sp modelId="{F5524F50-C272-4F62-9159-2CB293AA70B5}">
      <dsp:nvSpPr>
        <dsp:cNvPr id="0" name=""/>
        <dsp:cNvSpPr/>
      </dsp:nvSpPr>
      <dsp:spPr>
        <a:xfrm>
          <a:off x="1819971" y="1673216"/>
          <a:ext cx="5179918" cy="548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b="1" kern="1200" dirty="0">
              <a:latin typeface="Tahoma" panose="020B0604030504040204" pitchFamily="34" charset="0"/>
              <a:ea typeface="Tahoma" panose="020B0604030504040204" pitchFamily="34" charset="0"/>
              <a:cs typeface="Tahoma" panose="020B0604030504040204" pitchFamily="34" charset="0"/>
            </a:rPr>
            <a:t>Appointment of Board Members </a:t>
          </a:r>
        </a:p>
      </dsp:txBody>
      <dsp:txXfrm>
        <a:off x="1819971" y="1673216"/>
        <a:ext cx="5179918" cy="548228"/>
      </dsp:txXfrm>
    </dsp:sp>
    <dsp:sp modelId="{F8C6FFF8-F2FD-4B8A-9FF0-C855A9CBDBB2}">
      <dsp:nvSpPr>
        <dsp:cNvPr id="0" name=""/>
        <dsp:cNvSpPr/>
      </dsp:nvSpPr>
      <dsp:spPr>
        <a:xfrm>
          <a:off x="0" y="1673216"/>
          <a:ext cx="1819971" cy="548228"/>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ahoma" panose="020B0604030504040204" pitchFamily="34" charset="0"/>
              <a:ea typeface="Tahoma" panose="020B0604030504040204" pitchFamily="34" charset="0"/>
              <a:cs typeface="Tahoma" panose="020B0604030504040204" pitchFamily="34" charset="0"/>
            </a:rPr>
            <a:t>Amendment 2</a:t>
          </a:r>
        </a:p>
      </dsp:txBody>
      <dsp:txXfrm>
        <a:off x="26767" y="1699983"/>
        <a:ext cx="1766437" cy="521461"/>
      </dsp:txXfrm>
    </dsp:sp>
    <dsp:sp modelId="{3F3B9410-6986-4FA4-9756-2035D8A39501}">
      <dsp:nvSpPr>
        <dsp:cNvPr id="0" name=""/>
        <dsp:cNvSpPr/>
      </dsp:nvSpPr>
      <dsp:spPr>
        <a:xfrm>
          <a:off x="0" y="2221445"/>
          <a:ext cx="6999890" cy="871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a:latin typeface="Tahoma" panose="020B0604030504040204" pitchFamily="34" charset="0"/>
              <a:ea typeface="Tahoma" panose="020B0604030504040204" pitchFamily="34" charset="0"/>
              <a:cs typeface="Tahoma" panose="020B0604030504040204" pitchFamily="34" charset="0"/>
            </a:rPr>
            <a:t>Remove prohibition that would prevent a person from sitting on a board &amp; replace it with disclosure </a:t>
          </a:r>
        </a:p>
      </dsp:txBody>
      <dsp:txXfrm>
        <a:off x="0" y="2221445"/>
        <a:ext cx="6999890" cy="871156"/>
      </dsp:txXfrm>
    </dsp:sp>
    <dsp:sp modelId="{9E9FD18D-04E5-4129-90CC-20DE9343B0B2}">
      <dsp:nvSpPr>
        <dsp:cNvPr id="0" name=""/>
        <dsp:cNvSpPr/>
      </dsp:nvSpPr>
      <dsp:spPr>
        <a:xfrm>
          <a:off x="1819971" y="3120013"/>
          <a:ext cx="5179918" cy="548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b="1" kern="1200" dirty="0">
              <a:latin typeface="Tahoma" panose="020B0604030504040204" pitchFamily="34" charset="0"/>
              <a:ea typeface="Tahoma" panose="020B0604030504040204" pitchFamily="34" charset="0"/>
              <a:cs typeface="Tahoma" panose="020B0604030504040204" pitchFamily="34" charset="0"/>
            </a:rPr>
            <a:t>Duties of Directors </a:t>
          </a:r>
        </a:p>
      </dsp:txBody>
      <dsp:txXfrm>
        <a:off x="1819971" y="3120013"/>
        <a:ext cx="5179918" cy="548228"/>
      </dsp:txXfrm>
    </dsp:sp>
    <dsp:sp modelId="{3BE79A15-611C-4D2A-BA3E-9280C1A1E431}">
      <dsp:nvSpPr>
        <dsp:cNvPr id="0" name=""/>
        <dsp:cNvSpPr/>
      </dsp:nvSpPr>
      <dsp:spPr>
        <a:xfrm>
          <a:off x="0" y="3120013"/>
          <a:ext cx="1819971" cy="548228"/>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ahoma" panose="020B0604030504040204" pitchFamily="34" charset="0"/>
              <a:ea typeface="Tahoma" panose="020B0604030504040204" pitchFamily="34" charset="0"/>
              <a:cs typeface="Tahoma" panose="020B0604030504040204" pitchFamily="34" charset="0"/>
            </a:rPr>
            <a:t>Amendment</a:t>
          </a:r>
          <a:r>
            <a:rPr lang="en-US" sz="2100" kern="1200" dirty="0">
              <a:latin typeface="Tahoma" panose="020B0604030504040204" pitchFamily="34" charset="0"/>
              <a:ea typeface="Tahoma" panose="020B0604030504040204" pitchFamily="34" charset="0"/>
              <a:cs typeface="Tahoma" panose="020B0604030504040204" pitchFamily="34" charset="0"/>
            </a:rPr>
            <a:t> 3</a:t>
          </a:r>
        </a:p>
      </dsp:txBody>
      <dsp:txXfrm>
        <a:off x="26767" y="3146780"/>
        <a:ext cx="1766437" cy="521461"/>
      </dsp:txXfrm>
    </dsp:sp>
    <dsp:sp modelId="{7D58F068-2953-4C72-81CB-C7D883D53925}">
      <dsp:nvSpPr>
        <dsp:cNvPr id="0" name=""/>
        <dsp:cNvSpPr/>
      </dsp:nvSpPr>
      <dsp:spPr>
        <a:xfrm>
          <a:off x="0" y="3668241"/>
          <a:ext cx="6999890" cy="1669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Tahoma" panose="020B0604030504040204" pitchFamily="34" charset="0"/>
              <a:ea typeface="Tahoma" panose="020B0604030504040204" pitchFamily="34" charset="0"/>
              <a:cs typeface="Tahoma" panose="020B0604030504040204" pitchFamily="34" charset="0"/>
            </a:rPr>
            <a:t>Reworded to align with other laws establishing duties for directors, officers and administrators to avoid potential contravention of a director’s obligations under the </a:t>
          </a:r>
          <a:r>
            <a:rPr lang="en-US" sz="2000" i="1" kern="1200" dirty="0">
              <a:latin typeface="Tahoma" panose="020B0604030504040204" pitchFamily="34" charset="0"/>
              <a:ea typeface="Tahoma" panose="020B0604030504040204" pitchFamily="34" charset="0"/>
              <a:cs typeface="Tahoma" panose="020B0604030504040204" pitchFamily="34" charset="0"/>
            </a:rPr>
            <a:t>Bank Act </a:t>
          </a:r>
          <a:r>
            <a:rPr lang="en-US" sz="2000" kern="1200" dirty="0">
              <a:latin typeface="Tahoma" panose="020B0604030504040204" pitchFamily="34" charset="0"/>
              <a:ea typeface="Tahoma" panose="020B0604030504040204" pitchFamily="34" charset="0"/>
              <a:cs typeface="Tahoma" panose="020B0604030504040204" pitchFamily="34" charset="0"/>
            </a:rPr>
            <a:t>or under the provincial or federal </a:t>
          </a:r>
          <a:r>
            <a:rPr lang="en-US" sz="2000" i="1" kern="1200" dirty="0">
              <a:latin typeface="Tahoma" panose="020B0604030504040204" pitchFamily="34" charset="0"/>
              <a:ea typeface="Tahoma" panose="020B0604030504040204" pitchFamily="34" charset="0"/>
              <a:cs typeface="Tahoma" panose="020B0604030504040204" pitchFamily="34" charset="0"/>
            </a:rPr>
            <a:t>Business Corporations Act</a:t>
          </a:r>
        </a:p>
      </dsp:txBody>
      <dsp:txXfrm>
        <a:off x="0" y="3668241"/>
        <a:ext cx="6999890" cy="16693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8FF44-9022-46A2-9251-24183FCEB1D2}">
      <dsp:nvSpPr>
        <dsp:cNvPr id="0" name=""/>
        <dsp:cNvSpPr/>
      </dsp:nvSpPr>
      <dsp:spPr>
        <a:xfrm>
          <a:off x="959429" y="1789254"/>
          <a:ext cx="2706687" cy="16240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Font typeface="Arial" panose="020B0604020202020204" pitchFamily="34" charset="0"/>
            <a:buNone/>
          </a:pPr>
          <a:r>
            <a:rPr lang="en-US" sz="2500" kern="1200" dirty="0"/>
            <a:t>Write to your MPs</a:t>
          </a:r>
        </a:p>
      </dsp:txBody>
      <dsp:txXfrm>
        <a:off x="959429" y="1789254"/>
        <a:ext cx="2706687" cy="1624012"/>
      </dsp:txXfrm>
    </dsp:sp>
    <dsp:sp modelId="{C4D1DCC9-4A4D-4654-8AD1-8BA113A5A7E5}">
      <dsp:nvSpPr>
        <dsp:cNvPr id="0" name=""/>
        <dsp:cNvSpPr/>
      </dsp:nvSpPr>
      <dsp:spPr>
        <a:xfrm>
          <a:off x="3936785" y="1789254"/>
          <a:ext cx="2706687" cy="16240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House of Commons Petitions</a:t>
          </a:r>
        </a:p>
      </dsp:txBody>
      <dsp:txXfrm>
        <a:off x="3936785" y="1789254"/>
        <a:ext cx="2706687" cy="1624012"/>
      </dsp:txXfrm>
    </dsp:sp>
    <dsp:sp modelId="{750C723B-DBB8-4091-9742-5140C8C80B10}">
      <dsp:nvSpPr>
        <dsp:cNvPr id="0" name=""/>
        <dsp:cNvSpPr/>
      </dsp:nvSpPr>
      <dsp:spPr>
        <a:xfrm>
          <a:off x="959429" y="3683935"/>
          <a:ext cx="2706687" cy="16240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Email campaigns to Senators to refer to committee</a:t>
          </a:r>
        </a:p>
      </dsp:txBody>
      <dsp:txXfrm>
        <a:off x="959429" y="3683935"/>
        <a:ext cx="2706687" cy="1624012"/>
      </dsp:txXfrm>
    </dsp:sp>
    <dsp:sp modelId="{86E6964D-FFDA-4FB1-81F8-CD0170ADB6EF}">
      <dsp:nvSpPr>
        <dsp:cNvPr id="0" name=""/>
        <dsp:cNvSpPr/>
      </dsp:nvSpPr>
      <dsp:spPr>
        <a:xfrm>
          <a:off x="3936785" y="3683935"/>
          <a:ext cx="2706687" cy="16240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Share CAFA resources e.g.,  Reintroduction Video, Op-Eds, etc. </a:t>
          </a:r>
        </a:p>
      </dsp:txBody>
      <dsp:txXfrm>
        <a:off x="3936785" y="3683935"/>
        <a:ext cx="2706687" cy="1624012"/>
      </dsp:txXfrm>
    </dsp:sp>
    <dsp:sp modelId="{686211A7-83E0-4254-9CB4-C6406CD2D918}">
      <dsp:nvSpPr>
        <dsp:cNvPr id="0" name=""/>
        <dsp:cNvSpPr/>
      </dsp:nvSpPr>
      <dsp:spPr>
        <a:xfrm>
          <a:off x="2426887" y="0"/>
          <a:ext cx="2706687" cy="16240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TAKE ACTION &amp; VOICE YOUR SUPPORT</a:t>
          </a:r>
        </a:p>
      </dsp:txBody>
      <dsp:txXfrm>
        <a:off x="2426887" y="0"/>
        <a:ext cx="2706687" cy="162401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C567A7-F01A-486B-ABFE-7E02C9830D5D}"/>
              </a:ext>
            </a:extLst>
          </p:cNvPr>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CA"/>
          </a:p>
        </p:txBody>
      </p:sp>
      <p:sp>
        <p:nvSpPr>
          <p:cNvPr id="3" name="Date Placeholder 2">
            <a:extLst>
              <a:ext uri="{FF2B5EF4-FFF2-40B4-BE49-F238E27FC236}">
                <a16:creationId xmlns:a16="http://schemas.microsoft.com/office/drawing/2014/main" id="{D2B8314E-7DD5-4539-8E66-B30ED5CB4C51}"/>
              </a:ext>
            </a:extLst>
          </p:cNvPr>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E5603652-18A2-4FC0-8A81-2963D0FA5820}" type="datetimeFigureOut">
              <a:rPr lang="en-CA" smtClean="0"/>
              <a:t>2025-12-09</a:t>
            </a:fld>
            <a:endParaRPr lang="en-CA"/>
          </a:p>
        </p:txBody>
      </p:sp>
      <p:sp>
        <p:nvSpPr>
          <p:cNvPr id="4" name="Footer Placeholder 3">
            <a:extLst>
              <a:ext uri="{FF2B5EF4-FFF2-40B4-BE49-F238E27FC236}">
                <a16:creationId xmlns:a16="http://schemas.microsoft.com/office/drawing/2014/main" id="{E0775E06-DEA4-4D31-8058-05BE9ED9AA32}"/>
              </a:ext>
            </a:extLst>
          </p:cNvPr>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ACA6996A-7382-438F-AA4E-6B2BCDE0B835}"/>
              </a:ext>
            </a:extLst>
          </p:cNvPr>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5BE31881-A3BA-453A-8EFB-2F7BCD3F2BCE}" type="slidenum">
              <a:rPr lang="en-CA" smtClean="0"/>
              <a:t>‹#›</a:t>
            </a:fld>
            <a:endParaRPr lang="en-CA"/>
          </a:p>
        </p:txBody>
      </p:sp>
    </p:spTree>
    <p:extLst>
      <p:ext uri="{BB962C8B-B14F-4D97-AF65-F5344CB8AC3E}">
        <p14:creationId xmlns:p14="http://schemas.microsoft.com/office/powerpoint/2010/main" val="3983185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CA"/>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ECC3FBA8-7BCA-4AE5-A87D-C39778BFAC49}" type="datetimeFigureOut">
              <a:rPr lang="en-CA" smtClean="0"/>
              <a:t>2025-12-09</a:t>
            </a:fld>
            <a:endParaRPr lang="en-CA"/>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CA"/>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CA"/>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E1DACE53-31DE-4193-A8EB-481B37F42FF4}" type="slidenum">
              <a:rPr lang="en-CA" smtClean="0"/>
              <a:t>‹#›</a:t>
            </a:fld>
            <a:endParaRPr lang="en-CA"/>
          </a:p>
        </p:txBody>
      </p:sp>
    </p:spTree>
    <p:extLst>
      <p:ext uri="{BB962C8B-B14F-4D97-AF65-F5344CB8AC3E}">
        <p14:creationId xmlns:p14="http://schemas.microsoft.com/office/powerpoint/2010/main" val="262264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ea.org/news/global-market-for-key-clean-technologies-set-to-triple-to-more-than-2-trillion-over-the-coming-decade-as-energy-transitions-advanc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hehub.ca/2025/10/31/canadian-governments-spent-158-billion-on-green-economy-but-created-only-68000-jobs-report/"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budget.canada.ca/2025/home-accueil-en.html"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solability.com/the-global-sustainable-competitiveness-index/social-capital" TargetMode="External"/><Relationship Id="rId3" Type="http://schemas.openxmlformats.org/officeDocument/2006/relationships/hyperlink" Target="https://solability.com/the-global-sustainable-competitiveness-index/natural-capital" TargetMode="External"/><Relationship Id="rId7" Type="http://schemas.openxmlformats.org/officeDocument/2006/relationships/hyperlink" Target="https://solability.com/the-global-sustainable-competitiveness-index/governance-capital"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solability.com/the-global-sustainable-competitiveness-index/economic-sustainability-index" TargetMode="External"/><Relationship Id="rId5" Type="http://schemas.openxmlformats.org/officeDocument/2006/relationships/hyperlink" Target="https://solability.com/the-global-sustainable-competitiveness-index/intellectual-capital" TargetMode="External"/><Relationship Id="rId4" Type="http://schemas.openxmlformats.org/officeDocument/2006/relationships/hyperlink" Target="https://solability.com/the-global-sustainable-competitiveness-index/resource-intensity-index"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E1DACE53-31DE-4193-A8EB-481B37F42FF4}" type="slidenum">
              <a:rPr lang="en-CA" smtClean="0"/>
              <a:t>1</a:t>
            </a:fld>
            <a:endParaRPr lang="en-CA"/>
          </a:p>
        </p:txBody>
      </p:sp>
    </p:spTree>
    <p:extLst>
      <p:ext uri="{BB962C8B-B14F-4D97-AF65-F5344CB8AC3E}">
        <p14:creationId xmlns:p14="http://schemas.microsoft.com/office/powerpoint/2010/main" val="1293373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E1DACE53-31DE-4193-A8EB-481B37F42FF4}" type="slidenum">
              <a:rPr lang="en-CA" smtClean="0"/>
              <a:t>15</a:t>
            </a:fld>
            <a:endParaRPr lang="en-CA"/>
          </a:p>
        </p:txBody>
      </p:sp>
    </p:spTree>
    <p:extLst>
      <p:ext uri="{BB962C8B-B14F-4D97-AF65-F5344CB8AC3E}">
        <p14:creationId xmlns:p14="http://schemas.microsoft.com/office/powerpoint/2010/main" val="2015797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BEE0B-87C7-84FC-4F7A-662123299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F24AA1-011C-DADA-C3CB-EA73B1A18C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40E785-24AD-8D3E-B6DA-BC3C053E2DB2}"/>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6E877AEC-C4CA-F5D4-5B2D-8CAAE1E29ADC}"/>
              </a:ext>
            </a:extLst>
          </p:cNvPr>
          <p:cNvSpPr>
            <a:spLocks noGrp="1"/>
          </p:cNvSpPr>
          <p:nvPr>
            <p:ph type="sldNum" sz="quarter" idx="5"/>
          </p:nvPr>
        </p:nvSpPr>
        <p:spPr/>
        <p:txBody>
          <a:bodyPr/>
          <a:lstStyle/>
          <a:p>
            <a:fld id="{E1DACE53-31DE-4193-A8EB-481B37F42FF4}" type="slidenum">
              <a:rPr lang="en-CA" smtClean="0"/>
              <a:t>16</a:t>
            </a:fld>
            <a:endParaRPr lang="en-CA"/>
          </a:p>
        </p:txBody>
      </p:sp>
    </p:spTree>
    <p:extLst>
      <p:ext uri="{BB962C8B-B14F-4D97-AF65-F5344CB8AC3E}">
        <p14:creationId xmlns:p14="http://schemas.microsoft.com/office/powerpoint/2010/main" val="3059755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1DACE53-31DE-4193-A8EB-481B37F42FF4}" type="slidenum">
              <a:rPr lang="en-CA" smtClean="0"/>
              <a:t>17</a:t>
            </a:fld>
            <a:endParaRPr lang="en-CA"/>
          </a:p>
        </p:txBody>
      </p:sp>
    </p:spTree>
    <p:extLst>
      <p:ext uri="{BB962C8B-B14F-4D97-AF65-F5344CB8AC3E}">
        <p14:creationId xmlns:p14="http://schemas.microsoft.com/office/powerpoint/2010/main" val="1199469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4226E9-FDF4-499D-BA77-2E24CEFEC81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927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34226E9-FDF4-499D-BA77-2E24CEFEC81A}" type="slidenum">
              <a:rPr lang="en-CA" smtClean="0"/>
              <a:t>2</a:t>
            </a:fld>
            <a:endParaRPr lang="en-CA"/>
          </a:p>
        </p:txBody>
      </p:sp>
    </p:spTree>
    <p:extLst>
      <p:ext uri="{BB962C8B-B14F-4D97-AF65-F5344CB8AC3E}">
        <p14:creationId xmlns:p14="http://schemas.microsoft.com/office/powerpoint/2010/main" val="2126970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Oct. 30, 2024</a:t>
            </a:r>
            <a:r>
              <a:rPr lang="en-US" sz="1800" dirty="0"/>
              <a:t> - </a:t>
            </a:r>
            <a:r>
              <a:rPr lang="en-US" sz="2800" dirty="0">
                <a:hlinkClick r:id="rId3"/>
              </a:rPr>
              <a:t>Global market for key clean technologies set to triple to more than $2 trillion over the coming decade as energy transitions advance - News – IEA</a:t>
            </a:r>
            <a:endParaRPr lang="en-US" sz="2800" dirty="0"/>
          </a:p>
          <a:p>
            <a:endParaRPr lang="en-US" sz="1800" dirty="0"/>
          </a:p>
          <a:p>
            <a:r>
              <a:rPr lang="en-US" sz="1800" dirty="0"/>
              <a:t>Abacus Data Poll (Oct 2019): </a:t>
            </a:r>
            <a:r>
              <a:rPr lang="en-US" sz="1800" b="0" i="0" kern="1200" dirty="0">
                <a:solidFill>
                  <a:schemeClr val="tx1"/>
                </a:solidFill>
                <a:effectLst/>
                <a:latin typeface="+mn-lt"/>
                <a:ea typeface="+mn-ea"/>
                <a:cs typeface="+mn-cs"/>
              </a:rPr>
              <a:t>Across the country, 73% say they prefer to see Canada supporting the growth of our renewable energy and clean technology sectors, while 27% prefer to see Canada put more emphasis on extracting the most value possible from our fossil fuels.</a:t>
            </a:r>
          </a:p>
          <a:p>
            <a:endParaRPr lang="en-US" sz="1800" b="0" i="0" kern="1200" dirty="0">
              <a:solidFill>
                <a:schemeClr val="tx1"/>
              </a:solidFill>
              <a:effectLst/>
              <a:latin typeface="+mn-lt"/>
              <a:ea typeface="+mn-ea"/>
              <a:cs typeface="+mn-cs"/>
            </a:endParaRPr>
          </a:p>
          <a:p>
            <a:r>
              <a:rPr lang="en-US" sz="1800" b="0" i="0" kern="1200" dirty="0">
                <a:solidFill>
                  <a:schemeClr val="tx1"/>
                </a:solidFill>
                <a:effectLst/>
                <a:latin typeface="+mn-lt"/>
                <a:ea typeface="+mn-ea"/>
                <a:cs typeface="+mn-cs"/>
              </a:rPr>
              <a:t>Abacus Data Poll (Sept 2019): 9 in 10 voters see climate action as important or urgent – 10% think it is not important.</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Cost: </a:t>
            </a:r>
            <a:r>
              <a:rPr lang="en-US" dirty="0"/>
              <a:t>The IPCC Special Report on Global Warming of 1.5°C released in 2018 projected annual average investment needs in the energy system of approximately USD 2.4 trillion between 2016 and 2035, representing about 2.5% of the world’s gross domestic product (GDP) (IPCC, 2018)</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8252263-4F6F-4A5C-8270-3F5DA8A0DEF5}" type="slidenum">
              <a:rPr lang="en-CA" smtClean="0"/>
              <a:t>4</a:t>
            </a:fld>
            <a:endParaRPr lang="en-CA"/>
          </a:p>
        </p:txBody>
      </p:sp>
    </p:spTree>
    <p:extLst>
      <p:ext uri="{BB962C8B-B14F-4D97-AF65-F5344CB8AC3E}">
        <p14:creationId xmlns:p14="http://schemas.microsoft.com/office/powerpoint/2010/main" val="240914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panose="020B0604020202020204" pitchFamily="34" charset="0"/>
                <a:ea typeface="Calibri" panose="020F0502020204030204" pitchFamily="34" charset="0"/>
              </a:rPr>
              <a:t>As we transition to a greener economy, how can government policy support both the workforce and industries impacted by this shift</a:t>
            </a:r>
            <a:endParaRPr lang="en-CA" dirty="0"/>
          </a:p>
        </p:txBody>
      </p:sp>
      <p:sp>
        <p:nvSpPr>
          <p:cNvPr id="4" name="Slide Number Placeholder 3"/>
          <p:cNvSpPr>
            <a:spLocks noGrp="1"/>
          </p:cNvSpPr>
          <p:nvPr>
            <p:ph type="sldNum" sz="quarter" idx="10"/>
          </p:nvPr>
        </p:nvSpPr>
        <p:spPr/>
        <p:txBody>
          <a:bodyPr/>
          <a:lstStyle/>
          <a:p>
            <a:fld id="{034226E9-FDF4-499D-BA77-2E24CEFEC81A}" type="slidenum">
              <a:rPr lang="en-CA" smtClean="0"/>
              <a:t>5</a:t>
            </a:fld>
            <a:endParaRPr lang="en-CA"/>
          </a:p>
        </p:txBody>
      </p:sp>
    </p:spTree>
    <p:extLst>
      <p:ext uri="{BB962C8B-B14F-4D97-AF65-F5344CB8AC3E}">
        <p14:creationId xmlns:p14="http://schemas.microsoft.com/office/powerpoint/2010/main" val="2315887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the economic costs of our current policies which are insufficient, compared with the lower economic costs of reaching net-zero by 2050.</a:t>
            </a:r>
          </a:p>
        </p:txBody>
      </p:sp>
      <p:sp>
        <p:nvSpPr>
          <p:cNvPr id="4" name="Slide Number Placeholder 3"/>
          <p:cNvSpPr>
            <a:spLocks noGrp="1"/>
          </p:cNvSpPr>
          <p:nvPr>
            <p:ph type="sldNum" sz="quarter" idx="5"/>
          </p:nvPr>
        </p:nvSpPr>
        <p:spPr/>
        <p:txBody>
          <a:bodyPr/>
          <a:lstStyle/>
          <a:p>
            <a:fld id="{E1DACE53-31DE-4193-A8EB-481B37F42FF4}" type="slidenum">
              <a:rPr lang="en-CA" smtClean="0"/>
              <a:t>6</a:t>
            </a:fld>
            <a:endParaRPr lang="en-CA"/>
          </a:p>
        </p:txBody>
      </p:sp>
    </p:spTree>
    <p:extLst>
      <p:ext uri="{BB962C8B-B14F-4D97-AF65-F5344CB8AC3E}">
        <p14:creationId xmlns:p14="http://schemas.microsoft.com/office/powerpoint/2010/main" val="2377370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AEB22-772F-0139-74E5-E078FBF280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D8ECEE-7C5F-5FC4-F541-B5577675FE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9EC9FF-D4E6-CC49-429B-A0E91E96436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government calls its </a:t>
            </a:r>
            <a:r>
              <a:rPr lang="en-US" sz="1200" i="1" kern="1200" dirty="0">
                <a:solidFill>
                  <a:schemeClr val="tx1"/>
                </a:solidFill>
                <a:effectLst/>
                <a:latin typeface="+mn-lt"/>
                <a:ea typeface="+mn-ea"/>
                <a:cs typeface="+mn-cs"/>
              </a:rPr>
              <a:t>Climate-Competitiveness Strategy</a:t>
            </a:r>
            <a:r>
              <a:rPr lang="en-US" sz="1200" kern="1200" dirty="0">
                <a:solidFill>
                  <a:schemeClr val="tx1"/>
                </a:solidFill>
                <a:effectLst/>
                <a:latin typeface="+mn-lt"/>
                <a:ea typeface="+mn-ea"/>
                <a:cs typeface="+mn-cs"/>
              </a:rPr>
              <a:t> a “central pillar” of the plan to make Canada the strongest economy in the G7—</a:t>
            </a:r>
            <a:r>
              <a:rPr lang="en-US" sz="1200" i="1" kern="1200" dirty="0">
                <a:solidFill>
                  <a:schemeClr val="tx1"/>
                </a:solidFill>
                <a:effectLst/>
                <a:latin typeface="+mn-lt"/>
                <a:ea typeface="+mn-ea"/>
                <a:cs typeface="+mn-cs"/>
              </a:rPr>
              <a:t>based on results, not objectives</a:t>
            </a:r>
            <a:r>
              <a:rPr lang="en-US" sz="1200" kern="1200" dirty="0">
                <a:solidFill>
                  <a:schemeClr val="tx1"/>
                </a:solidFill>
                <a:effectLst/>
                <a:latin typeface="+mn-lt"/>
                <a:ea typeface="+mn-ea"/>
                <a:cs typeface="+mn-cs"/>
              </a:rPr>
              <a:t>. While these initiatives provide </a:t>
            </a:r>
            <a:r>
              <a:rPr lang="en-US" sz="1200" i="1" u="sng" kern="1200" dirty="0">
                <a:solidFill>
                  <a:schemeClr val="tx1"/>
                </a:solidFill>
                <a:effectLst/>
                <a:latin typeface="+mn-lt"/>
                <a:ea typeface="+mn-ea"/>
                <a:cs typeface="+mn-cs"/>
                <a:hlinkClick r:id="rId3"/>
              </a:rPr>
              <a:t>continuity</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they fall short of the acceleration needed to compete in a global economy already moving toward clean technology. The new </a:t>
            </a:r>
            <a:r>
              <a:rPr lang="en-US" sz="1200" i="1" kern="1200" dirty="0">
                <a:solidFill>
                  <a:schemeClr val="tx1"/>
                </a:solidFill>
                <a:effectLst/>
                <a:latin typeface="+mn-lt"/>
                <a:ea typeface="+mn-ea"/>
                <a:cs typeface="+mn-cs"/>
              </a:rPr>
              <a:t>post-2030 carbon-pricing trajectory and the </a:t>
            </a:r>
            <a:r>
              <a:rPr lang="en-US" sz="1200" kern="1200" dirty="0">
                <a:solidFill>
                  <a:schemeClr val="tx1"/>
                </a:solidFill>
                <a:effectLst/>
                <a:latin typeface="+mn-lt"/>
                <a:ea typeface="+mn-ea"/>
                <a:cs typeface="+mn-cs"/>
              </a:rPr>
              <a:t>“improved backstop” simply repackage commitments made years ago. The much-touted </a:t>
            </a:r>
            <a:r>
              <a:rPr lang="en-US" sz="1200" i="1" kern="1200" dirty="0">
                <a:solidFill>
                  <a:schemeClr val="tx1"/>
                </a:solidFill>
                <a:effectLst/>
                <a:latin typeface="+mn-lt"/>
                <a:ea typeface="+mn-ea"/>
                <a:cs typeface="+mn-cs"/>
              </a:rPr>
              <a:t>carbon contracts for difference</a:t>
            </a:r>
            <a:r>
              <a:rPr lang="en-US" sz="1200" kern="1200" dirty="0">
                <a:solidFill>
                  <a:schemeClr val="tx1"/>
                </a:solidFill>
                <a:effectLst/>
                <a:latin typeface="+mn-lt"/>
                <a:ea typeface="+mn-ea"/>
                <a:cs typeface="+mn-cs"/>
              </a:rPr>
              <a:t> are likely too small to transform markets, while the suite of </a:t>
            </a:r>
            <a:r>
              <a:rPr lang="en-US" sz="1200" i="1" kern="1200" dirty="0">
                <a:solidFill>
                  <a:schemeClr val="tx1"/>
                </a:solidFill>
                <a:effectLst/>
                <a:latin typeface="+mn-lt"/>
                <a:ea typeface="+mn-ea"/>
                <a:cs typeface="+mn-cs"/>
              </a:rPr>
              <a:t>refundable tax credits</a:t>
            </a:r>
            <a:r>
              <a:rPr lang="en-US" sz="1200" kern="1200" dirty="0">
                <a:solidFill>
                  <a:schemeClr val="tx1"/>
                </a:solidFill>
                <a:effectLst/>
                <a:latin typeface="+mn-lt"/>
                <a:ea typeface="+mn-ea"/>
                <a:cs typeface="+mn-cs"/>
              </a:rPr>
              <a:t> extends programs launched between 2022 and 2024. The </a:t>
            </a:r>
            <a:r>
              <a:rPr lang="en-US" sz="1200" i="1" u="sng" kern="1200" dirty="0">
                <a:solidFill>
                  <a:schemeClr val="tx1"/>
                </a:solidFill>
                <a:effectLst/>
                <a:latin typeface="+mn-lt"/>
                <a:ea typeface="+mn-ea"/>
                <a:cs typeface="+mn-cs"/>
                <a:hlinkClick r:id="rId4"/>
              </a:rPr>
              <a:t>Critical Minerals Sovereignty Fund</a:t>
            </a:r>
            <a:r>
              <a:rPr lang="en-US" sz="1200" u="sng" kern="1200" dirty="0">
                <a:solidFill>
                  <a:schemeClr val="tx1"/>
                </a:solidFill>
                <a:effectLst/>
                <a:latin typeface="+mn-lt"/>
                <a:ea typeface="+mn-ea"/>
                <a:cs typeface="+mn-cs"/>
                <a:hlinkClick r:id="rId4"/>
              </a:rPr>
              <a:t>, worth $2 billion</a:t>
            </a:r>
            <a:r>
              <a:rPr lang="en-US" sz="1200" kern="1200" dirty="0">
                <a:solidFill>
                  <a:schemeClr val="tx1"/>
                </a:solidFill>
                <a:effectLst/>
                <a:latin typeface="+mn-lt"/>
                <a:ea typeface="+mn-ea"/>
                <a:cs typeface="+mn-cs"/>
              </a:rPr>
              <a:t> over five years, re-profiles existing Natural Resources Canada initiatives.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Budget 2025 takes small steps toward climate preparedness but falls short of the scale the crisis demands. It commits $40 million over 2 years to launch a Youth Climate Corps to train young Canadians to respond to climate emergencies and strengthen community resilience. It also allocates $257.6 million over four years to Natural Resources Canada to lease four aircraft and boost aerial firefighting capacity, and $55.4 million to Public Safety Canada to develop a new National Public Alerting System for timely disaster warnings. These are positive measures—but modest when measured against record-breaking wildfires, floods, and insurance losses that already cost Canada billions each year. Training youth to respond is vital; equipping the country to prevent and withstand these disasters is what leadership requires.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taxonomy is an essential part of Canada’s transition to sustainable finance and should be instituted promptly to set standards for classifying climate-related financial instruments and benchmarking climate risk management. - https://ccli.ubc.ca/resource/submission-to-finance-canada-as-part-of-its-pre-budget-consultations-in-advance-of-the-upcoming-2025-fall-federal-budget/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https://greenbudget.ca/recommendations/</a:t>
            </a:r>
          </a:p>
        </p:txBody>
      </p:sp>
      <p:sp>
        <p:nvSpPr>
          <p:cNvPr id="4" name="Slide Number Placeholder 3">
            <a:extLst>
              <a:ext uri="{FF2B5EF4-FFF2-40B4-BE49-F238E27FC236}">
                <a16:creationId xmlns:a16="http://schemas.microsoft.com/office/drawing/2014/main" id="{CA9EBCBD-1B20-D0D4-335A-0A29D21B009F}"/>
              </a:ext>
            </a:extLst>
          </p:cNvPr>
          <p:cNvSpPr>
            <a:spLocks noGrp="1"/>
          </p:cNvSpPr>
          <p:nvPr>
            <p:ph type="sldNum" sz="quarter" idx="5"/>
          </p:nvPr>
        </p:nvSpPr>
        <p:spPr/>
        <p:txBody>
          <a:bodyPr/>
          <a:lstStyle/>
          <a:p>
            <a:fld id="{E1DACE53-31DE-4193-A8EB-481B37F42FF4}" type="slidenum">
              <a:rPr lang="en-CA" smtClean="0"/>
              <a:t>8</a:t>
            </a:fld>
            <a:endParaRPr lang="en-CA"/>
          </a:p>
        </p:txBody>
      </p:sp>
    </p:spTree>
    <p:extLst>
      <p:ext uri="{BB962C8B-B14F-4D97-AF65-F5344CB8AC3E}">
        <p14:creationId xmlns:p14="http://schemas.microsoft.com/office/powerpoint/2010/main" val="4185822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https://solability.com/the-global-sustainable-competitiveness-index/sustainable-competitiveness</a:t>
            </a:r>
          </a:p>
          <a:p>
            <a:endParaRPr lang="en-US" dirty="0"/>
          </a:p>
          <a:p>
            <a:r>
              <a:rPr lang="en-US" dirty="0"/>
              <a:t>“</a:t>
            </a:r>
            <a:r>
              <a:rPr lang="en-US" sz="1200" b="0" i="0" kern="1200" dirty="0">
                <a:solidFill>
                  <a:schemeClr val="tx1"/>
                </a:solidFill>
                <a:effectLst/>
                <a:latin typeface="+mn-lt"/>
                <a:ea typeface="+mn-ea"/>
                <a:cs typeface="+mn-cs"/>
              </a:rPr>
              <a:t>The sustainable competitiveness model incorporates all relevant pillars of sustained growth and wealth creation of a nation – </a:t>
            </a:r>
            <a:r>
              <a:rPr lang="en-US" sz="1200" b="0" i="0" u="none" strike="noStrike" kern="1200" dirty="0">
                <a:solidFill>
                  <a:schemeClr val="tx1"/>
                </a:solidFill>
                <a:effectLst/>
                <a:latin typeface="+mn-lt"/>
                <a:ea typeface="+mn-ea"/>
                <a:cs typeface="+mn-cs"/>
                <a:hlinkClick r:id="rId3" tooltip="Natural Capital Index"/>
              </a:rPr>
              <a:t>natural capital</a:t>
            </a:r>
            <a:r>
              <a:rPr lang="en-US" sz="1200" b="0" i="0" kern="1200" dirty="0">
                <a:solidFill>
                  <a:schemeClr val="tx1"/>
                </a:solidFill>
                <a:effectLst/>
                <a:latin typeface="+mn-lt"/>
                <a:ea typeface="+mn-ea"/>
                <a:cs typeface="+mn-cs"/>
              </a:rPr>
              <a:t> availability, </a:t>
            </a:r>
            <a:r>
              <a:rPr lang="en-US" sz="1200" b="0" i="0" u="none" strike="noStrike" kern="1200" dirty="0">
                <a:solidFill>
                  <a:schemeClr val="tx1"/>
                </a:solidFill>
                <a:effectLst/>
                <a:latin typeface="+mn-lt"/>
                <a:ea typeface="+mn-ea"/>
                <a:cs typeface="+mn-cs"/>
                <a:hlinkClick r:id="rId4" tooltip="Resource Intensity Index"/>
              </a:rPr>
              <a:t>resource intensity</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tooltip="Intellectual Capital Index"/>
              </a:rPr>
              <a:t>innovation</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6" tooltip="Economic Sustainability index"/>
              </a:rPr>
              <a:t>business capabilities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7" tooltip="Governance Performance Index"/>
              </a:rPr>
              <a:t>governance</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8" tooltip="Social Capital Index"/>
              </a:rPr>
              <a:t>social cohesion</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“Sustainable competitiveness is the ability of a country to meet the needs and basic requirements of current generations while sustaining or growing the national and individual wealth into the future without depleting its natural, intellectual and social capital.””</a:t>
            </a:r>
          </a:p>
          <a:p>
            <a:r>
              <a:rPr lang="en-US" sz="1200" b="0" i="0" kern="1200" dirty="0">
                <a:solidFill>
                  <a:schemeClr val="tx1"/>
                </a:solidFill>
                <a:effectLst/>
                <a:latin typeface="+mn-lt"/>
                <a:ea typeface="+mn-ea"/>
                <a:cs typeface="+mn-cs"/>
              </a:rPr>
              <a:t>“Sustainable competitiveness means that current wealth levels are not in danger of being reduced or diminished through over-exploitation of resources (i.e. natural and human resources), the lack of innovative edge required to compete in the </a:t>
            </a:r>
            <a:r>
              <a:rPr lang="en-US" sz="1200" b="0" i="0" kern="1200" dirty="0" err="1">
                <a:solidFill>
                  <a:schemeClr val="tx1"/>
                </a:solidFill>
                <a:effectLst/>
                <a:latin typeface="+mn-lt"/>
                <a:ea typeface="+mn-ea"/>
                <a:cs typeface="+mn-cs"/>
              </a:rPr>
              <a:t>globalised</a:t>
            </a:r>
            <a:r>
              <a:rPr lang="en-US" sz="1200" b="0" i="0" kern="1200" dirty="0">
                <a:solidFill>
                  <a:schemeClr val="tx1"/>
                </a:solidFill>
                <a:effectLst/>
                <a:latin typeface="+mn-lt"/>
                <a:ea typeface="+mn-ea"/>
                <a:cs typeface="+mn-cs"/>
              </a:rPr>
              <a:t> markets (i.e. education), or the discrimination, </a:t>
            </a:r>
            <a:r>
              <a:rPr lang="en-US" sz="1200" b="0" i="0" kern="1200" dirty="0" err="1">
                <a:solidFill>
                  <a:schemeClr val="tx1"/>
                </a:solidFill>
                <a:effectLst/>
                <a:latin typeface="+mn-lt"/>
                <a:ea typeface="+mn-ea"/>
                <a:cs typeface="+mn-cs"/>
              </a:rPr>
              <a:t>marginalisation</a:t>
            </a:r>
            <a:r>
              <a:rPr lang="en-US" sz="1200" b="0" i="0" kern="1200" dirty="0">
                <a:solidFill>
                  <a:schemeClr val="tx1"/>
                </a:solidFill>
                <a:effectLst/>
                <a:latin typeface="+mn-lt"/>
                <a:ea typeface="+mn-ea"/>
                <a:cs typeface="+mn-cs"/>
              </a:rPr>
              <a:t> or exploitation of segments of a society.”</a:t>
            </a:r>
          </a:p>
          <a:p>
            <a:endParaRPr lang="en-US" dirty="0"/>
          </a:p>
        </p:txBody>
      </p:sp>
      <p:sp>
        <p:nvSpPr>
          <p:cNvPr id="4" name="Slide Number Placeholder 3"/>
          <p:cNvSpPr>
            <a:spLocks noGrp="1"/>
          </p:cNvSpPr>
          <p:nvPr>
            <p:ph type="sldNum" sz="quarter" idx="5"/>
          </p:nvPr>
        </p:nvSpPr>
        <p:spPr/>
        <p:txBody>
          <a:bodyPr/>
          <a:lstStyle/>
          <a:p>
            <a:fld id="{E1DACE53-31DE-4193-A8EB-481B37F42FF4}" type="slidenum">
              <a:rPr lang="en-CA" smtClean="0"/>
              <a:t>9</a:t>
            </a:fld>
            <a:endParaRPr lang="en-CA"/>
          </a:p>
        </p:txBody>
      </p:sp>
    </p:spTree>
    <p:extLst>
      <p:ext uri="{BB962C8B-B14F-4D97-AF65-F5344CB8AC3E}">
        <p14:creationId xmlns:p14="http://schemas.microsoft.com/office/powerpoint/2010/main" val="789452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830"/>
              </a:spcAft>
            </a:pPr>
            <a:r>
              <a:rPr lang="en-US" dirty="0"/>
              <a:t>CAFA aligns the activities of federal financial institutions and other federally regulated entities with the superseding economic and public interest matter of achieving climate commitments.</a:t>
            </a:r>
          </a:p>
          <a:p>
            <a:pPr>
              <a:spcAft>
                <a:spcPts val="1830"/>
              </a:spcAft>
            </a:pPr>
            <a:r>
              <a:rPr lang="en-US" dirty="0"/>
              <a:t>It aims to promote timely and meaningful progress with a view to safeguarding the stability of both the financial and climate systems. To do so, it recognizes the systemic risks posed to all sectors of the economy by not aligning financial flows with climate commitments. </a:t>
            </a:r>
            <a:endParaRPr lang="en-CA" sz="1100" dirty="0"/>
          </a:p>
          <a:p>
            <a:endParaRPr lang="en-CA" dirty="0"/>
          </a:p>
        </p:txBody>
      </p:sp>
      <p:sp>
        <p:nvSpPr>
          <p:cNvPr id="4" name="Slide Number Placeholder 3"/>
          <p:cNvSpPr>
            <a:spLocks noGrp="1"/>
          </p:cNvSpPr>
          <p:nvPr>
            <p:ph type="sldNum" sz="quarter" idx="5"/>
          </p:nvPr>
        </p:nvSpPr>
        <p:spPr/>
        <p:txBody>
          <a:bodyPr/>
          <a:lstStyle/>
          <a:p>
            <a:fld id="{E1DACE53-31DE-4193-A8EB-481B37F42FF4}" type="slidenum">
              <a:rPr lang="en-CA" smtClean="0"/>
              <a:t>11</a:t>
            </a:fld>
            <a:endParaRPr lang="en-CA"/>
          </a:p>
        </p:txBody>
      </p:sp>
    </p:spTree>
    <p:extLst>
      <p:ext uri="{BB962C8B-B14F-4D97-AF65-F5344CB8AC3E}">
        <p14:creationId xmlns:p14="http://schemas.microsoft.com/office/powerpoint/2010/main" val="2304663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4790" indent="-464790">
              <a:buFont typeface="+mj-lt"/>
              <a:buAutoNum type="arabicPeriod"/>
            </a:pPr>
            <a:r>
              <a:rPr lang="en-US" dirty="0"/>
              <a:t>Establishes a duty for directors, officers and administrators to align entities with climate commitments;</a:t>
            </a:r>
          </a:p>
          <a:p>
            <a:pPr marL="464790" indent="-464790">
              <a:buFont typeface="+mj-lt"/>
              <a:buAutoNum type="arabicPeriod"/>
            </a:pPr>
            <a:r>
              <a:rPr lang="en-US" dirty="0"/>
              <a:t>Aligns market supervision by OSFI with climate commitments;</a:t>
            </a:r>
          </a:p>
          <a:p>
            <a:pPr marL="464790" indent="-464790">
              <a:buFont typeface="+mj-lt"/>
              <a:buAutoNum type="arabicPeriod"/>
            </a:pPr>
            <a:r>
              <a:rPr lang="en-US" dirty="0"/>
              <a:t>Obligates the development of action plans, targets and progress on meeting climate commitments through annual reporting requirements;</a:t>
            </a:r>
          </a:p>
          <a:p>
            <a:pPr marL="464790" indent="-464790">
              <a:buFont typeface="+mj-lt"/>
              <a:buAutoNum type="arabicPeriod"/>
            </a:pPr>
            <a:r>
              <a:rPr lang="en-US" dirty="0"/>
              <a:t>Ensures climate expertise on boards of directors and avoiding conflicts of interest</a:t>
            </a:r>
          </a:p>
          <a:p>
            <a:pPr marL="464790" indent="-464790">
              <a:buFont typeface="+mj-lt"/>
              <a:buAutoNum type="arabicPeriod"/>
            </a:pPr>
            <a:r>
              <a:rPr lang="en-US" dirty="0"/>
              <a:t>Makes capital adequacy requirements proportional to </a:t>
            </a:r>
            <a:r>
              <a:rPr lang="en-US" dirty="0" err="1"/>
              <a:t>microprudential</a:t>
            </a:r>
            <a:r>
              <a:rPr lang="en-US" dirty="0"/>
              <a:t> and macroprudential climate risks generated by financial institutions;</a:t>
            </a:r>
          </a:p>
          <a:p>
            <a:pPr marL="464790" indent="-464790">
              <a:buFont typeface="+mj-lt"/>
              <a:buAutoNum type="arabicPeriod"/>
            </a:pPr>
            <a:r>
              <a:rPr lang="en-US" dirty="0"/>
              <a:t>Requires a government action plan to align financial products with climate commitments; and</a:t>
            </a:r>
          </a:p>
          <a:p>
            <a:pPr marL="464790" indent="-464790">
              <a:buFont typeface="+mj-lt"/>
              <a:buAutoNum type="arabicPeriod"/>
            </a:pPr>
            <a:r>
              <a:rPr lang="en-US" dirty="0"/>
              <a:t>Mandates timely public review processes on implementation progress to ensure iterative learning.</a:t>
            </a:r>
          </a:p>
          <a:p>
            <a:endParaRPr lang="en-CA" dirty="0"/>
          </a:p>
        </p:txBody>
      </p:sp>
      <p:sp>
        <p:nvSpPr>
          <p:cNvPr id="4" name="Slide Number Placeholder 3"/>
          <p:cNvSpPr>
            <a:spLocks noGrp="1"/>
          </p:cNvSpPr>
          <p:nvPr>
            <p:ph type="sldNum" sz="quarter" idx="5"/>
          </p:nvPr>
        </p:nvSpPr>
        <p:spPr/>
        <p:txBody>
          <a:bodyPr/>
          <a:lstStyle/>
          <a:p>
            <a:fld id="{E1DACE53-31DE-4193-A8EB-481B37F42FF4}" type="slidenum">
              <a:rPr lang="en-CA" smtClean="0"/>
              <a:t>12</a:t>
            </a:fld>
            <a:endParaRPr lang="en-CA"/>
          </a:p>
        </p:txBody>
      </p:sp>
    </p:spTree>
    <p:extLst>
      <p:ext uri="{BB962C8B-B14F-4D97-AF65-F5344CB8AC3E}">
        <p14:creationId xmlns:p14="http://schemas.microsoft.com/office/powerpoint/2010/main" val="2010281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C0F9-FF02-44D4-918F-0D98B2F3FBFE}"/>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CA" dirty="0"/>
          </a:p>
        </p:txBody>
      </p:sp>
      <p:sp>
        <p:nvSpPr>
          <p:cNvPr id="3" name="Subtitle 2">
            <a:extLst>
              <a:ext uri="{FF2B5EF4-FFF2-40B4-BE49-F238E27FC236}">
                <a16:creationId xmlns:a16="http://schemas.microsoft.com/office/drawing/2014/main" id="{A45D5170-AD26-46B7-B9B8-427CDF9290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4" name="Date Placeholder 3">
            <a:extLst>
              <a:ext uri="{FF2B5EF4-FFF2-40B4-BE49-F238E27FC236}">
                <a16:creationId xmlns:a16="http://schemas.microsoft.com/office/drawing/2014/main" id="{132063F2-9457-46AE-9178-A5AF9D0FE742}"/>
              </a:ext>
            </a:extLst>
          </p:cNvPr>
          <p:cNvSpPr>
            <a:spLocks noGrp="1"/>
          </p:cNvSpPr>
          <p:nvPr>
            <p:ph type="dt" sz="half" idx="10"/>
          </p:nvPr>
        </p:nvSpPr>
        <p:spPr/>
        <p:txBody>
          <a:bodyPr/>
          <a:lstStyle/>
          <a:p>
            <a:fld id="{E13E681B-1108-485D-91AA-79A3D61F5E76}" type="datetime1">
              <a:rPr lang="en-CA" smtClean="0"/>
              <a:t>2025-12-09</a:t>
            </a:fld>
            <a:endParaRPr lang="en-CA"/>
          </a:p>
        </p:txBody>
      </p:sp>
      <p:sp>
        <p:nvSpPr>
          <p:cNvPr id="5" name="Footer Placeholder 4">
            <a:extLst>
              <a:ext uri="{FF2B5EF4-FFF2-40B4-BE49-F238E27FC236}">
                <a16:creationId xmlns:a16="http://schemas.microsoft.com/office/drawing/2014/main" id="{F85498BF-4E73-4F02-A6DB-AA280C47263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72AA31D-2096-4B23-A80F-AB4AAEAADCB5}"/>
              </a:ext>
            </a:extLst>
          </p:cNvPr>
          <p:cNvSpPr>
            <a:spLocks noGrp="1"/>
          </p:cNvSpPr>
          <p:nvPr>
            <p:ph type="sldNum" sz="quarter" idx="12"/>
          </p:nvPr>
        </p:nvSpPr>
        <p:spPr/>
        <p:txBody>
          <a:bodyPr/>
          <a:lstStyle/>
          <a:p>
            <a:fld id="{77A49E4F-F270-47CF-80C3-36B1F40A4C19}" type="slidenum">
              <a:rPr lang="en-CA" smtClean="0"/>
              <a:t>‹#›</a:t>
            </a:fld>
            <a:endParaRPr lang="en-CA"/>
          </a:p>
        </p:txBody>
      </p:sp>
    </p:spTree>
    <p:extLst>
      <p:ext uri="{BB962C8B-B14F-4D97-AF65-F5344CB8AC3E}">
        <p14:creationId xmlns:p14="http://schemas.microsoft.com/office/powerpoint/2010/main" val="2274493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A1A98-1E94-440F-9546-A040ABD35E6F}"/>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8C40424-60E9-41D0-B1C4-1BAAFEAB7F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6D94E2B-8F95-4422-84BE-250DEF92C856}"/>
              </a:ext>
            </a:extLst>
          </p:cNvPr>
          <p:cNvSpPr>
            <a:spLocks noGrp="1"/>
          </p:cNvSpPr>
          <p:nvPr>
            <p:ph type="dt" sz="half" idx="10"/>
          </p:nvPr>
        </p:nvSpPr>
        <p:spPr/>
        <p:txBody>
          <a:bodyPr/>
          <a:lstStyle/>
          <a:p>
            <a:fld id="{9740EFA6-B181-4C29-8398-E5DC2724BBB2}" type="datetime1">
              <a:rPr lang="en-CA" smtClean="0"/>
              <a:t>2025-12-09</a:t>
            </a:fld>
            <a:endParaRPr lang="en-CA"/>
          </a:p>
        </p:txBody>
      </p:sp>
      <p:sp>
        <p:nvSpPr>
          <p:cNvPr id="5" name="Footer Placeholder 4">
            <a:extLst>
              <a:ext uri="{FF2B5EF4-FFF2-40B4-BE49-F238E27FC236}">
                <a16:creationId xmlns:a16="http://schemas.microsoft.com/office/drawing/2014/main" id="{4514E66C-E856-42A5-9FC1-237597D5835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CC21F8D-FB2F-4730-8A11-8205517E00AE}"/>
              </a:ext>
            </a:extLst>
          </p:cNvPr>
          <p:cNvSpPr>
            <a:spLocks noGrp="1"/>
          </p:cNvSpPr>
          <p:nvPr>
            <p:ph type="sldNum" sz="quarter" idx="12"/>
          </p:nvPr>
        </p:nvSpPr>
        <p:spPr/>
        <p:txBody>
          <a:bodyPr/>
          <a:lstStyle/>
          <a:p>
            <a:fld id="{77A49E4F-F270-47CF-80C3-36B1F40A4C19}" type="slidenum">
              <a:rPr lang="en-CA" smtClean="0"/>
              <a:t>‹#›</a:t>
            </a:fld>
            <a:endParaRPr lang="en-CA"/>
          </a:p>
        </p:txBody>
      </p:sp>
    </p:spTree>
    <p:extLst>
      <p:ext uri="{BB962C8B-B14F-4D97-AF65-F5344CB8AC3E}">
        <p14:creationId xmlns:p14="http://schemas.microsoft.com/office/powerpoint/2010/main" val="269179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7218A4-C985-4647-83F3-C60EDE09E24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69F2BB6-F255-4F47-995E-1278868A39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DE2D855-AADF-470E-8D7D-12DC0030F6F7}"/>
              </a:ext>
            </a:extLst>
          </p:cNvPr>
          <p:cNvSpPr>
            <a:spLocks noGrp="1"/>
          </p:cNvSpPr>
          <p:nvPr>
            <p:ph type="dt" sz="half" idx="10"/>
          </p:nvPr>
        </p:nvSpPr>
        <p:spPr/>
        <p:txBody>
          <a:bodyPr/>
          <a:lstStyle/>
          <a:p>
            <a:fld id="{2667E6AE-B343-4E1D-8614-B33A39E1985E}" type="datetime1">
              <a:rPr lang="en-CA" smtClean="0"/>
              <a:t>2025-12-09</a:t>
            </a:fld>
            <a:endParaRPr lang="en-CA"/>
          </a:p>
        </p:txBody>
      </p:sp>
      <p:sp>
        <p:nvSpPr>
          <p:cNvPr id="5" name="Footer Placeholder 4">
            <a:extLst>
              <a:ext uri="{FF2B5EF4-FFF2-40B4-BE49-F238E27FC236}">
                <a16:creationId xmlns:a16="http://schemas.microsoft.com/office/drawing/2014/main" id="{672496FF-1873-4121-9A26-E2BE2B61B44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4D29A55-F1F9-4DC3-9E88-D996512C6411}"/>
              </a:ext>
            </a:extLst>
          </p:cNvPr>
          <p:cNvSpPr>
            <a:spLocks noGrp="1"/>
          </p:cNvSpPr>
          <p:nvPr>
            <p:ph type="sldNum" sz="quarter" idx="12"/>
          </p:nvPr>
        </p:nvSpPr>
        <p:spPr/>
        <p:txBody>
          <a:bodyPr/>
          <a:lstStyle/>
          <a:p>
            <a:fld id="{77A49E4F-F270-47CF-80C3-36B1F40A4C19}" type="slidenum">
              <a:rPr lang="en-CA" smtClean="0"/>
              <a:t>‹#›</a:t>
            </a:fld>
            <a:endParaRPr lang="en-CA"/>
          </a:p>
        </p:txBody>
      </p:sp>
    </p:spTree>
    <p:extLst>
      <p:ext uri="{BB962C8B-B14F-4D97-AF65-F5344CB8AC3E}">
        <p14:creationId xmlns:p14="http://schemas.microsoft.com/office/powerpoint/2010/main" val="3600486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C6EFA3-31EE-4225-8A24-BB8332BD1DA5}"/>
              </a:ext>
            </a:extLst>
          </p:cNvPr>
          <p:cNvSpPr/>
          <p:nvPr userDrawn="1"/>
        </p:nvSpPr>
        <p:spPr>
          <a:xfrm>
            <a:off x="0" y="219075"/>
            <a:ext cx="11858625" cy="1183982"/>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D144758-3C0B-40C3-B9B7-C00D6BE756A4}"/>
              </a:ext>
            </a:extLst>
          </p:cNvPr>
          <p:cNvSpPr>
            <a:spLocks noGrp="1"/>
          </p:cNvSpPr>
          <p:nvPr>
            <p:ph type="title"/>
          </p:nvPr>
        </p:nvSpPr>
        <p:spPr>
          <a:xfrm>
            <a:off x="571498" y="365125"/>
            <a:ext cx="11096625" cy="949325"/>
          </a:xfrm>
        </p:spPr>
        <p:txBody>
          <a:bodyPr>
            <a:normAutofit/>
          </a:bodyPr>
          <a:lstStyle>
            <a:lvl1pPr>
              <a:defRPr sz="4000">
                <a:solidFill>
                  <a:schemeClr val="tx1">
                    <a:lumMod val="85000"/>
                    <a:lumOff val="15000"/>
                  </a:schemeClr>
                </a:solidFill>
                <a:latin typeface="Bahnschrift" panose="020B0502040204020203" pitchFamily="34" charset="0"/>
                <a:ea typeface="Tahoma" panose="020B0604030504040204" pitchFamily="34" charset="0"/>
                <a:cs typeface="Tahoma" panose="020B0604030504040204" pitchFamily="34" charset="0"/>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8ABD6470-18D1-4BDC-9616-DEA080C83203}"/>
              </a:ext>
            </a:extLst>
          </p:cNvPr>
          <p:cNvSpPr>
            <a:spLocks noGrp="1"/>
          </p:cNvSpPr>
          <p:nvPr>
            <p:ph idx="1"/>
          </p:nvPr>
        </p:nvSpPr>
        <p:spPr>
          <a:xfrm>
            <a:off x="504825" y="1664662"/>
            <a:ext cx="11163299" cy="4974263"/>
          </a:xfrm>
        </p:spPr>
        <p:txBody>
          <a:bodyPr/>
          <a:lstStyle>
            <a:lvl1pPr>
              <a:defRPr sz="24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5">
            <a:extLst>
              <a:ext uri="{FF2B5EF4-FFF2-40B4-BE49-F238E27FC236}">
                <a16:creationId xmlns:a16="http://schemas.microsoft.com/office/drawing/2014/main" id="{41D6283C-32BD-4415-8F9B-895F2F1B103D}"/>
              </a:ext>
            </a:extLst>
          </p:cNvPr>
          <p:cNvSpPr>
            <a:spLocks noGrp="1"/>
          </p:cNvSpPr>
          <p:nvPr>
            <p:ph type="sldNum" sz="quarter" idx="12"/>
          </p:nvPr>
        </p:nvSpPr>
        <p:spPr>
          <a:xfrm>
            <a:off x="9448799" y="6481263"/>
            <a:ext cx="2743200" cy="365125"/>
          </a:xfrm>
        </p:spPr>
        <p:txBody>
          <a:bodyPr/>
          <a:lstStyle>
            <a:lvl1pPr>
              <a:defRPr>
                <a:solidFill>
                  <a:schemeClr val="tx1">
                    <a:lumMod val="85000"/>
                    <a:lumOff val="15000"/>
                  </a:schemeClr>
                </a:solidFill>
              </a:defRPr>
            </a:lvl1pPr>
          </a:lstStyle>
          <a:p>
            <a:fld id="{77A49E4F-F270-47CF-80C3-36B1F40A4C19}" type="slidenum">
              <a:rPr lang="en-CA" smtClean="0"/>
              <a:pPr/>
              <a:t>‹#›</a:t>
            </a:fld>
            <a:endParaRPr lang="en-CA" dirty="0"/>
          </a:p>
        </p:txBody>
      </p:sp>
      <p:pic>
        <p:nvPicPr>
          <p:cNvPr id="4" name="Picture 3">
            <a:extLst>
              <a:ext uri="{FF2B5EF4-FFF2-40B4-BE49-F238E27FC236}">
                <a16:creationId xmlns:a16="http://schemas.microsoft.com/office/drawing/2014/main" id="{973BD2A4-3D95-4296-B557-BD16A077700E}"/>
              </a:ext>
            </a:extLst>
          </p:cNvPr>
          <p:cNvPicPr>
            <a:picLocks noChangeAspect="1"/>
          </p:cNvPicPr>
          <p:nvPr userDrawn="1"/>
        </p:nvPicPr>
        <p:blipFill rotWithShape="1">
          <a:blip r:embed="rId2"/>
          <a:srcRect l="32742"/>
          <a:stretch/>
        </p:blipFill>
        <p:spPr>
          <a:xfrm>
            <a:off x="0" y="0"/>
            <a:ext cx="455143" cy="1463167"/>
          </a:xfrm>
          <a:prstGeom prst="rect">
            <a:avLst/>
          </a:prstGeom>
        </p:spPr>
      </p:pic>
      <p:pic>
        <p:nvPicPr>
          <p:cNvPr id="29" name="Picture 28">
            <a:extLst>
              <a:ext uri="{FF2B5EF4-FFF2-40B4-BE49-F238E27FC236}">
                <a16:creationId xmlns:a16="http://schemas.microsoft.com/office/drawing/2014/main" id="{BFCDC7BA-13F6-4CC4-AFF1-D602E66DBBC9}"/>
              </a:ext>
            </a:extLst>
          </p:cNvPr>
          <p:cNvPicPr>
            <a:picLocks noChangeAspect="1"/>
          </p:cNvPicPr>
          <p:nvPr userDrawn="1"/>
        </p:nvPicPr>
        <p:blipFill rotWithShape="1">
          <a:blip r:embed="rId2"/>
          <a:srcRect r="49999"/>
          <a:stretch/>
        </p:blipFill>
        <p:spPr>
          <a:xfrm>
            <a:off x="11853641" y="5018096"/>
            <a:ext cx="338359" cy="1463167"/>
          </a:xfrm>
          <a:prstGeom prst="rect">
            <a:avLst/>
          </a:prstGeom>
        </p:spPr>
      </p:pic>
    </p:spTree>
    <p:extLst>
      <p:ext uri="{BB962C8B-B14F-4D97-AF65-F5344CB8AC3E}">
        <p14:creationId xmlns:p14="http://schemas.microsoft.com/office/powerpoint/2010/main" val="3278548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18BC4-3FE4-4DE0-8F67-BF19206CC60F}"/>
              </a:ext>
            </a:extLst>
          </p:cNvPr>
          <p:cNvSpPr>
            <a:spLocks noGrp="1"/>
          </p:cNvSpPr>
          <p:nvPr>
            <p:ph type="title"/>
          </p:nvPr>
        </p:nvSpPr>
        <p:spPr>
          <a:xfrm>
            <a:off x="831850" y="1709738"/>
            <a:ext cx="10515600" cy="2852737"/>
          </a:xfrm>
        </p:spPr>
        <p:txBody>
          <a:bodyPr anchor="b"/>
          <a:lstStyle>
            <a:lvl1pPr>
              <a:defRPr sz="6000">
                <a:latin typeface="Bahnschrift" panose="020B0502040204020203" pitchFamily="34" charset="0"/>
                <a:ea typeface="Tahoma" panose="020B0604030504040204" pitchFamily="34" charset="0"/>
                <a:cs typeface="Tahoma" panose="020B0604030504040204" pitchFamily="34" charset="0"/>
              </a:defRPr>
            </a:lvl1p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28C85B68-F94A-43C1-81CE-FAB820A25E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CE3D9A-E1F2-4735-9AA3-F20B75D74494}"/>
              </a:ext>
            </a:extLst>
          </p:cNvPr>
          <p:cNvSpPr>
            <a:spLocks noGrp="1"/>
          </p:cNvSpPr>
          <p:nvPr>
            <p:ph type="dt" sz="half" idx="10"/>
          </p:nvPr>
        </p:nvSpPr>
        <p:spPr/>
        <p:txBody>
          <a:bodyPr/>
          <a:lstStyle/>
          <a:p>
            <a:fld id="{EB83F532-FA1D-44AB-A73B-EA8E12CB1846}" type="datetime1">
              <a:rPr lang="en-CA" smtClean="0"/>
              <a:t>2025-12-09</a:t>
            </a:fld>
            <a:endParaRPr lang="en-CA"/>
          </a:p>
        </p:txBody>
      </p:sp>
      <p:sp>
        <p:nvSpPr>
          <p:cNvPr id="5" name="Footer Placeholder 4">
            <a:extLst>
              <a:ext uri="{FF2B5EF4-FFF2-40B4-BE49-F238E27FC236}">
                <a16:creationId xmlns:a16="http://schemas.microsoft.com/office/drawing/2014/main" id="{C686E6CA-1F3F-44DE-8852-425B54FA1FF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772AB92-2A29-47E3-B164-249888C2C0C5}"/>
              </a:ext>
            </a:extLst>
          </p:cNvPr>
          <p:cNvSpPr>
            <a:spLocks noGrp="1"/>
          </p:cNvSpPr>
          <p:nvPr>
            <p:ph type="sldNum" sz="quarter" idx="12"/>
          </p:nvPr>
        </p:nvSpPr>
        <p:spPr/>
        <p:txBody>
          <a:bodyPr/>
          <a:lstStyle/>
          <a:p>
            <a:fld id="{77A49E4F-F270-47CF-80C3-36B1F40A4C19}" type="slidenum">
              <a:rPr lang="en-CA" smtClean="0"/>
              <a:t>‹#›</a:t>
            </a:fld>
            <a:endParaRPr lang="en-CA"/>
          </a:p>
        </p:txBody>
      </p:sp>
    </p:spTree>
    <p:extLst>
      <p:ext uri="{BB962C8B-B14F-4D97-AF65-F5344CB8AC3E}">
        <p14:creationId xmlns:p14="http://schemas.microsoft.com/office/powerpoint/2010/main" val="2196965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0678A-C7BB-492E-B607-3436F71F42F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C30D48C-4E85-445E-B1A3-EAA7F2D57A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3900EE38-1688-42B3-B904-F0E336BD48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E8E0E61-7496-43D9-BFA0-5C1A24B76505}"/>
              </a:ext>
            </a:extLst>
          </p:cNvPr>
          <p:cNvSpPr>
            <a:spLocks noGrp="1"/>
          </p:cNvSpPr>
          <p:nvPr>
            <p:ph type="dt" sz="half" idx="10"/>
          </p:nvPr>
        </p:nvSpPr>
        <p:spPr/>
        <p:txBody>
          <a:bodyPr/>
          <a:lstStyle/>
          <a:p>
            <a:fld id="{8A1C36E0-AD01-4FE4-B5C7-134038BDE193}" type="datetime1">
              <a:rPr lang="en-CA" smtClean="0"/>
              <a:t>2025-12-09</a:t>
            </a:fld>
            <a:endParaRPr lang="en-CA"/>
          </a:p>
        </p:txBody>
      </p:sp>
      <p:sp>
        <p:nvSpPr>
          <p:cNvPr id="6" name="Footer Placeholder 5">
            <a:extLst>
              <a:ext uri="{FF2B5EF4-FFF2-40B4-BE49-F238E27FC236}">
                <a16:creationId xmlns:a16="http://schemas.microsoft.com/office/drawing/2014/main" id="{B3AB329E-F0B1-4C08-B18F-3838B501EE5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54A4CC4-B342-42A2-A270-19CC8E1F0604}"/>
              </a:ext>
            </a:extLst>
          </p:cNvPr>
          <p:cNvSpPr>
            <a:spLocks noGrp="1"/>
          </p:cNvSpPr>
          <p:nvPr>
            <p:ph type="sldNum" sz="quarter" idx="12"/>
          </p:nvPr>
        </p:nvSpPr>
        <p:spPr/>
        <p:txBody>
          <a:bodyPr/>
          <a:lstStyle/>
          <a:p>
            <a:fld id="{77A49E4F-F270-47CF-80C3-36B1F40A4C19}" type="slidenum">
              <a:rPr lang="en-CA" smtClean="0"/>
              <a:t>‹#›</a:t>
            </a:fld>
            <a:endParaRPr lang="en-CA"/>
          </a:p>
        </p:txBody>
      </p:sp>
    </p:spTree>
    <p:extLst>
      <p:ext uri="{BB962C8B-B14F-4D97-AF65-F5344CB8AC3E}">
        <p14:creationId xmlns:p14="http://schemas.microsoft.com/office/powerpoint/2010/main" val="3241136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F6BCD-66DE-4741-9774-F795897750D6}"/>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C7B4316-6D16-42EF-8CC6-EA1593D5CD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68690F-82BB-4E0D-A1C7-1295BEEB24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C0EE670-9BF1-4C90-9050-A7A0C572FF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82A394-B551-40A7-AADD-D74B5EFC86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2A7A0D9-AA9D-4B8C-A830-A5230D3411CC}"/>
              </a:ext>
            </a:extLst>
          </p:cNvPr>
          <p:cNvSpPr>
            <a:spLocks noGrp="1"/>
          </p:cNvSpPr>
          <p:nvPr>
            <p:ph type="dt" sz="half" idx="10"/>
          </p:nvPr>
        </p:nvSpPr>
        <p:spPr/>
        <p:txBody>
          <a:bodyPr/>
          <a:lstStyle/>
          <a:p>
            <a:fld id="{48A734C5-F80D-4BD8-AC9B-0E5D1123643B}" type="datetime1">
              <a:rPr lang="en-CA" smtClean="0"/>
              <a:t>2025-12-09</a:t>
            </a:fld>
            <a:endParaRPr lang="en-CA"/>
          </a:p>
        </p:txBody>
      </p:sp>
      <p:sp>
        <p:nvSpPr>
          <p:cNvPr id="8" name="Footer Placeholder 7">
            <a:extLst>
              <a:ext uri="{FF2B5EF4-FFF2-40B4-BE49-F238E27FC236}">
                <a16:creationId xmlns:a16="http://schemas.microsoft.com/office/drawing/2014/main" id="{4F05B787-4B06-4672-8C58-8402D6EB08E7}"/>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A0267EF-8CF7-465E-98A3-07BC4ABD3064}"/>
              </a:ext>
            </a:extLst>
          </p:cNvPr>
          <p:cNvSpPr>
            <a:spLocks noGrp="1"/>
          </p:cNvSpPr>
          <p:nvPr>
            <p:ph type="sldNum" sz="quarter" idx="12"/>
          </p:nvPr>
        </p:nvSpPr>
        <p:spPr/>
        <p:txBody>
          <a:bodyPr/>
          <a:lstStyle/>
          <a:p>
            <a:fld id="{77A49E4F-F270-47CF-80C3-36B1F40A4C19}" type="slidenum">
              <a:rPr lang="en-CA" smtClean="0"/>
              <a:t>‹#›</a:t>
            </a:fld>
            <a:endParaRPr lang="en-CA"/>
          </a:p>
        </p:txBody>
      </p:sp>
    </p:spTree>
    <p:extLst>
      <p:ext uri="{BB962C8B-B14F-4D97-AF65-F5344CB8AC3E}">
        <p14:creationId xmlns:p14="http://schemas.microsoft.com/office/powerpoint/2010/main" val="3192978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EBBCA-3F53-41C6-8B8E-168BCE3E75E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744D95B-529D-4054-A5E8-5A34E605640B}"/>
              </a:ext>
            </a:extLst>
          </p:cNvPr>
          <p:cNvSpPr>
            <a:spLocks noGrp="1"/>
          </p:cNvSpPr>
          <p:nvPr>
            <p:ph type="dt" sz="half" idx="10"/>
          </p:nvPr>
        </p:nvSpPr>
        <p:spPr/>
        <p:txBody>
          <a:bodyPr/>
          <a:lstStyle/>
          <a:p>
            <a:fld id="{D9EAFA83-247C-4652-9F74-DDDAD39494D2}" type="datetime1">
              <a:rPr lang="en-CA" smtClean="0"/>
              <a:t>2025-12-09</a:t>
            </a:fld>
            <a:endParaRPr lang="en-CA"/>
          </a:p>
        </p:txBody>
      </p:sp>
      <p:sp>
        <p:nvSpPr>
          <p:cNvPr id="4" name="Footer Placeholder 3">
            <a:extLst>
              <a:ext uri="{FF2B5EF4-FFF2-40B4-BE49-F238E27FC236}">
                <a16:creationId xmlns:a16="http://schemas.microsoft.com/office/drawing/2014/main" id="{83237EB4-8484-486B-B9C1-035E36A3EDF0}"/>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B2198174-2684-41E6-B18E-40FB9CBBE4BC}"/>
              </a:ext>
            </a:extLst>
          </p:cNvPr>
          <p:cNvSpPr>
            <a:spLocks noGrp="1"/>
          </p:cNvSpPr>
          <p:nvPr>
            <p:ph type="sldNum" sz="quarter" idx="12"/>
          </p:nvPr>
        </p:nvSpPr>
        <p:spPr/>
        <p:txBody>
          <a:bodyPr/>
          <a:lstStyle/>
          <a:p>
            <a:fld id="{77A49E4F-F270-47CF-80C3-36B1F40A4C19}" type="slidenum">
              <a:rPr lang="en-CA" smtClean="0"/>
              <a:t>‹#›</a:t>
            </a:fld>
            <a:endParaRPr lang="en-CA"/>
          </a:p>
        </p:txBody>
      </p:sp>
    </p:spTree>
    <p:extLst>
      <p:ext uri="{BB962C8B-B14F-4D97-AF65-F5344CB8AC3E}">
        <p14:creationId xmlns:p14="http://schemas.microsoft.com/office/powerpoint/2010/main" val="40886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847943-04ED-48EB-9DDF-5359E4B3F844}"/>
              </a:ext>
            </a:extLst>
          </p:cNvPr>
          <p:cNvSpPr>
            <a:spLocks noGrp="1"/>
          </p:cNvSpPr>
          <p:nvPr>
            <p:ph type="dt" sz="half" idx="10"/>
          </p:nvPr>
        </p:nvSpPr>
        <p:spPr/>
        <p:txBody>
          <a:bodyPr/>
          <a:lstStyle/>
          <a:p>
            <a:fld id="{6912CB43-9B37-4DE2-9373-EA6A8628BE49}" type="datetime1">
              <a:rPr lang="en-CA" smtClean="0"/>
              <a:t>2025-12-09</a:t>
            </a:fld>
            <a:endParaRPr lang="en-CA"/>
          </a:p>
        </p:txBody>
      </p:sp>
      <p:sp>
        <p:nvSpPr>
          <p:cNvPr id="3" name="Footer Placeholder 2">
            <a:extLst>
              <a:ext uri="{FF2B5EF4-FFF2-40B4-BE49-F238E27FC236}">
                <a16:creationId xmlns:a16="http://schemas.microsoft.com/office/drawing/2014/main" id="{44217954-6E39-4155-80B8-B0743046CD4E}"/>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98D7E203-CF41-4FA8-A203-7A9655F7B5B4}"/>
              </a:ext>
            </a:extLst>
          </p:cNvPr>
          <p:cNvSpPr>
            <a:spLocks noGrp="1"/>
          </p:cNvSpPr>
          <p:nvPr>
            <p:ph type="sldNum" sz="quarter" idx="12"/>
          </p:nvPr>
        </p:nvSpPr>
        <p:spPr/>
        <p:txBody>
          <a:bodyPr/>
          <a:lstStyle/>
          <a:p>
            <a:fld id="{77A49E4F-F270-47CF-80C3-36B1F40A4C19}" type="slidenum">
              <a:rPr lang="en-CA" smtClean="0"/>
              <a:t>‹#›</a:t>
            </a:fld>
            <a:endParaRPr lang="en-CA"/>
          </a:p>
        </p:txBody>
      </p:sp>
    </p:spTree>
    <p:extLst>
      <p:ext uri="{BB962C8B-B14F-4D97-AF65-F5344CB8AC3E}">
        <p14:creationId xmlns:p14="http://schemas.microsoft.com/office/powerpoint/2010/main" val="3756547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D68CE-0F52-43C9-82BE-32E410A828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9AA9459A-4AD3-49D3-8A12-F4503045EE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B65ACB0-03B1-4FDA-9DF5-CDA2567A01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7A8948-2657-4718-B4BB-81FC14120F48}"/>
              </a:ext>
            </a:extLst>
          </p:cNvPr>
          <p:cNvSpPr>
            <a:spLocks noGrp="1"/>
          </p:cNvSpPr>
          <p:nvPr>
            <p:ph type="dt" sz="half" idx="10"/>
          </p:nvPr>
        </p:nvSpPr>
        <p:spPr/>
        <p:txBody>
          <a:bodyPr/>
          <a:lstStyle/>
          <a:p>
            <a:fld id="{D1EEBC22-F0E4-428B-96CD-709E843DFAD0}" type="datetime1">
              <a:rPr lang="en-CA" smtClean="0"/>
              <a:t>2025-12-09</a:t>
            </a:fld>
            <a:endParaRPr lang="en-CA"/>
          </a:p>
        </p:txBody>
      </p:sp>
      <p:sp>
        <p:nvSpPr>
          <p:cNvPr id="6" name="Footer Placeholder 5">
            <a:extLst>
              <a:ext uri="{FF2B5EF4-FFF2-40B4-BE49-F238E27FC236}">
                <a16:creationId xmlns:a16="http://schemas.microsoft.com/office/drawing/2014/main" id="{E063DC70-5217-423A-9CE1-D903EDF4914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AFE0116-2A82-4839-8C55-91BB90DEF0A7}"/>
              </a:ext>
            </a:extLst>
          </p:cNvPr>
          <p:cNvSpPr>
            <a:spLocks noGrp="1"/>
          </p:cNvSpPr>
          <p:nvPr>
            <p:ph type="sldNum" sz="quarter" idx="12"/>
          </p:nvPr>
        </p:nvSpPr>
        <p:spPr/>
        <p:txBody>
          <a:bodyPr/>
          <a:lstStyle/>
          <a:p>
            <a:fld id="{77A49E4F-F270-47CF-80C3-36B1F40A4C19}" type="slidenum">
              <a:rPr lang="en-CA" smtClean="0"/>
              <a:t>‹#›</a:t>
            </a:fld>
            <a:endParaRPr lang="en-CA"/>
          </a:p>
        </p:txBody>
      </p:sp>
    </p:spTree>
    <p:extLst>
      <p:ext uri="{BB962C8B-B14F-4D97-AF65-F5344CB8AC3E}">
        <p14:creationId xmlns:p14="http://schemas.microsoft.com/office/powerpoint/2010/main" val="876233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AC831-9EA0-4EEF-88EC-4FADFE77EB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B6D52FD-E596-4B1A-B499-A4A5ED1270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AF5D371-00D9-4AB6-8361-3D22F9B6F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7CD09A-3A0F-4B3F-8997-92BA35E3E098}"/>
              </a:ext>
            </a:extLst>
          </p:cNvPr>
          <p:cNvSpPr>
            <a:spLocks noGrp="1"/>
          </p:cNvSpPr>
          <p:nvPr>
            <p:ph type="dt" sz="half" idx="10"/>
          </p:nvPr>
        </p:nvSpPr>
        <p:spPr/>
        <p:txBody>
          <a:bodyPr/>
          <a:lstStyle/>
          <a:p>
            <a:fld id="{E2BACCFF-82B7-4511-816E-9A7BA1EA56E3}" type="datetime1">
              <a:rPr lang="en-CA" smtClean="0"/>
              <a:t>2025-12-09</a:t>
            </a:fld>
            <a:endParaRPr lang="en-CA"/>
          </a:p>
        </p:txBody>
      </p:sp>
      <p:sp>
        <p:nvSpPr>
          <p:cNvPr id="6" name="Footer Placeholder 5">
            <a:extLst>
              <a:ext uri="{FF2B5EF4-FFF2-40B4-BE49-F238E27FC236}">
                <a16:creationId xmlns:a16="http://schemas.microsoft.com/office/drawing/2014/main" id="{4A19A753-CE31-4C7E-B5CF-E0863A3696C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E3B7096-C672-4FFD-B1E1-92FB525E4601}"/>
              </a:ext>
            </a:extLst>
          </p:cNvPr>
          <p:cNvSpPr>
            <a:spLocks noGrp="1"/>
          </p:cNvSpPr>
          <p:nvPr>
            <p:ph type="sldNum" sz="quarter" idx="12"/>
          </p:nvPr>
        </p:nvSpPr>
        <p:spPr/>
        <p:txBody>
          <a:bodyPr/>
          <a:lstStyle/>
          <a:p>
            <a:fld id="{77A49E4F-F270-47CF-80C3-36B1F40A4C19}" type="slidenum">
              <a:rPr lang="en-CA" smtClean="0"/>
              <a:t>‹#›</a:t>
            </a:fld>
            <a:endParaRPr lang="en-CA"/>
          </a:p>
        </p:txBody>
      </p:sp>
    </p:spTree>
    <p:extLst>
      <p:ext uri="{BB962C8B-B14F-4D97-AF65-F5344CB8AC3E}">
        <p14:creationId xmlns:p14="http://schemas.microsoft.com/office/powerpoint/2010/main" val="3708882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10B7FD-D6A3-407B-8B20-DC3125D3E2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0BC55E29-61B4-46F1-A359-C322AFD801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9FCC9F7A-691E-4A4E-AAB2-485FB42B90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B6F81-723D-4EF6-9E12-EB9ACCDC322E}" type="datetime1">
              <a:rPr lang="en-CA" smtClean="0"/>
              <a:t>2025-12-09</a:t>
            </a:fld>
            <a:endParaRPr lang="en-CA"/>
          </a:p>
        </p:txBody>
      </p:sp>
      <p:sp>
        <p:nvSpPr>
          <p:cNvPr id="5" name="Footer Placeholder 4">
            <a:extLst>
              <a:ext uri="{FF2B5EF4-FFF2-40B4-BE49-F238E27FC236}">
                <a16:creationId xmlns:a16="http://schemas.microsoft.com/office/drawing/2014/main" id="{9C5806D8-803C-48F3-8201-FD9C329AD7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B3EB9AB3-75A3-43A0-97D9-660E7FD5A1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A49E4F-F270-47CF-80C3-36B1F40A4C19}" type="slidenum">
              <a:rPr lang="en-CA" smtClean="0"/>
              <a:t>‹#›</a:t>
            </a:fld>
            <a:endParaRPr lang="en-CA"/>
          </a:p>
        </p:txBody>
      </p:sp>
    </p:spTree>
    <p:extLst>
      <p:ext uri="{BB962C8B-B14F-4D97-AF65-F5344CB8AC3E}">
        <p14:creationId xmlns:p14="http://schemas.microsoft.com/office/powerpoint/2010/main" val="2906245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rosagalvez.ca/en/initiatives/aligning-canadian-finance-with-climate-commitments/"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21.jpeg"/><Relationship Id="rId4" Type="http://schemas.openxmlformats.org/officeDocument/2006/relationships/diagramLayout" Target="../diagrams/layout3.xml"/><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 Id="rId9"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rosagalvez.ca/en/initiatives/clean-and-just-recover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06806596-887B-4E47-8891-4EA631439F2A}"/>
              </a:ext>
            </a:extLst>
          </p:cNvPr>
          <p:cNvSpPr/>
          <p:nvPr/>
        </p:nvSpPr>
        <p:spPr>
          <a:xfrm rot="5400000">
            <a:off x="4940453" y="-4935631"/>
            <a:ext cx="2387255" cy="12183289"/>
          </a:xfrm>
          <a:prstGeom prst="flowChartManualInput">
            <a:avLst/>
          </a:prstGeom>
          <a:solidFill>
            <a:schemeClr val="tx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endParaRPr lang="en-CA" sz="2400" dirty="0"/>
          </a:p>
        </p:txBody>
      </p:sp>
      <p:pic>
        <p:nvPicPr>
          <p:cNvPr id="28" name="Image 27">
            <a:extLst>
              <a:ext uri="{FF2B5EF4-FFF2-40B4-BE49-F238E27FC236}">
                <a16:creationId xmlns:a16="http://schemas.microsoft.com/office/drawing/2014/main" id="{B7B9DCDF-301D-1E5F-9660-803D87279CD5}"/>
              </a:ext>
            </a:extLst>
          </p:cNvPr>
          <p:cNvPicPr>
            <a:picLocks noChangeAspect="1"/>
          </p:cNvPicPr>
          <p:nvPr/>
        </p:nvPicPr>
        <p:blipFill>
          <a:blip r:embed="rId3"/>
          <a:stretch>
            <a:fillRect/>
          </a:stretch>
        </p:blipFill>
        <p:spPr>
          <a:xfrm>
            <a:off x="2650746" y="3863105"/>
            <a:ext cx="9516169" cy="2984237"/>
          </a:xfrm>
          <a:prstGeom prst="rect">
            <a:avLst/>
          </a:prstGeom>
        </p:spPr>
      </p:pic>
      <p:grpSp>
        <p:nvGrpSpPr>
          <p:cNvPr id="4" name="Group 3">
            <a:extLst>
              <a:ext uri="{FF2B5EF4-FFF2-40B4-BE49-F238E27FC236}">
                <a16:creationId xmlns:a16="http://schemas.microsoft.com/office/drawing/2014/main" id="{CF5E56EF-A34E-1BF8-8A47-53E2619DA828}"/>
              </a:ext>
            </a:extLst>
          </p:cNvPr>
          <p:cNvGrpSpPr/>
          <p:nvPr/>
        </p:nvGrpSpPr>
        <p:grpSpPr>
          <a:xfrm>
            <a:off x="3291154" y="1742680"/>
            <a:ext cx="8235351" cy="4650387"/>
            <a:chOff x="3456359" y="1970302"/>
            <a:chExt cx="8235351" cy="4650387"/>
          </a:xfrm>
        </p:grpSpPr>
        <p:grpSp>
          <p:nvGrpSpPr>
            <p:cNvPr id="5" name="Group 4">
              <a:extLst>
                <a:ext uri="{FF2B5EF4-FFF2-40B4-BE49-F238E27FC236}">
                  <a16:creationId xmlns:a16="http://schemas.microsoft.com/office/drawing/2014/main" id="{02EB0F50-858F-BBCD-E902-C1CE3FDD920C}"/>
                </a:ext>
              </a:extLst>
            </p:cNvPr>
            <p:cNvGrpSpPr/>
            <p:nvPr/>
          </p:nvGrpSpPr>
          <p:grpSpPr>
            <a:xfrm>
              <a:off x="3750602" y="1970302"/>
              <a:ext cx="7941108" cy="4650387"/>
              <a:chOff x="3750602" y="1970302"/>
              <a:chExt cx="7941108" cy="4650387"/>
            </a:xfrm>
          </p:grpSpPr>
          <p:grpSp>
            <p:nvGrpSpPr>
              <p:cNvPr id="36" name="Group 35">
                <a:extLst>
                  <a:ext uri="{FF2B5EF4-FFF2-40B4-BE49-F238E27FC236}">
                    <a16:creationId xmlns:a16="http://schemas.microsoft.com/office/drawing/2014/main" id="{DFD07F83-AB83-D249-DE26-1AB1C9F50827}"/>
                  </a:ext>
                </a:extLst>
              </p:cNvPr>
              <p:cNvGrpSpPr/>
              <p:nvPr/>
            </p:nvGrpSpPr>
            <p:grpSpPr>
              <a:xfrm>
                <a:off x="3750602" y="3185627"/>
                <a:ext cx="7941108" cy="3435062"/>
                <a:chOff x="1588813" y="242232"/>
                <a:chExt cx="3127454" cy="1353189"/>
              </a:xfrm>
            </p:grpSpPr>
            <p:grpSp>
              <p:nvGrpSpPr>
                <p:cNvPr id="40" name="Group 39">
                  <a:extLst>
                    <a:ext uri="{FF2B5EF4-FFF2-40B4-BE49-F238E27FC236}">
                      <a16:creationId xmlns:a16="http://schemas.microsoft.com/office/drawing/2014/main" id="{232B7871-6F9D-493F-8605-AD526EDB5C0F}"/>
                    </a:ext>
                  </a:extLst>
                </p:cNvPr>
                <p:cNvGrpSpPr/>
                <p:nvPr/>
              </p:nvGrpSpPr>
              <p:grpSpPr>
                <a:xfrm>
                  <a:off x="1588813" y="242232"/>
                  <a:ext cx="3127454" cy="1353189"/>
                  <a:chOff x="4116391" y="627571"/>
                  <a:chExt cx="8102792" cy="3505924"/>
                </a:xfrm>
              </p:grpSpPr>
              <p:grpSp>
                <p:nvGrpSpPr>
                  <p:cNvPr id="45" name="Group 44">
                    <a:extLst>
                      <a:ext uri="{FF2B5EF4-FFF2-40B4-BE49-F238E27FC236}">
                        <a16:creationId xmlns:a16="http://schemas.microsoft.com/office/drawing/2014/main" id="{1072EBC6-2643-8048-F852-4D411A3907CA}"/>
                      </a:ext>
                    </a:extLst>
                  </p:cNvPr>
                  <p:cNvGrpSpPr/>
                  <p:nvPr/>
                </p:nvGrpSpPr>
                <p:grpSpPr>
                  <a:xfrm>
                    <a:off x="4116391" y="627571"/>
                    <a:ext cx="8102792" cy="3505924"/>
                    <a:chOff x="2666000" y="406449"/>
                    <a:chExt cx="5247809" cy="2270627"/>
                  </a:xfrm>
                </p:grpSpPr>
                <p:sp>
                  <p:nvSpPr>
                    <p:cNvPr id="48" name="Shape 36403">
                      <a:extLst>
                        <a:ext uri="{FF2B5EF4-FFF2-40B4-BE49-F238E27FC236}">
                          <a16:creationId xmlns:a16="http://schemas.microsoft.com/office/drawing/2014/main" id="{91922F1D-BB6B-BD0D-5382-797DBC579CEC}"/>
                        </a:ext>
                      </a:extLst>
                    </p:cNvPr>
                    <p:cNvSpPr/>
                    <p:nvPr/>
                  </p:nvSpPr>
                  <p:spPr>
                    <a:xfrm>
                      <a:off x="4627488" y="1771879"/>
                      <a:ext cx="254001" cy="254001"/>
                    </a:xfrm>
                    <a:prstGeom prst="ellipse">
                      <a:avLst/>
                    </a:prstGeom>
                    <a:solidFill>
                      <a:srgbClr val="4472C4">
                        <a:lumMod val="20000"/>
                        <a:lumOff val="80000"/>
                      </a:srgb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49" name="Shape 36404">
                      <a:extLst>
                        <a:ext uri="{FF2B5EF4-FFF2-40B4-BE49-F238E27FC236}">
                          <a16:creationId xmlns:a16="http://schemas.microsoft.com/office/drawing/2014/main" id="{B59ACFB0-C737-9562-94B6-C9388428655B}"/>
                        </a:ext>
                      </a:extLst>
                    </p:cNvPr>
                    <p:cNvSpPr/>
                    <p:nvPr/>
                  </p:nvSpPr>
                  <p:spPr>
                    <a:xfrm>
                      <a:off x="5721212" y="947450"/>
                      <a:ext cx="254001" cy="254001"/>
                    </a:xfrm>
                    <a:prstGeom prst="ellipse">
                      <a:avLst/>
                    </a:prstGeom>
                    <a:solidFill>
                      <a:srgbClr val="44546A">
                        <a:lumMod val="40000"/>
                        <a:lumOff val="60000"/>
                      </a:srgb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50" name="Shape 36405">
                      <a:extLst>
                        <a:ext uri="{FF2B5EF4-FFF2-40B4-BE49-F238E27FC236}">
                          <a16:creationId xmlns:a16="http://schemas.microsoft.com/office/drawing/2014/main" id="{3EA8A1C1-733E-82C9-306C-43FC8B13D10F}"/>
                        </a:ext>
                      </a:extLst>
                    </p:cNvPr>
                    <p:cNvSpPr/>
                    <p:nvPr/>
                  </p:nvSpPr>
                  <p:spPr>
                    <a:xfrm>
                      <a:off x="6953917" y="414611"/>
                      <a:ext cx="560709" cy="560679"/>
                    </a:xfrm>
                    <a:prstGeom prst="ellipse">
                      <a:avLst/>
                    </a:prstGeom>
                    <a:solidFill>
                      <a:srgbClr val="44546A">
                        <a:lumMod val="60000"/>
                        <a:lumOff val="40000"/>
                      </a:srgb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51" name="Shape 36406">
                      <a:extLst>
                        <a:ext uri="{FF2B5EF4-FFF2-40B4-BE49-F238E27FC236}">
                          <a16:creationId xmlns:a16="http://schemas.microsoft.com/office/drawing/2014/main" id="{767E78FC-88F7-72BB-0E59-8714C20E996C}"/>
                        </a:ext>
                      </a:extLst>
                    </p:cNvPr>
                    <p:cNvSpPr/>
                    <p:nvPr/>
                  </p:nvSpPr>
                  <p:spPr>
                    <a:xfrm>
                      <a:off x="4533999" y="861448"/>
                      <a:ext cx="613872" cy="613841"/>
                    </a:xfrm>
                    <a:prstGeom prst="ellipse">
                      <a:avLst/>
                    </a:prstGeom>
                    <a:solidFill>
                      <a:srgbClr val="4472C4">
                        <a:lumMod val="75000"/>
                      </a:srgb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52" name="Shape 36407">
                      <a:extLst>
                        <a:ext uri="{FF2B5EF4-FFF2-40B4-BE49-F238E27FC236}">
                          <a16:creationId xmlns:a16="http://schemas.microsoft.com/office/drawing/2014/main" id="{E341871F-02C8-B81C-C47E-57CF5AD0B052}"/>
                        </a:ext>
                      </a:extLst>
                    </p:cNvPr>
                    <p:cNvSpPr/>
                    <p:nvPr/>
                  </p:nvSpPr>
                  <p:spPr>
                    <a:xfrm>
                      <a:off x="7659808" y="1233979"/>
                      <a:ext cx="254001" cy="254000"/>
                    </a:xfrm>
                    <a:prstGeom prst="ellipse">
                      <a:avLst/>
                    </a:prstGeom>
                    <a:solidFill>
                      <a:srgbClr val="5B9BD5">
                        <a:lumMod val="75000"/>
                      </a:srgb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53" name="Shape 36408">
                      <a:extLst>
                        <a:ext uri="{FF2B5EF4-FFF2-40B4-BE49-F238E27FC236}">
                          <a16:creationId xmlns:a16="http://schemas.microsoft.com/office/drawing/2014/main" id="{218E0C2B-984F-0D64-3772-F279012E8358}"/>
                        </a:ext>
                      </a:extLst>
                    </p:cNvPr>
                    <p:cNvSpPr/>
                    <p:nvPr/>
                  </p:nvSpPr>
                  <p:spPr>
                    <a:xfrm>
                      <a:off x="2666000" y="820450"/>
                      <a:ext cx="762001" cy="762001"/>
                    </a:xfrm>
                    <a:prstGeom prst="ellipse">
                      <a:avLst/>
                    </a:prstGeom>
                    <a:solidFill>
                      <a:schemeClr val="tx2">
                        <a:lumMod val="75000"/>
                      </a:scheme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54" name="Shape 36411">
                      <a:extLst>
                        <a:ext uri="{FF2B5EF4-FFF2-40B4-BE49-F238E27FC236}">
                          <a16:creationId xmlns:a16="http://schemas.microsoft.com/office/drawing/2014/main" id="{0FC12F3D-EBC0-B1E3-9AE7-02DE5E2AE8A0}"/>
                        </a:ext>
                      </a:extLst>
                    </p:cNvPr>
                    <p:cNvSpPr/>
                    <p:nvPr/>
                  </p:nvSpPr>
                  <p:spPr>
                    <a:xfrm>
                      <a:off x="6045806" y="1201451"/>
                      <a:ext cx="1270001" cy="1270001"/>
                    </a:xfrm>
                    <a:prstGeom prst="ellipse">
                      <a:avLst/>
                    </a:prstGeom>
                    <a:solidFill>
                      <a:srgbClr val="44546A">
                        <a:lumMod val="75000"/>
                      </a:srgb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55" name="Shape 36414">
                      <a:extLst>
                        <a:ext uri="{FF2B5EF4-FFF2-40B4-BE49-F238E27FC236}">
                          <a16:creationId xmlns:a16="http://schemas.microsoft.com/office/drawing/2014/main" id="{7291E1B4-4885-1E91-FC35-DD2B9C899E26}"/>
                        </a:ext>
                      </a:extLst>
                    </p:cNvPr>
                    <p:cNvSpPr/>
                    <p:nvPr/>
                  </p:nvSpPr>
                  <p:spPr>
                    <a:xfrm>
                      <a:off x="3345103" y="1661074"/>
                      <a:ext cx="1016002" cy="1016002"/>
                    </a:xfrm>
                    <a:prstGeom prst="ellipse">
                      <a:avLst/>
                    </a:prstGeom>
                    <a:solidFill>
                      <a:srgbClr val="5B9BD5"/>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56" name="Shape 36417">
                      <a:extLst>
                        <a:ext uri="{FF2B5EF4-FFF2-40B4-BE49-F238E27FC236}">
                          <a16:creationId xmlns:a16="http://schemas.microsoft.com/office/drawing/2014/main" id="{B3070AC8-212D-0870-8D9F-E34F3DAD479A}"/>
                        </a:ext>
                      </a:extLst>
                    </p:cNvPr>
                    <p:cNvSpPr/>
                    <p:nvPr/>
                  </p:nvSpPr>
                  <p:spPr>
                    <a:xfrm>
                      <a:off x="3676182" y="406449"/>
                      <a:ext cx="508001" cy="508001"/>
                    </a:xfrm>
                    <a:prstGeom prst="ellipse">
                      <a:avLst/>
                    </a:prstGeom>
                    <a:solidFill>
                      <a:srgbClr val="5B9BD5">
                        <a:lumMod val="40000"/>
                        <a:lumOff val="60000"/>
                      </a:srgb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grpSp>
              <p:sp>
                <p:nvSpPr>
                  <p:cNvPr id="46" name="Freeform 972">
                    <a:extLst>
                      <a:ext uri="{FF2B5EF4-FFF2-40B4-BE49-F238E27FC236}">
                        <a16:creationId xmlns:a16="http://schemas.microsoft.com/office/drawing/2014/main" id="{CBE44E57-9C7E-E861-483D-17453CB4D365}"/>
                      </a:ext>
                    </a:extLst>
                  </p:cNvPr>
                  <p:cNvSpPr>
                    <a:spLocks noChangeAspect="1" noChangeArrowheads="1"/>
                  </p:cNvSpPr>
                  <p:nvPr/>
                </p:nvSpPr>
                <p:spPr bwMode="auto">
                  <a:xfrm>
                    <a:off x="5902200" y="830385"/>
                    <a:ext cx="332270" cy="378742"/>
                  </a:xfrm>
                  <a:custGeom>
                    <a:avLst/>
                    <a:gdLst>
                      <a:gd name="T0" fmla="*/ 568143 w 250466"/>
                      <a:gd name="T1" fmla="*/ 415534 h 285390"/>
                      <a:gd name="T2" fmla="*/ 537771 w 250466"/>
                      <a:gd name="T3" fmla="*/ 415534 h 285390"/>
                      <a:gd name="T4" fmla="*/ 284072 w 250466"/>
                      <a:gd name="T5" fmla="*/ 400362 h 285390"/>
                      <a:gd name="T6" fmla="*/ 284072 w 250466"/>
                      <a:gd name="T7" fmla="*/ 430707 h 285390"/>
                      <a:gd name="T8" fmla="*/ 284072 w 250466"/>
                      <a:gd name="T9" fmla="*/ 400362 h 285390"/>
                      <a:gd name="T10" fmla="*/ 573869 w 250466"/>
                      <a:gd name="T11" fmla="*/ 258875 h 285390"/>
                      <a:gd name="T12" fmla="*/ 573869 w 250466"/>
                      <a:gd name="T13" fmla="*/ 578723 h 285390"/>
                      <a:gd name="T14" fmla="*/ 553184 w 250466"/>
                      <a:gd name="T15" fmla="*/ 578723 h 285390"/>
                      <a:gd name="T16" fmla="*/ 612801 w 250466"/>
                      <a:gd name="T17" fmla="*/ 418798 h 285390"/>
                      <a:gd name="T18" fmla="*/ 553184 w 250466"/>
                      <a:gd name="T19" fmla="*/ 258875 h 285390"/>
                      <a:gd name="T20" fmla="*/ 277453 w 250466"/>
                      <a:gd name="T21" fmla="*/ 258875 h 285390"/>
                      <a:gd name="T22" fmla="*/ 277453 w 250466"/>
                      <a:gd name="T23" fmla="*/ 558281 h 285390"/>
                      <a:gd name="T24" fmla="*/ 267790 w 250466"/>
                      <a:gd name="T25" fmla="*/ 583534 h 285390"/>
                      <a:gd name="T26" fmla="*/ 258122 w 250466"/>
                      <a:gd name="T27" fmla="*/ 258875 h 285390"/>
                      <a:gd name="T28" fmla="*/ 427093 w 250466"/>
                      <a:gd name="T29" fmla="*/ 261990 h 285390"/>
                      <a:gd name="T30" fmla="*/ 488383 w 250466"/>
                      <a:gd name="T31" fmla="*/ 327976 h 285390"/>
                      <a:gd name="T32" fmla="*/ 461947 w 250466"/>
                      <a:gd name="T33" fmla="*/ 338775 h 285390"/>
                      <a:gd name="T34" fmla="*/ 360996 w 250466"/>
                      <a:gd name="T35" fmla="*/ 355574 h 285390"/>
                      <a:gd name="T36" fmla="*/ 494392 w 250466"/>
                      <a:gd name="T37" fmla="*/ 475556 h 285390"/>
                      <a:gd name="T38" fmla="*/ 427093 w 250466"/>
                      <a:gd name="T39" fmla="*/ 569140 h 285390"/>
                      <a:gd name="T40" fmla="*/ 399455 w 250466"/>
                      <a:gd name="T41" fmla="*/ 569140 h 285390"/>
                      <a:gd name="T42" fmla="*/ 338163 w 250466"/>
                      <a:gd name="T43" fmla="*/ 503150 h 285390"/>
                      <a:gd name="T44" fmla="*/ 364602 w 250466"/>
                      <a:gd name="T45" fmla="*/ 491153 h 285390"/>
                      <a:gd name="T46" fmla="*/ 465545 w 250466"/>
                      <a:gd name="T47" fmla="*/ 475556 h 285390"/>
                      <a:gd name="T48" fmla="*/ 332154 w 250466"/>
                      <a:gd name="T49" fmla="*/ 355574 h 285390"/>
                      <a:gd name="T50" fmla="*/ 399455 w 250466"/>
                      <a:gd name="T51" fmla="*/ 261990 h 285390"/>
                      <a:gd name="T52" fmla="*/ 412675 w 250466"/>
                      <a:gd name="T53" fmla="*/ 143492 h 285390"/>
                      <a:gd name="T54" fmla="*/ 412675 w 250466"/>
                      <a:gd name="T55" fmla="*/ 691713 h 285390"/>
                      <a:gd name="T56" fmla="*/ 412675 w 250466"/>
                      <a:gd name="T57" fmla="*/ 143492 h 285390"/>
                      <a:gd name="T58" fmla="*/ 715831 w 250466"/>
                      <a:gd name="T59" fmla="*/ 418198 h 285390"/>
                      <a:gd name="T60" fmla="*/ 110721 w 250466"/>
                      <a:gd name="T61" fmla="*/ 418198 h 285390"/>
                      <a:gd name="T62" fmla="*/ 415314 w 250466"/>
                      <a:gd name="T63" fmla="*/ 28699 h 285390"/>
                      <a:gd name="T64" fmla="*/ 415314 w 250466"/>
                      <a:gd name="T65" fmla="*/ 804734 h 285390"/>
                      <a:gd name="T66" fmla="*/ 636107 w 250466"/>
                      <a:gd name="T67" fmla="*/ 737773 h 285390"/>
                      <a:gd name="T68" fmla="*/ 803190 w 250466"/>
                      <a:gd name="T69" fmla="*/ 898006 h 285390"/>
                      <a:gd name="T70" fmla="*/ 415314 w 250466"/>
                      <a:gd name="T71" fmla="*/ 28699 h 285390"/>
                      <a:gd name="T72" fmla="*/ 831832 w 250466"/>
                      <a:gd name="T73" fmla="*/ 416120 h 285390"/>
                      <a:gd name="T74" fmla="*/ 822277 w 250466"/>
                      <a:gd name="T75" fmla="*/ 947028 h 285390"/>
                      <a:gd name="T76" fmla="*/ 806768 w 250466"/>
                      <a:gd name="T77" fmla="*/ 943445 h 285390"/>
                      <a:gd name="T78" fmla="*/ 415314 w 250466"/>
                      <a:gd name="T79" fmla="*/ 833433 h 285390"/>
                      <a:gd name="T80" fmla="*/ 415314 w 250466"/>
                      <a:gd name="T81" fmla="*/ 0 h 2853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50466" h="285390">
                        <a:moveTo>
                          <a:pt x="166116" y="120650"/>
                        </a:moveTo>
                        <a:cubicBezTo>
                          <a:pt x="168783" y="120650"/>
                          <a:pt x="171069" y="122555"/>
                          <a:pt x="171069" y="125222"/>
                        </a:cubicBezTo>
                        <a:cubicBezTo>
                          <a:pt x="171069" y="127889"/>
                          <a:pt x="168783" y="129794"/>
                          <a:pt x="166116" y="129794"/>
                        </a:cubicBezTo>
                        <a:cubicBezTo>
                          <a:pt x="163830" y="129794"/>
                          <a:pt x="161925" y="127889"/>
                          <a:pt x="161925" y="125222"/>
                        </a:cubicBezTo>
                        <a:cubicBezTo>
                          <a:pt x="161925" y="122555"/>
                          <a:pt x="163830" y="120650"/>
                          <a:pt x="166116" y="120650"/>
                        </a:cubicBezTo>
                        <a:close/>
                        <a:moveTo>
                          <a:pt x="85535" y="120650"/>
                        </a:moveTo>
                        <a:cubicBezTo>
                          <a:pt x="87821" y="120650"/>
                          <a:pt x="90107" y="122555"/>
                          <a:pt x="90107" y="125222"/>
                        </a:cubicBezTo>
                        <a:cubicBezTo>
                          <a:pt x="90107" y="127889"/>
                          <a:pt x="87821" y="129794"/>
                          <a:pt x="85535" y="129794"/>
                        </a:cubicBezTo>
                        <a:cubicBezTo>
                          <a:pt x="82868" y="129794"/>
                          <a:pt x="80963" y="127889"/>
                          <a:pt x="80963" y="125222"/>
                        </a:cubicBezTo>
                        <a:cubicBezTo>
                          <a:pt x="80963" y="122555"/>
                          <a:pt x="82868" y="120650"/>
                          <a:pt x="85535" y="120650"/>
                        </a:cubicBezTo>
                        <a:close/>
                        <a:moveTo>
                          <a:pt x="166566" y="78012"/>
                        </a:moveTo>
                        <a:cubicBezTo>
                          <a:pt x="168397" y="76200"/>
                          <a:pt x="171328" y="76200"/>
                          <a:pt x="172794" y="78012"/>
                        </a:cubicBezTo>
                        <a:cubicBezTo>
                          <a:pt x="185982" y="90694"/>
                          <a:pt x="193309" y="108088"/>
                          <a:pt x="193309" y="126206"/>
                        </a:cubicBezTo>
                        <a:cubicBezTo>
                          <a:pt x="193309" y="144324"/>
                          <a:pt x="185982" y="161355"/>
                          <a:pt x="172794" y="174400"/>
                        </a:cubicBezTo>
                        <a:cubicBezTo>
                          <a:pt x="172061" y="175487"/>
                          <a:pt x="170962" y="175850"/>
                          <a:pt x="169863" y="175850"/>
                        </a:cubicBezTo>
                        <a:cubicBezTo>
                          <a:pt x="168764" y="175850"/>
                          <a:pt x="167665" y="175487"/>
                          <a:pt x="166566" y="174400"/>
                        </a:cubicBezTo>
                        <a:cubicBezTo>
                          <a:pt x="165100" y="172589"/>
                          <a:pt x="165100" y="170052"/>
                          <a:pt x="166566" y="168240"/>
                        </a:cubicBezTo>
                        <a:cubicBezTo>
                          <a:pt x="178289" y="157007"/>
                          <a:pt x="184517" y="142150"/>
                          <a:pt x="184517" y="126206"/>
                        </a:cubicBezTo>
                        <a:cubicBezTo>
                          <a:pt x="184517" y="110262"/>
                          <a:pt x="178289" y="95405"/>
                          <a:pt x="166566" y="84172"/>
                        </a:cubicBezTo>
                        <a:cubicBezTo>
                          <a:pt x="165100" y="82360"/>
                          <a:pt x="165100" y="79823"/>
                          <a:pt x="166566" y="78012"/>
                        </a:cubicBezTo>
                        <a:close/>
                        <a:moveTo>
                          <a:pt x="77721" y="78012"/>
                        </a:moveTo>
                        <a:cubicBezTo>
                          <a:pt x="79176" y="76200"/>
                          <a:pt x="82087" y="76200"/>
                          <a:pt x="83542" y="78012"/>
                        </a:cubicBezTo>
                        <a:cubicBezTo>
                          <a:pt x="85361" y="79823"/>
                          <a:pt x="85361" y="82360"/>
                          <a:pt x="83542" y="84172"/>
                        </a:cubicBezTo>
                        <a:cubicBezTo>
                          <a:pt x="60259" y="107363"/>
                          <a:pt x="60259" y="145049"/>
                          <a:pt x="83542" y="168240"/>
                        </a:cubicBezTo>
                        <a:cubicBezTo>
                          <a:pt x="85361" y="170052"/>
                          <a:pt x="85361" y="172589"/>
                          <a:pt x="83542" y="174400"/>
                        </a:cubicBezTo>
                        <a:cubicBezTo>
                          <a:pt x="82814" y="175487"/>
                          <a:pt x="81723" y="175850"/>
                          <a:pt x="80632" y="175850"/>
                        </a:cubicBezTo>
                        <a:cubicBezTo>
                          <a:pt x="79540" y="175850"/>
                          <a:pt x="78449" y="175487"/>
                          <a:pt x="77721" y="174400"/>
                        </a:cubicBezTo>
                        <a:cubicBezTo>
                          <a:pt x="50800" y="147948"/>
                          <a:pt x="50800" y="104826"/>
                          <a:pt x="77721" y="78012"/>
                        </a:cubicBezTo>
                        <a:close/>
                        <a:moveTo>
                          <a:pt x="124257" y="74612"/>
                        </a:moveTo>
                        <a:cubicBezTo>
                          <a:pt x="126790" y="74612"/>
                          <a:pt x="128599" y="76420"/>
                          <a:pt x="128599" y="78951"/>
                        </a:cubicBezTo>
                        <a:lnTo>
                          <a:pt x="128599" y="84736"/>
                        </a:lnTo>
                        <a:cubicBezTo>
                          <a:pt x="136922" y="86182"/>
                          <a:pt x="143797" y="91244"/>
                          <a:pt x="147054" y="98837"/>
                        </a:cubicBezTo>
                        <a:cubicBezTo>
                          <a:pt x="147777" y="101368"/>
                          <a:pt x="147054" y="103899"/>
                          <a:pt x="144521" y="104622"/>
                        </a:cubicBezTo>
                        <a:cubicBezTo>
                          <a:pt x="142711" y="105345"/>
                          <a:pt x="140178" y="104260"/>
                          <a:pt x="139093" y="102091"/>
                        </a:cubicBezTo>
                        <a:cubicBezTo>
                          <a:pt x="136922" y="97029"/>
                          <a:pt x="130770" y="93413"/>
                          <a:pt x="124257" y="93413"/>
                        </a:cubicBezTo>
                        <a:cubicBezTo>
                          <a:pt x="115572" y="93413"/>
                          <a:pt x="108697" y="99560"/>
                          <a:pt x="108697" y="107153"/>
                        </a:cubicBezTo>
                        <a:cubicBezTo>
                          <a:pt x="108697" y="113299"/>
                          <a:pt x="111230" y="120893"/>
                          <a:pt x="124257" y="120893"/>
                        </a:cubicBezTo>
                        <a:cubicBezTo>
                          <a:pt x="142350" y="120893"/>
                          <a:pt x="148863" y="132463"/>
                          <a:pt x="148863" y="143310"/>
                        </a:cubicBezTo>
                        <a:cubicBezTo>
                          <a:pt x="148863" y="154518"/>
                          <a:pt x="140178" y="163557"/>
                          <a:pt x="128599" y="165365"/>
                        </a:cubicBezTo>
                        <a:lnTo>
                          <a:pt x="128599" y="171512"/>
                        </a:lnTo>
                        <a:cubicBezTo>
                          <a:pt x="128599" y="174043"/>
                          <a:pt x="126790" y="175851"/>
                          <a:pt x="124257" y="175851"/>
                        </a:cubicBezTo>
                        <a:cubicBezTo>
                          <a:pt x="122086" y="175851"/>
                          <a:pt x="120277" y="174043"/>
                          <a:pt x="120277" y="171512"/>
                        </a:cubicBezTo>
                        <a:lnTo>
                          <a:pt x="120277" y="165365"/>
                        </a:lnTo>
                        <a:cubicBezTo>
                          <a:pt x="111592" y="163919"/>
                          <a:pt x="104717" y="158857"/>
                          <a:pt x="101822" y="151626"/>
                        </a:cubicBezTo>
                        <a:cubicBezTo>
                          <a:pt x="100736" y="149456"/>
                          <a:pt x="101822" y="146925"/>
                          <a:pt x="103993" y="145841"/>
                        </a:cubicBezTo>
                        <a:cubicBezTo>
                          <a:pt x="106164" y="145117"/>
                          <a:pt x="108697" y="145841"/>
                          <a:pt x="109783" y="148010"/>
                        </a:cubicBezTo>
                        <a:cubicBezTo>
                          <a:pt x="111954" y="153433"/>
                          <a:pt x="117744" y="157049"/>
                          <a:pt x="124257" y="157049"/>
                        </a:cubicBezTo>
                        <a:cubicBezTo>
                          <a:pt x="132941" y="157049"/>
                          <a:pt x="140178" y="150903"/>
                          <a:pt x="140178" y="143310"/>
                        </a:cubicBezTo>
                        <a:cubicBezTo>
                          <a:pt x="140178" y="137163"/>
                          <a:pt x="137284" y="129570"/>
                          <a:pt x="124257" y="129570"/>
                        </a:cubicBezTo>
                        <a:cubicBezTo>
                          <a:pt x="106526" y="129570"/>
                          <a:pt x="100013" y="118000"/>
                          <a:pt x="100013" y="107153"/>
                        </a:cubicBezTo>
                        <a:cubicBezTo>
                          <a:pt x="100013" y="95944"/>
                          <a:pt x="108697" y="86905"/>
                          <a:pt x="120277" y="85097"/>
                        </a:cubicBezTo>
                        <a:lnTo>
                          <a:pt x="120277" y="78951"/>
                        </a:lnTo>
                        <a:cubicBezTo>
                          <a:pt x="120277" y="76420"/>
                          <a:pt x="122086" y="74612"/>
                          <a:pt x="124257" y="74612"/>
                        </a:cubicBezTo>
                        <a:close/>
                        <a:moveTo>
                          <a:pt x="124258" y="43240"/>
                        </a:moveTo>
                        <a:cubicBezTo>
                          <a:pt x="78798" y="43240"/>
                          <a:pt x="41997" y="80475"/>
                          <a:pt x="41997" y="126025"/>
                        </a:cubicBezTo>
                        <a:cubicBezTo>
                          <a:pt x="41997" y="171576"/>
                          <a:pt x="78798" y="208449"/>
                          <a:pt x="124258" y="208449"/>
                        </a:cubicBezTo>
                        <a:cubicBezTo>
                          <a:pt x="169719" y="208449"/>
                          <a:pt x="206880" y="171576"/>
                          <a:pt x="206880" y="126025"/>
                        </a:cubicBezTo>
                        <a:cubicBezTo>
                          <a:pt x="206880" y="80475"/>
                          <a:pt x="169719" y="43240"/>
                          <a:pt x="124258" y="43240"/>
                        </a:cubicBezTo>
                        <a:close/>
                        <a:moveTo>
                          <a:pt x="124258" y="34925"/>
                        </a:moveTo>
                        <a:cubicBezTo>
                          <a:pt x="174409" y="34925"/>
                          <a:pt x="215539" y="75775"/>
                          <a:pt x="215539" y="126025"/>
                        </a:cubicBezTo>
                        <a:cubicBezTo>
                          <a:pt x="215539" y="176275"/>
                          <a:pt x="174409" y="217126"/>
                          <a:pt x="124258" y="217126"/>
                        </a:cubicBezTo>
                        <a:cubicBezTo>
                          <a:pt x="74108" y="217126"/>
                          <a:pt x="33338" y="176275"/>
                          <a:pt x="33338" y="126025"/>
                        </a:cubicBezTo>
                        <a:cubicBezTo>
                          <a:pt x="33338" y="75775"/>
                          <a:pt x="74108" y="34925"/>
                          <a:pt x="124258" y="34925"/>
                        </a:cubicBezTo>
                        <a:close/>
                        <a:moveTo>
                          <a:pt x="125053" y="8648"/>
                        </a:moveTo>
                        <a:cubicBezTo>
                          <a:pt x="61089" y="8648"/>
                          <a:pt x="8624" y="60897"/>
                          <a:pt x="8624" y="125399"/>
                        </a:cubicBezTo>
                        <a:cubicBezTo>
                          <a:pt x="8624" y="189900"/>
                          <a:pt x="61089" y="242509"/>
                          <a:pt x="125053" y="242509"/>
                        </a:cubicBezTo>
                        <a:cubicBezTo>
                          <a:pt x="148051" y="242509"/>
                          <a:pt x="169972" y="235663"/>
                          <a:pt x="189377" y="223051"/>
                        </a:cubicBezTo>
                        <a:cubicBezTo>
                          <a:pt x="190095" y="222330"/>
                          <a:pt x="190814" y="222330"/>
                          <a:pt x="191533" y="222330"/>
                        </a:cubicBezTo>
                        <a:cubicBezTo>
                          <a:pt x="192611" y="222330"/>
                          <a:pt x="194048" y="222691"/>
                          <a:pt x="194767" y="223411"/>
                        </a:cubicBezTo>
                        <a:lnTo>
                          <a:pt x="241842" y="270616"/>
                        </a:lnTo>
                        <a:lnTo>
                          <a:pt x="241842" y="125399"/>
                        </a:lnTo>
                        <a:cubicBezTo>
                          <a:pt x="241842" y="60897"/>
                          <a:pt x="189377" y="8648"/>
                          <a:pt x="125053" y="8648"/>
                        </a:cubicBezTo>
                        <a:close/>
                        <a:moveTo>
                          <a:pt x="125053" y="0"/>
                        </a:moveTo>
                        <a:cubicBezTo>
                          <a:pt x="194048" y="0"/>
                          <a:pt x="250466" y="56213"/>
                          <a:pt x="250466" y="125399"/>
                        </a:cubicBezTo>
                        <a:lnTo>
                          <a:pt x="250466" y="281426"/>
                        </a:lnTo>
                        <a:cubicBezTo>
                          <a:pt x="250466" y="282867"/>
                          <a:pt x="249388" y="284669"/>
                          <a:pt x="247591" y="285390"/>
                        </a:cubicBezTo>
                        <a:cubicBezTo>
                          <a:pt x="247232" y="285390"/>
                          <a:pt x="246513" y="285390"/>
                          <a:pt x="246154" y="285390"/>
                        </a:cubicBezTo>
                        <a:cubicBezTo>
                          <a:pt x="245076" y="285390"/>
                          <a:pt x="243998" y="285029"/>
                          <a:pt x="242920" y="284309"/>
                        </a:cubicBezTo>
                        <a:lnTo>
                          <a:pt x="190814" y="232420"/>
                        </a:lnTo>
                        <a:cubicBezTo>
                          <a:pt x="171050" y="244311"/>
                          <a:pt x="148411" y="251157"/>
                          <a:pt x="125053" y="251157"/>
                        </a:cubicBezTo>
                        <a:cubicBezTo>
                          <a:pt x="56058" y="251157"/>
                          <a:pt x="0" y="194584"/>
                          <a:pt x="0" y="125399"/>
                        </a:cubicBezTo>
                        <a:cubicBezTo>
                          <a:pt x="0" y="56213"/>
                          <a:pt x="56058" y="0"/>
                          <a:pt x="125053" y="0"/>
                        </a:cubicBezTo>
                        <a:close/>
                      </a:path>
                    </a:pathLst>
                  </a:custGeom>
                  <a:solidFill>
                    <a:sysClr val="window" lastClr="FFFFFF"/>
                  </a:solidFill>
                  <a:ln>
                    <a:noFill/>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47" name="Freeform 971">
                    <a:extLst>
                      <a:ext uri="{FF2B5EF4-FFF2-40B4-BE49-F238E27FC236}">
                        <a16:creationId xmlns:a16="http://schemas.microsoft.com/office/drawing/2014/main" id="{1740444D-528B-278A-D036-358FFF444212}"/>
                      </a:ext>
                    </a:extLst>
                  </p:cNvPr>
                  <p:cNvSpPr>
                    <a:spLocks noChangeAspect="1" noChangeArrowheads="1"/>
                  </p:cNvSpPr>
                  <p:nvPr/>
                </p:nvSpPr>
                <p:spPr bwMode="auto">
                  <a:xfrm>
                    <a:off x="5490526" y="2829118"/>
                    <a:ext cx="930039" cy="921558"/>
                  </a:xfrm>
                  <a:custGeom>
                    <a:avLst/>
                    <a:gdLst>
                      <a:gd name="T0" fmla="*/ 29598 w 286434"/>
                      <a:gd name="T1" fmla="*/ 922423 h 285210"/>
                      <a:gd name="T2" fmla="*/ 938853 w 286434"/>
                      <a:gd name="T3" fmla="*/ 837196 h 285210"/>
                      <a:gd name="T4" fmla="*/ 616982 w 286434"/>
                      <a:gd name="T5" fmla="*/ 539445 h 285210"/>
                      <a:gd name="T6" fmla="*/ 616982 w 286434"/>
                      <a:gd name="T7" fmla="*/ 569943 h 285210"/>
                      <a:gd name="T8" fmla="*/ 616982 w 286434"/>
                      <a:gd name="T9" fmla="*/ 539445 h 285210"/>
                      <a:gd name="T10" fmla="*/ 362830 w 286434"/>
                      <a:gd name="T11" fmla="*/ 554694 h 285210"/>
                      <a:gd name="T12" fmla="*/ 331857 w 286434"/>
                      <a:gd name="T13" fmla="*/ 554694 h 285210"/>
                      <a:gd name="T14" fmla="*/ 480932 w 286434"/>
                      <a:gd name="T15" fmla="*/ 364723 h 285210"/>
                      <a:gd name="T16" fmla="*/ 495528 w 286434"/>
                      <a:gd name="T17" fmla="*/ 403155 h 285210"/>
                      <a:gd name="T18" fmla="*/ 557581 w 286434"/>
                      <a:gd name="T19" fmla="*/ 472809 h 285210"/>
                      <a:gd name="T20" fmla="*/ 480932 w 286434"/>
                      <a:gd name="T21" fmla="*/ 430779 h 285210"/>
                      <a:gd name="T22" fmla="*/ 480932 w 286434"/>
                      <a:gd name="T23" fmla="*/ 537668 h 285210"/>
                      <a:gd name="T24" fmla="*/ 495528 w 286434"/>
                      <a:gd name="T25" fmla="*/ 701008 h 285210"/>
                      <a:gd name="T26" fmla="*/ 480932 w 286434"/>
                      <a:gd name="T27" fmla="*/ 739440 h 285210"/>
                      <a:gd name="T28" fmla="*/ 467548 w 286434"/>
                      <a:gd name="T29" fmla="*/ 702207 h 285210"/>
                      <a:gd name="T30" fmla="*/ 404289 w 286434"/>
                      <a:gd name="T31" fmla="*/ 631347 h 285210"/>
                      <a:gd name="T32" fmla="*/ 480932 w 286434"/>
                      <a:gd name="T33" fmla="*/ 673381 h 285210"/>
                      <a:gd name="T34" fmla="*/ 480932 w 286434"/>
                      <a:gd name="T35" fmla="*/ 566496 h 285210"/>
                      <a:gd name="T36" fmla="*/ 467548 w 286434"/>
                      <a:gd name="T37" fmla="*/ 403155 h 285210"/>
                      <a:gd name="T38" fmla="*/ 480932 w 286434"/>
                      <a:gd name="T39" fmla="*/ 364723 h 285210"/>
                      <a:gd name="T40" fmla="*/ 710627 w 286434"/>
                      <a:gd name="T41" fmla="*/ 363088 h 285210"/>
                      <a:gd name="T42" fmla="*/ 714285 w 286434"/>
                      <a:gd name="T43" fmla="*/ 735174 h 285210"/>
                      <a:gd name="T44" fmla="*/ 667914 w 286434"/>
                      <a:gd name="T45" fmla="*/ 808392 h 285210"/>
                      <a:gd name="T46" fmla="*/ 804602 w 286434"/>
                      <a:gd name="T47" fmla="*/ 743575 h 285210"/>
                      <a:gd name="T48" fmla="*/ 800944 w 286434"/>
                      <a:gd name="T49" fmla="*/ 370286 h 285210"/>
                      <a:gd name="T50" fmla="*/ 848543 w 286434"/>
                      <a:gd name="T51" fmla="*/ 298270 h 285210"/>
                      <a:gd name="T52" fmla="*/ 335931 w 286434"/>
                      <a:gd name="T53" fmla="*/ 298270 h 285210"/>
                      <a:gd name="T54" fmla="*/ 283453 w 286434"/>
                      <a:gd name="T55" fmla="*/ 731570 h 285210"/>
                      <a:gd name="T56" fmla="*/ 632514 w 286434"/>
                      <a:gd name="T57" fmla="*/ 808392 h 285210"/>
                      <a:gd name="T58" fmla="*/ 685001 w 286434"/>
                      <a:gd name="T59" fmla="*/ 375087 h 285210"/>
                      <a:gd name="T60" fmla="*/ 335931 w 286434"/>
                      <a:gd name="T61" fmla="*/ 298270 h 285210"/>
                      <a:gd name="T62" fmla="*/ 163850 w 286434"/>
                      <a:gd name="T63" fmla="*/ 363088 h 285210"/>
                      <a:gd name="T64" fmla="*/ 166291 w 286434"/>
                      <a:gd name="T65" fmla="*/ 735174 h 285210"/>
                      <a:gd name="T66" fmla="*/ 119913 w 286434"/>
                      <a:gd name="T67" fmla="*/ 808392 h 285210"/>
                      <a:gd name="T68" fmla="*/ 256605 w 286434"/>
                      <a:gd name="T69" fmla="*/ 743575 h 285210"/>
                      <a:gd name="T70" fmla="*/ 254163 w 286434"/>
                      <a:gd name="T71" fmla="*/ 370286 h 285210"/>
                      <a:gd name="T72" fmla="*/ 300544 w 286434"/>
                      <a:gd name="T73" fmla="*/ 298270 h 285210"/>
                      <a:gd name="T74" fmla="*/ 480943 w 286434"/>
                      <a:gd name="T75" fmla="*/ 131460 h 285210"/>
                      <a:gd name="T76" fmla="*/ 593336 w 286434"/>
                      <a:gd name="T77" fmla="*/ 196809 h 285210"/>
                      <a:gd name="T78" fmla="*/ 473693 w 286434"/>
                      <a:gd name="T79" fmla="*/ 101208 h 285210"/>
                      <a:gd name="T80" fmla="*/ 654982 w 286434"/>
                      <a:gd name="T81" fmla="*/ 199229 h 285210"/>
                      <a:gd name="T82" fmla="*/ 647732 w 286434"/>
                      <a:gd name="T83" fmla="*/ 225850 h 285210"/>
                      <a:gd name="T84" fmla="*/ 302077 w 286434"/>
                      <a:gd name="T85" fmla="*/ 216173 h 285210"/>
                      <a:gd name="T86" fmla="*/ 473693 w 286434"/>
                      <a:gd name="T87" fmla="*/ 101208 h 285210"/>
                      <a:gd name="T88" fmla="*/ 68650 w 286434"/>
                      <a:gd name="T89" fmla="*/ 269461 h 285210"/>
                      <a:gd name="T90" fmla="*/ 483614 w 286434"/>
                      <a:gd name="T91" fmla="*/ 30604 h 285210"/>
                      <a:gd name="T92" fmla="*/ 490939 w 286434"/>
                      <a:gd name="T93" fmla="*/ 1800 h 285210"/>
                      <a:gd name="T94" fmla="*/ 968146 w 286434"/>
                      <a:gd name="T95" fmla="*/ 287469 h 285210"/>
                      <a:gd name="T96" fmla="*/ 882713 w 286434"/>
                      <a:gd name="T97" fmla="*/ 298270 h 285210"/>
                      <a:gd name="T98" fmla="*/ 831456 w 286434"/>
                      <a:gd name="T99" fmla="*/ 731570 h 285210"/>
                      <a:gd name="T100" fmla="*/ 953502 w 286434"/>
                      <a:gd name="T101" fmla="*/ 808392 h 285210"/>
                      <a:gd name="T102" fmla="*/ 968146 w 286434"/>
                      <a:gd name="T103" fmla="*/ 938030 h 285210"/>
                      <a:gd name="T104" fmla="*/ 14947 w 286434"/>
                      <a:gd name="T105" fmla="*/ 951220 h 285210"/>
                      <a:gd name="T106" fmla="*/ 299 w 286434"/>
                      <a:gd name="T107" fmla="*/ 821587 h 285210"/>
                      <a:gd name="T108" fmla="*/ 85735 w 286434"/>
                      <a:gd name="T109" fmla="*/ 808392 h 285210"/>
                      <a:gd name="T110" fmla="*/ 136998 w 286434"/>
                      <a:gd name="T111" fmla="*/ 375087 h 285210"/>
                      <a:gd name="T112" fmla="*/ 14947 w 286434"/>
                      <a:gd name="T113" fmla="*/ 298270 h 285210"/>
                      <a:gd name="T114" fmla="*/ 7624 w 286434"/>
                      <a:gd name="T115" fmla="*/ 271865 h 2852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86434" h="285210">
                        <a:moveTo>
                          <a:pt x="8753" y="251021"/>
                        </a:moveTo>
                        <a:lnTo>
                          <a:pt x="8753" y="276573"/>
                        </a:lnTo>
                        <a:lnTo>
                          <a:pt x="277681" y="276573"/>
                        </a:lnTo>
                        <a:lnTo>
                          <a:pt x="277681" y="251021"/>
                        </a:lnTo>
                        <a:lnTo>
                          <a:pt x="8753" y="251021"/>
                        </a:lnTo>
                        <a:close/>
                        <a:moveTo>
                          <a:pt x="182482" y="161745"/>
                        </a:moveTo>
                        <a:cubicBezTo>
                          <a:pt x="184768" y="161745"/>
                          <a:pt x="186673" y="164031"/>
                          <a:pt x="186673" y="166317"/>
                        </a:cubicBezTo>
                        <a:cubicBezTo>
                          <a:pt x="186673" y="168984"/>
                          <a:pt x="184768" y="170889"/>
                          <a:pt x="182482" y="170889"/>
                        </a:cubicBezTo>
                        <a:cubicBezTo>
                          <a:pt x="179815" y="170889"/>
                          <a:pt x="177529" y="168984"/>
                          <a:pt x="177529" y="166317"/>
                        </a:cubicBezTo>
                        <a:cubicBezTo>
                          <a:pt x="177529" y="164031"/>
                          <a:pt x="179815" y="161745"/>
                          <a:pt x="182482" y="161745"/>
                        </a:cubicBezTo>
                        <a:close/>
                        <a:moveTo>
                          <a:pt x="102550" y="161745"/>
                        </a:moveTo>
                        <a:cubicBezTo>
                          <a:pt x="104748" y="161745"/>
                          <a:pt x="107312" y="164031"/>
                          <a:pt x="107312" y="166317"/>
                        </a:cubicBezTo>
                        <a:cubicBezTo>
                          <a:pt x="107312" y="168984"/>
                          <a:pt x="104748" y="170889"/>
                          <a:pt x="102550" y="170889"/>
                        </a:cubicBezTo>
                        <a:cubicBezTo>
                          <a:pt x="100352" y="170889"/>
                          <a:pt x="98154" y="168984"/>
                          <a:pt x="98154" y="166317"/>
                        </a:cubicBezTo>
                        <a:cubicBezTo>
                          <a:pt x="98154" y="164031"/>
                          <a:pt x="100352" y="161745"/>
                          <a:pt x="102550" y="161745"/>
                        </a:cubicBezTo>
                        <a:close/>
                        <a:moveTo>
                          <a:pt x="142243" y="109357"/>
                        </a:moveTo>
                        <a:cubicBezTo>
                          <a:pt x="144762" y="109357"/>
                          <a:pt x="146561" y="111157"/>
                          <a:pt x="146561" y="113678"/>
                        </a:cubicBezTo>
                        <a:lnTo>
                          <a:pt x="146561" y="120880"/>
                        </a:lnTo>
                        <a:cubicBezTo>
                          <a:pt x="155917" y="122321"/>
                          <a:pt x="163833" y="127722"/>
                          <a:pt x="167432" y="136365"/>
                        </a:cubicBezTo>
                        <a:cubicBezTo>
                          <a:pt x="168151" y="138525"/>
                          <a:pt x="167072" y="141046"/>
                          <a:pt x="164913" y="141766"/>
                        </a:cubicBezTo>
                        <a:cubicBezTo>
                          <a:pt x="162754" y="142847"/>
                          <a:pt x="160235" y="141766"/>
                          <a:pt x="159156" y="139606"/>
                        </a:cubicBezTo>
                        <a:cubicBezTo>
                          <a:pt x="156637" y="133484"/>
                          <a:pt x="149800" y="129163"/>
                          <a:pt x="142243" y="129163"/>
                        </a:cubicBezTo>
                        <a:cubicBezTo>
                          <a:pt x="132528" y="129163"/>
                          <a:pt x="124252" y="136365"/>
                          <a:pt x="124252" y="145367"/>
                        </a:cubicBezTo>
                        <a:cubicBezTo>
                          <a:pt x="124252" y="152570"/>
                          <a:pt x="127490" y="161212"/>
                          <a:pt x="142243" y="161212"/>
                        </a:cubicBezTo>
                        <a:cubicBezTo>
                          <a:pt x="162034" y="161212"/>
                          <a:pt x="169231" y="174176"/>
                          <a:pt x="169231" y="185699"/>
                        </a:cubicBezTo>
                        <a:cubicBezTo>
                          <a:pt x="169231" y="198303"/>
                          <a:pt x="159515" y="208386"/>
                          <a:pt x="146561" y="210187"/>
                        </a:cubicBezTo>
                        <a:lnTo>
                          <a:pt x="146561" y="217749"/>
                        </a:lnTo>
                        <a:cubicBezTo>
                          <a:pt x="146561" y="219909"/>
                          <a:pt x="144762" y="221710"/>
                          <a:pt x="142243" y="221710"/>
                        </a:cubicBezTo>
                        <a:cubicBezTo>
                          <a:pt x="140084" y="221710"/>
                          <a:pt x="138285" y="219909"/>
                          <a:pt x="138285" y="217749"/>
                        </a:cubicBezTo>
                        <a:lnTo>
                          <a:pt x="138285" y="210547"/>
                        </a:lnTo>
                        <a:cubicBezTo>
                          <a:pt x="128930" y="208746"/>
                          <a:pt x="121013" y="203345"/>
                          <a:pt x="117415" y="195062"/>
                        </a:cubicBezTo>
                        <a:cubicBezTo>
                          <a:pt x="116695" y="192541"/>
                          <a:pt x="117775" y="190021"/>
                          <a:pt x="119574" y="189301"/>
                        </a:cubicBezTo>
                        <a:cubicBezTo>
                          <a:pt x="122093" y="188580"/>
                          <a:pt x="124612" y="189301"/>
                          <a:pt x="125331" y="191461"/>
                        </a:cubicBezTo>
                        <a:cubicBezTo>
                          <a:pt x="128210" y="197583"/>
                          <a:pt x="135047" y="201904"/>
                          <a:pt x="142243" y="201904"/>
                        </a:cubicBezTo>
                        <a:cubicBezTo>
                          <a:pt x="152319" y="201904"/>
                          <a:pt x="160595" y="194702"/>
                          <a:pt x="160595" y="185699"/>
                        </a:cubicBezTo>
                        <a:cubicBezTo>
                          <a:pt x="160595" y="178497"/>
                          <a:pt x="157356" y="169855"/>
                          <a:pt x="142243" y="169855"/>
                        </a:cubicBezTo>
                        <a:cubicBezTo>
                          <a:pt x="122812" y="169855"/>
                          <a:pt x="115616" y="156891"/>
                          <a:pt x="115616" y="145367"/>
                        </a:cubicBezTo>
                        <a:cubicBezTo>
                          <a:pt x="115616" y="133124"/>
                          <a:pt x="125331" y="122681"/>
                          <a:pt x="138285" y="120880"/>
                        </a:cubicBezTo>
                        <a:lnTo>
                          <a:pt x="138285" y="113678"/>
                        </a:lnTo>
                        <a:cubicBezTo>
                          <a:pt x="138285" y="111157"/>
                          <a:pt x="140084" y="109357"/>
                          <a:pt x="142243" y="109357"/>
                        </a:cubicBezTo>
                        <a:close/>
                        <a:moveTo>
                          <a:pt x="197544" y="89432"/>
                        </a:moveTo>
                        <a:lnTo>
                          <a:pt x="210178" y="108866"/>
                        </a:lnTo>
                        <a:cubicBezTo>
                          <a:pt x="210900" y="109225"/>
                          <a:pt x="211261" y="109945"/>
                          <a:pt x="211261" y="111025"/>
                        </a:cubicBezTo>
                        <a:lnTo>
                          <a:pt x="211261" y="220431"/>
                        </a:lnTo>
                        <a:cubicBezTo>
                          <a:pt x="211261" y="221510"/>
                          <a:pt x="210900" y="222230"/>
                          <a:pt x="210178" y="222950"/>
                        </a:cubicBezTo>
                        <a:lnTo>
                          <a:pt x="197544" y="242384"/>
                        </a:lnTo>
                        <a:lnTo>
                          <a:pt x="250969" y="242384"/>
                        </a:lnTo>
                        <a:lnTo>
                          <a:pt x="237973" y="222950"/>
                        </a:lnTo>
                        <a:cubicBezTo>
                          <a:pt x="237613" y="222230"/>
                          <a:pt x="236891" y="221510"/>
                          <a:pt x="236891" y="220431"/>
                        </a:cubicBezTo>
                        <a:lnTo>
                          <a:pt x="236891" y="111025"/>
                        </a:lnTo>
                        <a:cubicBezTo>
                          <a:pt x="236891" y="109945"/>
                          <a:pt x="237613" y="109225"/>
                          <a:pt x="237973" y="108866"/>
                        </a:cubicBezTo>
                        <a:lnTo>
                          <a:pt x="250969" y="89432"/>
                        </a:lnTo>
                        <a:lnTo>
                          <a:pt x="197544" y="89432"/>
                        </a:lnTo>
                        <a:close/>
                        <a:moveTo>
                          <a:pt x="99358" y="89432"/>
                        </a:moveTo>
                        <a:lnTo>
                          <a:pt x="83836" y="112464"/>
                        </a:lnTo>
                        <a:lnTo>
                          <a:pt x="83836" y="219351"/>
                        </a:lnTo>
                        <a:lnTo>
                          <a:pt x="99358" y="242384"/>
                        </a:lnTo>
                        <a:lnTo>
                          <a:pt x="187076" y="242384"/>
                        </a:lnTo>
                        <a:lnTo>
                          <a:pt x="202598" y="219351"/>
                        </a:lnTo>
                        <a:lnTo>
                          <a:pt x="202598" y="112464"/>
                        </a:lnTo>
                        <a:lnTo>
                          <a:pt x="187076" y="89432"/>
                        </a:lnTo>
                        <a:lnTo>
                          <a:pt x="99358" y="89432"/>
                        </a:lnTo>
                        <a:close/>
                        <a:moveTo>
                          <a:pt x="35465" y="89432"/>
                        </a:moveTo>
                        <a:lnTo>
                          <a:pt x="48461" y="108866"/>
                        </a:lnTo>
                        <a:cubicBezTo>
                          <a:pt x="49182" y="109225"/>
                          <a:pt x="49182" y="109945"/>
                          <a:pt x="49182" y="111025"/>
                        </a:cubicBezTo>
                        <a:lnTo>
                          <a:pt x="49182" y="220431"/>
                        </a:lnTo>
                        <a:cubicBezTo>
                          <a:pt x="49182" y="221510"/>
                          <a:pt x="49182" y="222230"/>
                          <a:pt x="48461" y="222950"/>
                        </a:cubicBezTo>
                        <a:lnTo>
                          <a:pt x="35465" y="242384"/>
                        </a:lnTo>
                        <a:lnTo>
                          <a:pt x="88890" y="242384"/>
                        </a:lnTo>
                        <a:lnTo>
                          <a:pt x="75895" y="222950"/>
                        </a:lnTo>
                        <a:cubicBezTo>
                          <a:pt x="75534" y="222230"/>
                          <a:pt x="75173" y="221510"/>
                          <a:pt x="75173" y="220431"/>
                        </a:cubicBezTo>
                        <a:lnTo>
                          <a:pt x="75173" y="111025"/>
                        </a:lnTo>
                        <a:cubicBezTo>
                          <a:pt x="75173" y="109945"/>
                          <a:pt x="75534" y="109225"/>
                          <a:pt x="75895" y="108866"/>
                        </a:cubicBezTo>
                        <a:lnTo>
                          <a:pt x="88890" y="89432"/>
                        </a:lnTo>
                        <a:lnTo>
                          <a:pt x="35465" y="89432"/>
                        </a:lnTo>
                        <a:close/>
                        <a:moveTo>
                          <a:pt x="142246" y="39416"/>
                        </a:moveTo>
                        <a:lnTo>
                          <a:pt x="109361" y="59010"/>
                        </a:lnTo>
                        <a:lnTo>
                          <a:pt x="175489" y="59010"/>
                        </a:lnTo>
                        <a:lnTo>
                          <a:pt x="142246" y="39416"/>
                        </a:lnTo>
                        <a:close/>
                        <a:moveTo>
                          <a:pt x="140102" y="30345"/>
                        </a:moveTo>
                        <a:cubicBezTo>
                          <a:pt x="141531" y="29982"/>
                          <a:pt x="143319" y="29982"/>
                          <a:pt x="144391" y="30345"/>
                        </a:cubicBezTo>
                        <a:lnTo>
                          <a:pt x="193720" y="59736"/>
                        </a:lnTo>
                        <a:cubicBezTo>
                          <a:pt x="195149" y="60462"/>
                          <a:pt x="196222" y="62639"/>
                          <a:pt x="195507" y="64816"/>
                        </a:cubicBezTo>
                        <a:cubicBezTo>
                          <a:pt x="195149" y="66630"/>
                          <a:pt x="193362" y="67719"/>
                          <a:pt x="191575" y="67719"/>
                        </a:cubicBezTo>
                        <a:lnTo>
                          <a:pt x="93276" y="67719"/>
                        </a:lnTo>
                        <a:cubicBezTo>
                          <a:pt x="91488" y="67719"/>
                          <a:pt x="89701" y="66630"/>
                          <a:pt x="89344" y="64816"/>
                        </a:cubicBezTo>
                        <a:cubicBezTo>
                          <a:pt x="88629" y="62639"/>
                          <a:pt x="89344" y="60462"/>
                          <a:pt x="91131" y="59736"/>
                        </a:cubicBezTo>
                        <a:lnTo>
                          <a:pt x="140102" y="30345"/>
                        </a:lnTo>
                        <a:close/>
                        <a:moveTo>
                          <a:pt x="143036" y="9177"/>
                        </a:moveTo>
                        <a:lnTo>
                          <a:pt x="20304" y="80794"/>
                        </a:lnTo>
                        <a:lnTo>
                          <a:pt x="265769" y="80794"/>
                        </a:lnTo>
                        <a:lnTo>
                          <a:pt x="143036" y="9177"/>
                        </a:lnTo>
                        <a:close/>
                        <a:moveTo>
                          <a:pt x="140870" y="540"/>
                        </a:moveTo>
                        <a:cubicBezTo>
                          <a:pt x="142314" y="-180"/>
                          <a:pt x="144119" y="-180"/>
                          <a:pt x="145202" y="540"/>
                        </a:cubicBezTo>
                        <a:lnTo>
                          <a:pt x="284178" y="81514"/>
                        </a:lnTo>
                        <a:cubicBezTo>
                          <a:pt x="285983" y="82234"/>
                          <a:pt x="286705" y="84393"/>
                          <a:pt x="286344" y="86193"/>
                        </a:cubicBezTo>
                        <a:cubicBezTo>
                          <a:pt x="285622" y="87992"/>
                          <a:pt x="283817" y="89432"/>
                          <a:pt x="282013" y="89432"/>
                        </a:cubicBezTo>
                        <a:lnTo>
                          <a:pt x="261076" y="89432"/>
                        </a:lnTo>
                        <a:lnTo>
                          <a:pt x="245915" y="112464"/>
                        </a:lnTo>
                        <a:lnTo>
                          <a:pt x="245915" y="219351"/>
                        </a:lnTo>
                        <a:lnTo>
                          <a:pt x="261076" y="242384"/>
                        </a:lnTo>
                        <a:lnTo>
                          <a:pt x="282013" y="242384"/>
                        </a:lnTo>
                        <a:cubicBezTo>
                          <a:pt x="284178" y="242384"/>
                          <a:pt x="286344" y="244183"/>
                          <a:pt x="286344" y="246342"/>
                        </a:cubicBezTo>
                        <a:lnTo>
                          <a:pt x="286344" y="281252"/>
                        </a:lnTo>
                        <a:cubicBezTo>
                          <a:pt x="286344" y="283411"/>
                          <a:pt x="284178" y="285210"/>
                          <a:pt x="282013" y="285210"/>
                        </a:cubicBezTo>
                        <a:lnTo>
                          <a:pt x="4421" y="285210"/>
                        </a:lnTo>
                        <a:cubicBezTo>
                          <a:pt x="1895" y="285210"/>
                          <a:pt x="90" y="283411"/>
                          <a:pt x="90" y="281252"/>
                        </a:cubicBezTo>
                        <a:lnTo>
                          <a:pt x="90" y="246342"/>
                        </a:lnTo>
                        <a:cubicBezTo>
                          <a:pt x="90" y="244183"/>
                          <a:pt x="1895" y="242384"/>
                          <a:pt x="4421" y="242384"/>
                        </a:cubicBezTo>
                        <a:lnTo>
                          <a:pt x="25358" y="242384"/>
                        </a:lnTo>
                        <a:lnTo>
                          <a:pt x="40519" y="219351"/>
                        </a:lnTo>
                        <a:lnTo>
                          <a:pt x="40519" y="112464"/>
                        </a:lnTo>
                        <a:lnTo>
                          <a:pt x="25358" y="89432"/>
                        </a:lnTo>
                        <a:lnTo>
                          <a:pt x="4421" y="89432"/>
                        </a:lnTo>
                        <a:cubicBezTo>
                          <a:pt x="2256" y="89432"/>
                          <a:pt x="812" y="87992"/>
                          <a:pt x="90" y="86193"/>
                        </a:cubicBezTo>
                        <a:cubicBezTo>
                          <a:pt x="-271" y="84393"/>
                          <a:pt x="451" y="82234"/>
                          <a:pt x="2256" y="81514"/>
                        </a:cubicBezTo>
                        <a:lnTo>
                          <a:pt x="140870" y="540"/>
                        </a:lnTo>
                        <a:close/>
                      </a:path>
                    </a:pathLst>
                  </a:custGeom>
                  <a:solidFill>
                    <a:sysClr val="window" lastClr="FFFFFF"/>
                  </a:solidFill>
                  <a:ln>
                    <a:noFill/>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grpSp>
            <p:sp>
              <p:nvSpPr>
                <p:cNvPr id="41" name="Freeform 34">
                  <a:extLst>
                    <a:ext uri="{FF2B5EF4-FFF2-40B4-BE49-F238E27FC236}">
                      <a16:creationId xmlns:a16="http://schemas.microsoft.com/office/drawing/2014/main" id="{2F6B37C5-E2DB-CDAA-6CA1-A2F86F85403D}"/>
                    </a:ext>
                  </a:extLst>
                </p:cNvPr>
                <p:cNvSpPr>
                  <a:spLocks noChangeArrowheads="1"/>
                </p:cNvSpPr>
                <p:nvPr/>
              </p:nvSpPr>
              <p:spPr bwMode="auto">
                <a:xfrm>
                  <a:off x="1675868" y="579968"/>
                  <a:ext cx="278787" cy="278050"/>
                </a:xfrm>
                <a:custGeom>
                  <a:avLst/>
                  <a:gdLst>
                    <a:gd name="connsiteX0" fmla="*/ 135553 w 599714"/>
                    <a:gd name="connsiteY0" fmla="*/ 206401 h 598128"/>
                    <a:gd name="connsiteX1" fmla="*/ 158928 w 599714"/>
                    <a:gd name="connsiteY1" fmla="*/ 372574 h 598128"/>
                    <a:gd name="connsiteX2" fmla="*/ 174032 w 599714"/>
                    <a:gd name="connsiteY2" fmla="*/ 434799 h 598128"/>
                    <a:gd name="connsiteX3" fmla="*/ 231210 w 599714"/>
                    <a:gd name="connsiteY3" fmla="*/ 460336 h 598128"/>
                    <a:gd name="connsiteX4" fmla="*/ 135553 w 599714"/>
                    <a:gd name="connsiteY4" fmla="*/ 206401 h 598128"/>
                    <a:gd name="connsiteX5" fmla="*/ 155332 w 599714"/>
                    <a:gd name="connsiteY5" fmla="*/ 199208 h 598128"/>
                    <a:gd name="connsiteX6" fmla="*/ 249550 w 599714"/>
                    <a:gd name="connsiteY6" fmla="*/ 457458 h 598128"/>
                    <a:gd name="connsiteX7" fmla="*/ 312483 w 599714"/>
                    <a:gd name="connsiteY7" fmla="*/ 406024 h 598128"/>
                    <a:gd name="connsiteX8" fmla="*/ 306369 w 599714"/>
                    <a:gd name="connsiteY8" fmla="*/ 311788 h 598128"/>
                    <a:gd name="connsiteX9" fmla="*/ 155332 w 599714"/>
                    <a:gd name="connsiteY9" fmla="*/ 199208 h 598128"/>
                    <a:gd name="connsiteX10" fmla="*/ 111100 w 599714"/>
                    <a:gd name="connsiteY10" fmla="*/ 168275 h 598128"/>
                    <a:gd name="connsiteX11" fmla="*/ 113617 w 599714"/>
                    <a:gd name="connsiteY11" fmla="*/ 168275 h 598128"/>
                    <a:gd name="connsiteX12" fmla="*/ 113977 w 599714"/>
                    <a:gd name="connsiteY12" fmla="*/ 168275 h 598128"/>
                    <a:gd name="connsiteX13" fmla="*/ 114336 w 599714"/>
                    <a:gd name="connsiteY13" fmla="*/ 168275 h 598128"/>
                    <a:gd name="connsiteX14" fmla="*/ 323271 w 599714"/>
                    <a:gd name="connsiteY14" fmla="*/ 303875 h 598128"/>
                    <a:gd name="connsiteX15" fmla="*/ 329025 w 599714"/>
                    <a:gd name="connsiteY15" fmla="*/ 414656 h 598128"/>
                    <a:gd name="connsiteX16" fmla="*/ 248831 w 599714"/>
                    <a:gd name="connsiteY16" fmla="*/ 477241 h 598128"/>
                    <a:gd name="connsiteX17" fmla="*/ 245954 w 599714"/>
                    <a:gd name="connsiteY17" fmla="*/ 508893 h 598128"/>
                    <a:gd name="connsiteX18" fmla="*/ 236604 w 599714"/>
                    <a:gd name="connsiteY18" fmla="*/ 517165 h 598128"/>
                    <a:gd name="connsiteX19" fmla="*/ 235526 w 599714"/>
                    <a:gd name="connsiteY19" fmla="*/ 517165 h 598128"/>
                    <a:gd name="connsiteX20" fmla="*/ 227614 w 599714"/>
                    <a:gd name="connsiteY20" fmla="*/ 506735 h 598128"/>
                    <a:gd name="connsiteX21" fmla="*/ 230131 w 599714"/>
                    <a:gd name="connsiteY21" fmla="*/ 478680 h 598128"/>
                    <a:gd name="connsiteX22" fmla="*/ 160726 w 599714"/>
                    <a:gd name="connsiteY22" fmla="*/ 447387 h 598128"/>
                    <a:gd name="connsiteX23" fmla="*/ 140947 w 599714"/>
                    <a:gd name="connsiteY23" fmla="*/ 370056 h 598128"/>
                    <a:gd name="connsiteX24" fmla="*/ 104267 w 599714"/>
                    <a:gd name="connsiteY24" fmla="*/ 181943 h 598128"/>
                    <a:gd name="connsiteX25" fmla="*/ 103548 w 599714"/>
                    <a:gd name="connsiteY25" fmla="*/ 179425 h 598128"/>
                    <a:gd name="connsiteX26" fmla="*/ 103188 w 599714"/>
                    <a:gd name="connsiteY26" fmla="*/ 176548 h 598128"/>
                    <a:gd name="connsiteX27" fmla="*/ 103548 w 599714"/>
                    <a:gd name="connsiteY27" fmla="*/ 175469 h 598128"/>
                    <a:gd name="connsiteX28" fmla="*/ 104627 w 599714"/>
                    <a:gd name="connsiteY28" fmla="*/ 172951 h 598128"/>
                    <a:gd name="connsiteX29" fmla="*/ 104627 w 599714"/>
                    <a:gd name="connsiteY29" fmla="*/ 172591 h 598128"/>
                    <a:gd name="connsiteX30" fmla="*/ 104627 w 599714"/>
                    <a:gd name="connsiteY30" fmla="*/ 172232 h 598128"/>
                    <a:gd name="connsiteX31" fmla="*/ 104986 w 599714"/>
                    <a:gd name="connsiteY31" fmla="*/ 171872 h 598128"/>
                    <a:gd name="connsiteX32" fmla="*/ 107144 w 599714"/>
                    <a:gd name="connsiteY32" fmla="*/ 170074 h 598128"/>
                    <a:gd name="connsiteX33" fmla="*/ 107863 w 599714"/>
                    <a:gd name="connsiteY33" fmla="*/ 169714 h 598128"/>
                    <a:gd name="connsiteX34" fmla="*/ 110021 w 599714"/>
                    <a:gd name="connsiteY34" fmla="*/ 168635 h 598128"/>
                    <a:gd name="connsiteX35" fmla="*/ 111100 w 599714"/>
                    <a:gd name="connsiteY35" fmla="*/ 168275 h 598128"/>
                    <a:gd name="connsiteX36" fmla="*/ 304988 w 599714"/>
                    <a:gd name="connsiteY36" fmla="*/ 87912 h 598128"/>
                    <a:gd name="connsiteX37" fmla="*/ 403427 w 599714"/>
                    <a:gd name="connsiteY37" fmla="*/ 478549 h 598128"/>
                    <a:gd name="connsiteX38" fmla="*/ 475904 w 599714"/>
                    <a:gd name="connsiteY38" fmla="*/ 333948 h 598128"/>
                    <a:gd name="connsiteX39" fmla="*/ 304988 w 599714"/>
                    <a:gd name="connsiteY39" fmla="*/ 87912 h 598128"/>
                    <a:gd name="connsiteX40" fmla="*/ 273617 w 599714"/>
                    <a:gd name="connsiteY40" fmla="*/ 47625 h 598128"/>
                    <a:gd name="connsiteX41" fmla="*/ 275060 w 599714"/>
                    <a:gd name="connsiteY41" fmla="*/ 47625 h 598128"/>
                    <a:gd name="connsiteX42" fmla="*/ 276502 w 599714"/>
                    <a:gd name="connsiteY42" fmla="*/ 48344 h 598128"/>
                    <a:gd name="connsiteX43" fmla="*/ 278305 w 599714"/>
                    <a:gd name="connsiteY43" fmla="*/ 49064 h 598128"/>
                    <a:gd name="connsiteX44" fmla="*/ 278665 w 599714"/>
                    <a:gd name="connsiteY44" fmla="*/ 49064 h 598128"/>
                    <a:gd name="connsiteX45" fmla="*/ 494294 w 599714"/>
                    <a:gd name="connsiteY45" fmla="*/ 332869 h 598128"/>
                    <a:gd name="connsiteX46" fmla="*/ 401624 w 599714"/>
                    <a:gd name="connsiteY46" fmla="*/ 500491 h 598128"/>
                    <a:gd name="connsiteX47" fmla="*/ 391888 w 599714"/>
                    <a:gd name="connsiteY47" fmla="*/ 562000 h 598128"/>
                    <a:gd name="connsiteX48" fmla="*/ 382874 w 599714"/>
                    <a:gd name="connsiteY48" fmla="*/ 569553 h 598128"/>
                    <a:gd name="connsiteX49" fmla="*/ 381071 w 599714"/>
                    <a:gd name="connsiteY49" fmla="*/ 569194 h 598128"/>
                    <a:gd name="connsiteX50" fmla="*/ 373859 w 599714"/>
                    <a:gd name="connsiteY50" fmla="*/ 558043 h 598128"/>
                    <a:gd name="connsiteX51" fmla="*/ 382874 w 599714"/>
                    <a:gd name="connsiteY51" fmla="*/ 501570 h 598128"/>
                    <a:gd name="connsiteX52" fmla="*/ 332392 w 599714"/>
                    <a:gd name="connsiteY52" fmla="*/ 473513 h 598128"/>
                    <a:gd name="connsiteX53" fmla="*/ 332032 w 599714"/>
                    <a:gd name="connsiteY53" fmla="*/ 460564 h 598128"/>
                    <a:gd name="connsiteX54" fmla="*/ 345013 w 599714"/>
                    <a:gd name="connsiteY54" fmla="*/ 459844 h 598128"/>
                    <a:gd name="connsiteX55" fmla="*/ 385037 w 599714"/>
                    <a:gd name="connsiteY55" fmla="*/ 482505 h 598128"/>
                    <a:gd name="connsiteX56" fmla="*/ 280108 w 599714"/>
                    <a:gd name="connsiteY56" fmla="*/ 82516 h 598128"/>
                    <a:gd name="connsiteX57" fmla="*/ 273978 w 599714"/>
                    <a:gd name="connsiteY57" fmla="*/ 186111 h 598128"/>
                    <a:gd name="connsiteX58" fmla="*/ 264963 w 599714"/>
                    <a:gd name="connsiteY58" fmla="*/ 195103 h 598128"/>
                    <a:gd name="connsiteX59" fmla="*/ 255588 w 599714"/>
                    <a:gd name="connsiteY59" fmla="*/ 185751 h 598128"/>
                    <a:gd name="connsiteX60" fmla="*/ 264603 w 599714"/>
                    <a:gd name="connsiteY60" fmla="*/ 55538 h 598128"/>
                    <a:gd name="connsiteX61" fmla="*/ 264963 w 599714"/>
                    <a:gd name="connsiteY61" fmla="*/ 54459 h 598128"/>
                    <a:gd name="connsiteX62" fmla="*/ 265684 w 599714"/>
                    <a:gd name="connsiteY62" fmla="*/ 52301 h 598128"/>
                    <a:gd name="connsiteX63" fmla="*/ 266045 w 599714"/>
                    <a:gd name="connsiteY63" fmla="*/ 52301 h 598128"/>
                    <a:gd name="connsiteX64" fmla="*/ 266045 w 599714"/>
                    <a:gd name="connsiteY64" fmla="*/ 51941 h 598128"/>
                    <a:gd name="connsiteX65" fmla="*/ 266766 w 599714"/>
                    <a:gd name="connsiteY65" fmla="*/ 50862 h 598128"/>
                    <a:gd name="connsiteX66" fmla="*/ 267487 w 599714"/>
                    <a:gd name="connsiteY66" fmla="*/ 50502 h 598128"/>
                    <a:gd name="connsiteX67" fmla="*/ 268209 w 599714"/>
                    <a:gd name="connsiteY67" fmla="*/ 49783 h 598128"/>
                    <a:gd name="connsiteX68" fmla="*/ 268209 w 599714"/>
                    <a:gd name="connsiteY68" fmla="*/ 49423 h 598128"/>
                    <a:gd name="connsiteX69" fmla="*/ 270372 w 599714"/>
                    <a:gd name="connsiteY69" fmla="*/ 48344 h 598128"/>
                    <a:gd name="connsiteX70" fmla="*/ 271454 w 599714"/>
                    <a:gd name="connsiteY70" fmla="*/ 47985 h 598128"/>
                    <a:gd name="connsiteX71" fmla="*/ 273617 w 599714"/>
                    <a:gd name="connsiteY71" fmla="*/ 47625 h 598128"/>
                    <a:gd name="connsiteX72" fmla="*/ 185594 w 599714"/>
                    <a:gd name="connsiteY72" fmla="*/ 26988 h 598128"/>
                    <a:gd name="connsiteX73" fmla="*/ 152439 w 599714"/>
                    <a:gd name="connsiteY73" fmla="*/ 92446 h 598128"/>
                    <a:gd name="connsiteX74" fmla="*/ 137664 w 599714"/>
                    <a:gd name="connsiteY74" fmla="*/ 69787 h 598128"/>
                    <a:gd name="connsiteX75" fmla="*/ 18379 w 599714"/>
                    <a:gd name="connsiteY75" fmla="*/ 298891 h 598128"/>
                    <a:gd name="connsiteX76" fmla="*/ 299833 w 599714"/>
                    <a:gd name="connsiteY76" fmla="*/ 579786 h 598128"/>
                    <a:gd name="connsiteX77" fmla="*/ 309203 w 599714"/>
                    <a:gd name="connsiteY77" fmla="*/ 588777 h 598128"/>
                    <a:gd name="connsiteX78" fmla="*/ 299833 w 599714"/>
                    <a:gd name="connsiteY78" fmla="*/ 598128 h 598128"/>
                    <a:gd name="connsiteX79" fmla="*/ 0 w 599714"/>
                    <a:gd name="connsiteY79" fmla="*/ 298891 h 598128"/>
                    <a:gd name="connsiteX80" fmla="*/ 127213 w 599714"/>
                    <a:gd name="connsiteY80" fmla="*/ 54322 h 598128"/>
                    <a:gd name="connsiteX81" fmla="*/ 112077 w 599714"/>
                    <a:gd name="connsiteY81" fmla="*/ 30944 h 598128"/>
                    <a:gd name="connsiteX82" fmla="*/ 299533 w 599714"/>
                    <a:gd name="connsiteY82" fmla="*/ 0 h 598128"/>
                    <a:gd name="connsiteX83" fmla="*/ 599714 w 599714"/>
                    <a:gd name="connsiteY83" fmla="*/ 299237 h 598128"/>
                    <a:gd name="connsiteX84" fmla="*/ 472354 w 599714"/>
                    <a:gd name="connsiteY84" fmla="*/ 543806 h 598128"/>
                    <a:gd name="connsiteX85" fmla="*/ 487868 w 599714"/>
                    <a:gd name="connsiteY85" fmla="*/ 567184 h 598128"/>
                    <a:gd name="connsiteX86" fmla="*/ 414266 w 599714"/>
                    <a:gd name="connsiteY86" fmla="*/ 571140 h 598128"/>
                    <a:gd name="connsiteX87" fmla="*/ 447459 w 599714"/>
                    <a:gd name="connsiteY87" fmla="*/ 505682 h 598128"/>
                    <a:gd name="connsiteX88" fmla="*/ 462612 w 599714"/>
                    <a:gd name="connsiteY88" fmla="*/ 528341 h 598128"/>
                    <a:gd name="connsiteX89" fmla="*/ 581314 w 599714"/>
                    <a:gd name="connsiteY89" fmla="*/ 299237 h 598128"/>
                    <a:gd name="connsiteX90" fmla="*/ 299533 w 599714"/>
                    <a:gd name="connsiteY90" fmla="*/ 18702 h 598128"/>
                    <a:gd name="connsiteX91" fmla="*/ 290513 w 599714"/>
                    <a:gd name="connsiteY91" fmla="*/ 9351 h 598128"/>
                    <a:gd name="connsiteX92" fmla="*/ 299533 w 599714"/>
                    <a:gd name="connsiteY92" fmla="*/ 0 h 598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9714" h="598128">
                      <a:moveTo>
                        <a:pt x="135553" y="206401"/>
                      </a:moveTo>
                      <a:cubicBezTo>
                        <a:pt x="149578" y="242729"/>
                        <a:pt x="167199" y="304594"/>
                        <a:pt x="158928" y="372574"/>
                      </a:cubicBezTo>
                      <a:cubicBezTo>
                        <a:pt x="155692" y="398830"/>
                        <a:pt x="161086" y="420052"/>
                        <a:pt x="174032" y="434799"/>
                      </a:cubicBezTo>
                      <a:cubicBezTo>
                        <a:pt x="191293" y="453502"/>
                        <a:pt x="217545" y="458897"/>
                        <a:pt x="231210" y="460336"/>
                      </a:cubicBezTo>
                      <a:cubicBezTo>
                        <a:pt x="233008" y="387321"/>
                        <a:pt x="219343" y="278337"/>
                        <a:pt x="135553" y="206401"/>
                      </a:cubicBezTo>
                      <a:close/>
                      <a:moveTo>
                        <a:pt x="155332" y="199208"/>
                      </a:moveTo>
                      <a:cubicBezTo>
                        <a:pt x="236604" y="274741"/>
                        <a:pt x="250989" y="383364"/>
                        <a:pt x="249550" y="457458"/>
                      </a:cubicBezTo>
                      <a:cubicBezTo>
                        <a:pt x="266452" y="450984"/>
                        <a:pt x="297739" y="435878"/>
                        <a:pt x="312483" y="406024"/>
                      </a:cubicBezTo>
                      <a:cubicBezTo>
                        <a:pt x="325069" y="380487"/>
                        <a:pt x="322911" y="348475"/>
                        <a:pt x="306369" y="311788"/>
                      </a:cubicBezTo>
                      <a:cubicBezTo>
                        <a:pt x="278679" y="250282"/>
                        <a:pt x="203880" y="215753"/>
                        <a:pt x="155332" y="199208"/>
                      </a:cubicBezTo>
                      <a:close/>
                      <a:moveTo>
                        <a:pt x="111100" y="168275"/>
                      </a:moveTo>
                      <a:cubicBezTo>
                        <a:pt x="111819" y="168275"/>
                        <a:pt x="112898" y="168275"/>
                        <a:pt x="113617" y="168275"/>
                      </a:cubicBezTo>
                      <a:cubicBezTo>
                        <a:pt x="113977" y="168275"/>
                        <a:pt x="113977" y="168275"/>
                        <a:pt x="113977" y="168275"/>
                      </a:cubicBezTo>
                      <a:lnTo>
                        <a:pt x="114336" y="168275"/>
                      </a:lnTo>
                      <a:cubicBezTo>
                        <a:pt x="120809" y="170074"/>
                        <a:pt x="276881" y="201725"/>
                        <a:pt x="323271" y="303875"/>
                      </a:cubicBezTo>
                      <a:cubicBezTo>
                        <a:pt x="341971" y="346677"/>
                        <a:pt x="344129" y="383364"/>
                        <a:pt x="329025" y="414656"/>
                      </a:cubicBezTo>
                      <a:cubicBezTo>
                        <a:pt x="308886" y="454941"/>
                        <a:pt x="265373" y="471846"/>
                        <a:pt x="248831" y="477241"/>
                      </a:cubicBezTo>
                      <a:cubicBezTo>
                        <a:pt x="248112" y="489110"/>
                        <a:pt x="247033" y="499901"/>
                        <a:pt x="245954" y="508893"/>
                      </a:cubicBezTo>
                      <a:cubicBezTo>
                        <a:pt x="245595" y="513569"/>
                        <a:pt x="241279" y="517165"/>
                        <a:pt x="236604" y="517165"/>
                      </a:cubicBezTo>
                      <a:cubicBezTo>
                        <a:pt x="236245" y="517165"/>
                        <a:pt x="236245" y="517165"/>
                        <a:pt x="235526" y="517165"/>
                      </a:cubicBezTo>
                      <a:cubicBezTo>
                        <a:pt x="230851" y="516446"/>
                        <a:pt x="227254" y="511770"/>
                        <a:pt x="227614" y="506735"/>
                      </a:cubicBezTo>
                      <a:cubicBezTo>
                        <a:pt x="228693" y="498822"/>
                        <a:pt x="229412" y="489110"/>
                        <a:pt x="230131" y="478680"/>
                      </a:cubicBezTo>
                      <a:cubicBezTo>
                        <a:pt x="214308" y="477241"/>
                        <a:pt x="182303" y="471126"/>
                        <a:pt x="160726" y="447387"/>
                      </a:cubicBezTo>
                      <a:cubicBezTo>
                        <a:pt x="143824" y="428324"/>
                        <a:pt x="136992" y="402427"/>
                        <a:pt x="140947" y="370056"/>
                      </a:cubicBezTo>
                      <a:cubicBezTo>
                        <a:pt x="152815" y="271863"/>
                        <a:pt x="104627" y="182662"/>
                        <a:pt x="104267" y="181943"/>
                      </a:cubicBezTo>
                      <a:cubicBezTo>
                        <a:pt x="103907" y="181224"/>
                        <a:pt x="103907" y="180504"/>
                        <a:pt x="103548" y="179425"/>
                      </a:cubicBezTo>
                      <a:cubicBezTo>
                        <a:pt x="103188" y="178346"/>
                        <a:pt x="103188" y="177267"/>
                        <a:pt x="103188" y="176548"/>
                      </a:cubicBezTo>
                      <a:cubicBezTo>
                        <a:pt x="103548" y="175828"/>
                        <a:pt x="103548" y="175828"/>
                        <a:pt x="103548" y="175469"/>
                      </a:cubicBezTo>
                      <a:cubicBezTo>
                        <a:pt x="103907" y="174749"/>
                        <a:pt x="104267" y="174030"/>
                        <a:pt x="104627" y="172951"/>
                      </a:cubicBezTo>
                      <a:lnTo>
                        <a:pt x="104627" y="172591"/>
                      </a:lnTo>
                      <a:cubicBezTo>
                        <a:pt x="104627" y="172232"/>
                        <a:pt x="104627" y="172232"/>
                        <a:pt x="104627" y="172232"/>
                      </a:cubicBezTo>
                      <a:cubicBezTo>
                        <a:pt x="104986" y="172232"/>
                        <a:pt x="104986" y="172232"/>
                        <a:pt x="104986" y="171872"/>
                      </a:cubicBezTo>
                      <a:cubicBezTo>
                        <a:pt x="105705" y="171512"/>
                        <a:pt x="106065" y="170793"/>
                        <a:pt x="107144" y="170074"/>
                      </a:cubicBezTo>
                      <a:cubicBezTo>
                        <a:pt x="107503" y="170074"/>
                        <a:pt x="107503" y="170074"/>
                        <a:pt x="107863" y="169714"/>
                      </a:cubicBezTo>
                      <a:cubicBezTo>
                        <a:pt x="108223" y="169354"/>
                        <a:pt x="109302" y="168994"/>
                        <a:pt x="110021" y="168635"/>
                      </a:cubicBezTo>
                      <a:cubicBezTo>
                        <a:pt x="110380" y="168635"/>
                        <a:pt x="110740" y="168635"/>
                        <a:pt x="111100" y="168275"/>
                      </a:cubicBezTo>
                      <a:close/>
                      <a:moveTo>
                        <a:pt x="304988" y="87912"/>
                      </a:moveTo>
                      <a:cubicBezTo>
                        <a:pt x="343570" y="153018"/>
                        <a:pt x="415687" y="299777"/>
                        <a:pt x="403427" y="478549"/>
                      </a:cubicBezTo>
                      <a:cubicBezTo>
                        <a:pt x="429028" y="463082"/>
                        <a:pt x="480592" y="420277"/>
                        <a:pt x="475904" y="333948"/>
                      </a:cubicBezTo>
                      <a:cubicBezTo>
                        <a:pt x="471217" y="236829"/>
                        <a:pt x="423980" y="167406"/>
                        <a:pt x="304988" y="87912"/>
                      </a:cubicBezTo>
                      <a:close/>
                      <a:moveTo>
                        <a:pt x="273617" y="47625"/>
                      </a:moveTo>
                      <a:cubicBezTo>
                        <a:pt x="273978" y="47625"/>
                        <a:pt x="274338" y="47625"/>
                        <a:pt x="275060" y="47625"/>
                      </a:cubicBezTo>
                      <a:cubicBezTo>
                        <a:pt x="275420" y="47985"/>
                        <a:pt x="275781" y="48344"/>
                        <a:pt x="276502" y="48344"/>
                      </a:cubicBezTo>
                      <a:cubicBezTo>
                        <a:pt x="277223" y="48344"/>
                        <a:pt x="277584" y="48704"/>
                        <a:pt x="278305" y="49064"/>
                      </a:cubicBezTo>
                      <a:cubicBezTo>
                        <a:pt x="278665" y="49064"/>
                        <a:pt x="278665" y="49064"/>
                        <a:pt x="278665" y="49064"/>
                      </a:cubicBezTo>
                      <a:cubicBezTo>
                        <a:pt x="428307" y="141507"/>
                        <a:pt x="488885" y="221002"/>
                        <a:pt x="494294" y="332869"/>
                      </a:cubicBezTo>
                      <a:cubicBezTo>
                        <a:pt x="499703" y="442578"/>
                        <a:pt x="422177" y="490059"/>
                        <a:pt x="401624" y="500491"/>
                      </a:cubicBezTo>
                      <a:cubicBezTo>
                        <a:pt x="399461" y="520994"/>
                        <a:pt x="396576" y="541137"/>
                        <a:pt x="391888" y="562000"/>
                      </a:cubicBezTo>
                      <a:cubicBezTo>
                        <a:pt x="391167" y="566316"/>
                        <a:pt x="387201" y="569553"/>
                        <a:pt x="382874" y="569553"/>
                      </a:cubicBezTo>
                      <a:cubicBezTo>
                        <a:pt x="382513" y="569553"/>
                        <a:pt x="381792" y="569194"/>
                        <a:pt x="381071" y="569194"/>
                      </a:cubicBezTo>
                      <a:cubicBezTo>
                        <a:pt x="376023" y="568115"/>
                        <a:pt x="372777" y="563079"/>
                        <a:pt x="373859" y="558043"/>
                      </a:cubicBezTo>
                      <a:cubicBezTo>
                        <a:pt x="378186" y="538979"/>
                        <a:pt x="381071" y="520274"/>
                        <a:pt x="382874" y="501570"/>
                      </a:cubicBezTo>
                      <a:cubicBezTo>
                        <a:pt x="364484" y="496174"/>
                        <a:pt x="347537" y="487182"/>
                        <a:pt x="332392" y="473513"/>
                      </a:cubicBezTo>
                      <a:cubicBezTo>
                        <a:pt x="328786" y="470276"/>
                        <a:pt x="328426" y="464161"/>
                        <a:pt x="332032" y="460564"/>
                      </a:cubicBezTo>
                      <a:cubicBezTo>
                        <a:pt x="335637" y="456607"/>
                        <a:pt x="341407" y="456607"/>
                        <a:pt x="345013" y="459844"/>
                      </a:cubicBezTo>
                      <a:cubicBezTo>
                        <a:pt x="356912" y="470635"/>
                        <a:pt x="370253" y="478189"/>
                        <a:pt x="385037" y="482505"/>
                      </a:cubicBezTo>
                      <a:cubicBezTo>
                        <a:pt x="399821" y="290784"/>
                        <a:pt x="314003" y="136112"/>
                        <a:pt x="280108" y="82516"/>
                      </a:cubicBezTo>
                      <a:cubicBezTo>
                        <a:pt x="277584" y="105537"/>
                        <a:pt x="274699" y="142946"/>
                        <a:pt x="273978" y="186111"/>
                      </a:cubicBezTo>
                      <a:cubicBezTo>
                        <a:pt x="273978" y="191146"/>
                        <a:pt x="270011" y="195103"/>
                        <a:pt x="264963" y="195103"/>
                      </a:cubicBezTo>
                      <a:cubicBezTo>
                        <a:pt x="259555" y="195103"/>
                        <a:pt x="255588" y="190787"/>
                        <a:pt x="255588" y="185751"/>
                      </a:cubicBezTo>
                      <a:cubicBezTo>
                        <a:pt x="256309" y="113450"/>
                        <a:pt x="264603" y="56258"/>
                        <a:pt x="264603" y="55538"/>
                      </a:cubicBezTo>
                      <a:cubicBezTo>
                        <a:pt x="264603" y="55179"/>
                        <a:pt x="264963" y="54819"/>
                        <a:pt x="264963" y="54459"/>
                      </a:cubicBezTo>
                      <a:cubicBezTo>
                        <a:pt x="265324" y="53740"/>
                        <a:pt x="265324" y="52661"/>
                        <a:pt x="265684" y="52301"/>
                      </a:cubicBezTo>
                      <a:cubicBezTo>
                        <a:pt x="265684" y="52301"/>
                        <a:pt x="265684" y="52301"/>
                        <a:pt x="266045" y="52301"/>
                      </a:cubicBezTo>
                      <a:lnTo>
                        <a:pt x="266045" y="51941"/>
                      </a:lnTo>
                      <a:cubicBezTo>
                        <a:pt x="266045" y="51582"/>
                        <a:pt x="266406" y="51222"/>
                        <a:pt x="266766" y="50862"/>
                      </a:cubicBezTo>
                      <a:cubicBezTo>
                        <a:pt x="266766" y="50862"/>
                        <a:pt x="267127" y="50502"/>
                        <a:pt x="267487" y="50502"/>
                      </a:cubicBezTo>
                      <a:cubicBezTo>
                        <a:pt x="267487" y="50502"/>
                        <a:pt x="267848" y="49783"/>
                        <a:pt x="268209" y="49783"/>
                      </a:cubicBezTo>
                      <a:cubicBezTo>
                        <a:pt x="268209" y="49783"/>
                        <a:pt x="268209" y="49783"/>
                        <a:pt x="268209" y="49423"/>
                      </a:cubicBezTo>
                      <a:cubicBezTo>
                        <a:pt x="268930" y="49064"/>
                        <a:pt x="269290" y="48704"/>
                        <a:pt x="270372" y="48344"/>
                      </a:cubicBezTo>
                      <a:cubicBezTo>
                        <a:pt x="270733" y="48344"/>
                        <a:pt x="271093" y="48344"/>
                        <a:pt x="271454" y="47985"/>
                      </a:cubicBezTo>
                      <a:cubicBezTo>
                        <a:pt x="272175" y="47625"/>
                        <a:pt x="272896" y="47985"/>
                        <a:pt x="273617" y="47625"/>
                      </a:cubicBezTo>
                      <a:close/>
                      <a:moveTo>
                        <a:pt x="185594" y="26988"/>
                      </a:moveTo>
                      <a:lnTo>
                        <a:pt x="152439" y="92446"/>
                      </a:lnTo>
                      <a:lnTo>
                        <a:pt x="137664" y="69787"/>
                      </a:lnTo>
                      <a:cubicBezTo>
                        <a:pt x="63066" y="122657"/>
                        <a:pt x="18379" y="207178"/>
                        <a:pt x="18379" y="298891"/>
                      </a:cubicBezTo>
                      <a:cubicBezTo>
                        <a:pt x="18379" y="453545"/>
                        <a:pt x="144871" y="579786"/>
                        <a:pt x="299833" y="579786"/>
                      </a:cubicBezTo>
                      <a:cubicBezTo>
                        <a:pt x="305239" y="579786"/>
                        <a:pt x="309203" y="583742"/>
                        <a:pt x="309203" y="588777"/>
                      </a:cubicBezTo>
                      <a:cubicBezTo>
                        <a:pt x="309203" y="594172"/>
                        <a:pt x="305239" y="598128"/>
                        <a:pt x="299833" y="598128"/>
                      </a:cubicBezTo>
                      <a:cubicBezTo>
                        <a:pt x="134781" y="598128"/>
                        <a:pt x="0" y="463975"/>
                        <a:pt x="0" y="298891"/>
                      </a:cubicBezTo>
                      <a:cubicBezTo>
                        <a:pt x="0" y="201064"/>
                        <a:pt x="47570" y="110429"/>
                        <a:pt x="127213" y="54322"/>
                      </a:cubicBezTo>
                      <a:lnTo>
                        <a:pt x="112077" y="30944"/>
                      </a:lnTo>
                      <a:close/>
                      <a:moveTo>
                        <a:pt x="299533" y="0"/>
                      </a:moveTo>
                      <a:cubicBezTo>
                        <a:pt x="465138" y="0"/>
                        <a:pt x="599714" y="134153"/>
                        <a:pt x="599714" y="299237"/>
                      </a:cubicBezTo>
                      <a:cubicBezTo>
                        <a:pt x="599714" y="397065"/>
                        <a:pt x="552450" y="487699"/>
                        <a:pt x="472354" y="543806"/>
                      </a:cubicBezTo>
                      <a:lnTo>
                        <a:pt x="487868" y="567184"/>
                      </a:lnTo>
                      <a:lnTo>
                        <a:pt x="414266" y="571140"/>
                      </a:lnTo>
                      <a:lnTo>
                        <a:pt x="447459" y="505682"/>
                      </a:lnTo>
                      <a:lnTo>
                        <a:pt x="462612" y="528341"/>
                      </a:lnTo>
                      <a:cubicBezTo>
                        <a:pt x="536936" y="475471"/>
                        <a:pt x="581314" y="390951"/>
                        <a:pt x="581314" y="299237"/>
                      </a:cubicBezTo>
                      <a:cubicBezTo>
                        <a:pt x="581314" y="144224"/>
                        <a:pt x="455036" y="18702"/>
                        <a:pt x="299533" y="18702"/>
                      </a:cubicBezTo>
                      <a:cubicBezTo>
                        <a:pt x="294482" y="18702"/>
                        <a:pt x="290513" y="14386"/>
                        <a:pt x="290513" y="9351"/>
                      </a:cubicBezTo>
                      <a:cubicBezTo>
                        <a:pt x="290513" y="4316"/>
                        <a:pt x="294482" y="0"/>
                        <a:pt x="299533" y="0"/>
                      </a:cubicBezTo>
                      <a:close/>
                    </a:path>
                  </a:pathLst>
                </a:custGeom>
                <a:solidFill>
                  <a:sysClr val="window" lastClr="FFFFFF"/>
                </a:solidFill>
                <a:ln>
                  <a:noFill/>
                </a:ln>
                <a:effectLst/>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42" name="Freeform 164">
                  <a:extLst>
                    <a:ext uri="{FF2B5EF4-FFF2-40B4-BE49-F238E27FC236}">
                      <a16:creationId xmlns:a16="http://schemas.microsoft.com/office/drawing/2014/main" id="{AAE1C8BB-4121-716C-E796-56EB0B5F1E24}"/>
                    </a:ext>
                  </a:extLst>
                </p:cNvPr>
                <p:cNvSpPr>
                  <a:spLocks noChangeArrowheads="1"/>
                </p:cNvSpPr>
                <p:nvPr/>
              </p:nvSpPr>
              <p:spPr bwMode="auto">
                <a:xfrm>
                  <a:off x="4190985" y="289004"/>
                  <a:ext cx="236976" cy="247371"/>
                </a:xfrm>
                <a:custGeom>
                  <a:avLst/>
                  <a:gdLst>
                    <a:gd name="connsiteX0" fmla="*/ 331333 w 361585"/>
                    <a:gd name="connsiteY0" fmla="*/ 271321 h 377466"/>
                    <a:gd name="connsiteX1" fmla="*/ 332785 w 361585"/>
                    <a:gd name="connsiteY1" fmla="*/ 278913 h 377466"/>
                    <a:gd name="connsiteX2" fmla="*/ 263077 w 361585"/>
                    <a:gd name="connsiteY2" fmla="*/ 341816 h 377466"/>
                    <a:gd name="connsiteX3" fmla="*/ 260172 w 361585"/>
                    <a:gd name="connsiteY3" fmla="*/ 342539 h 377466"/>
                    <a:gd name="connsiteX4" fmla="*/ 255452 w 361585"/>
                    <a:gd name="connsiteY4" fmla="*/ 339285 h 377466"/>
                    <a:gd name="connsiteX5" fmla="*/ 257994 w 361585"/>
                    <a:gd name="connsiteY5" fmla="*/ 332055 h 377466"/>
                    <a:gd name="connsiteX6" fmla="*/ 323708 w 361585"/>
                    <a:gd name="connsiteY6" fmla="*/ 273129 h 377466"/>
                    <a:gd name="connsiteX7" fmla="*/ 331333 w 361585"/>
                    <a:gd name="connsiteY7" fmla="*/ 271321 h 377466"/>
                    <a:gd name="connsiteX8" fmla="*/ 202726 w 361585"/>
                    <a:gd name="connsiteY8" fmla="*/ 229714 h 377466"/>
                    <a:gd name="connsiteX9" fmla="*/ 202726 w 361585"/>
                    <a:gd name="connsiteY9" fmla="*/ 284357 h 377466"/>
                    <a:gd name="connsiteX10" fmla="*/ 255294 w 361585"/>
                    <a:gd name="connsiteY10" fmla="*/ 256316 h 377466"/>
                    <a:gd name="connsiteX11" fmla="*/ 242692 w 361585"/>
                    <a:gd name="connsiteY11" fmla="*/ 251283 h 377466"/>
                    <a:gd name="connsiteX12" fmla="*/ 202726 w 361585"/>
                    <a:gd name="connsiteY12" fmla="*/ 229714 h 377466"/>
                    <a:gd name="connsiteX13" fmla="*/ 213168 w 361585"/>
                    <a:gd name="connsiteY13" fmla="*/ 189450 h 377466"/>
                    <a:gd name="connsiteX14" fmla="*/ 193725 w 361585"/>
                    <a:gd name="connsiteY14" fmla="*/ 211380 h 377466"/>
                    <a:gd name="connsiteX15" fmla="*/ 246652 w 361585"/>
                    <a:gd name="connsiteY15" fmla="*/ 242656 h 377466"/>
                    <a:gd name="connsiteX16" fmla="*/ 310381 w 361585"/>
                    <a:gd name="connsiteY16" fmla="*/ 240499 h 377466"/>
                    <a:gd name="connsiteX17" fmla="*/ 311102 w 361585"/>
                    <a:gd name="connsiteY17" fmla="*/ 236185 h 377466"/>
                    <a:gd name="connsiteX18" fmla="*/ 308581 w 361585"/>
                    <a:gd name="connsiteY18" fmla="*/ 232590 h 377466"/>
                    <a:gd name="connsiteX19" fmla="*/ 146558 w 361585"/>
                    <a:gd name="connsiteY19" fmla="*/ 176149 h 377466"/>
                    <a:gd name="connsiteX20" fmla="*/ 93270 w 361585"/>
                    <a:gd name="connsiteY20" fmla="*/ 197359 h 377466"/>
                    <a:gd name="connsiteX21" fmla="*/ 55105 w 361585"/>
                    <a:gd name="connsiteY21" fmla="*/ 248407 h 377466"/>
                    <a:gd name="connsiteX22" fmla="*/ 57985 w 361585"/>
                    <a:gd name="connsiteY22" fmla="*/ 252002 h 377466"/>
                    <a:gd name="connsiteX23" fmla="*/ 62666 w 361585"/>
                    <a:gd name="connsiteY23" fmla="*/ 251643 h 377466"/>
                    <a:gd name="connsiteX24" fmla="*/ 156279 w 361585"/>
                    <a:gd name="connsiteY24" fmla="*/ 203830 h 377466"/>
                    <a:gd name="connsiteX25" fmla="*/ 146198 w 361585"/>
                    <a:gd name="connsiteY25" fmla="*/ 180104 h 377466"/>
                    <a:gd name="connsiteX26" fmla="*/ 146558 w 361585"/>
                    <a:gd name="connsiteY26" fmla="*/ 176149 h 377466"/>
                    <a:gd name="connsiteX27" fmla="*/ 6204 w 361585"/>
                    <a:gd name="connsiteY27" fmla="*/ 165100 h 377466"/>
                    <a:gd name="connsiteX28" fmla="*/ 11313 w 361585"/>
                    <a:gd name="connsiteY28" fmla="*/ 170856 h 377466"/>
                    <a:gd name="connsiteX29" fmla="*/ 5839 w 361585"/>
                    <a:gd name="connsiteY29" fmla="*/ 170497 h 377466"/>
                    <a:gd name="connsiteX30" fmla="*/ 11313 w 361585"/>
                    <a:gd name="connsiteY30" fmla="*/ 171216 h 377466"/>
                    <a:gd name="connsiteX31" fmla="*/ 11313 w 361585"/>
                    <a:gd name="connsiteY31" fmla="*/ 179850 h 377466"/>
                    <a:gd name="connsiteX32" fmla="*/ 29925 w 361585"/>
                    <a:gd name="connsiteY32" fmla="*/ 256839 h 377466"/>
                    <a:gd name="connsiteX33" fmla="*/ 27371 w 361585"/>
                    <a:gd name="connsiteY33" fmla="*/ 264034 h 377466"/>
                    <a:gd name="connsiteX34" fmla="*/ 24816 w 361585"/>
                    <a:gd name="connsiteY34" fmla="*/ 264753 h 377466"/>
                    <a:gd name="connsiteX35" fmla="*/ 20072 w 361585"/>
                    <a:gd name="connsiteY35" fmla="*/ 261516 h 377466"/>
                    <a:gd name="connsiteX36" fmla="*/ 0 w 361585"/>
                    <a:gd name="connsiteY36" fmla="*/ 179850 h 377466"/>
                    <a:gd name="connsiteX37" fmla="*/ 365 w 361585"/>
                    <a:gd name="connsiteY37" fmla="*/ 170856 h 377466"/>
                    <a:gd name="connsiteX38" fmla="*/ 365 w 361585"/>
                    <a:gd name="connsiteY38" fmla="*/ 170497 h 377466"/>
                    <a:gd name="connsiteX39" fmla="*/ 6204 w 361585"/>
                    <a:gd name="connsiteY39" fmla="*/ 165100 h 377466"/>
                    <a:gd name="connsiteX40" fmla="*/ 180403 w 361585"/>
                    <a:gd name="connsiteY40" fmla="*/ 155658 h 377466"/>
                    <a:gd name="connsiteX41" fmla="*/ 155919 w 361585"/>
                    <a:gd name="connsiteY41" fmla="*/ 180104 h 377466"/>
                    <a:gd name="connsiteX42" fmla="*/ 180403 w 361585"/>
                    <a:gd name="connsiteY42" fmla="*/ 204190 h 377466"/>
                    <a:gd name="connsiteX43" fmla="*/ 204526 w 361585"/>
                    <a:gd name="connsiteY43" fmla="*/ 180104 h 377466"/>
                    <a:gd name="connsiteX44" fmla="*/ 180403 w 361585"/>
                    <a:gd name="connsiteY44" fmla="*/ 155658 h 377466"/>
                    <a:gd name="connsiteX45" fmla="*/ 333850 w 361585"/>
                    <a:gd name="connsiteY45" fmla="*/ 95104 h 377466"/>
                    <a:gd name="connsiteX46" fmla="*/ 341513 w 361585"/>
                    <a:gd name="connsiteY46" fmla="*/ 97626 h 377466"/>
                    <a:gd name="connsiteX47" fmla="*/ 361585 w 361585"/>
                    <a:gd name="connsiteY47" fmla="*/ 179771 h 377466"/>
                    <a:gd name="connsiteX48" fmla="*/ 361220 w 361585"/>
                    <a:gd name="connsiteY48" fmla="*/ 189138 h 377466"/>
                    <a:gd name="connsiteX49" fmla="*/ 361220 w 361585"/>
                    <a:gd name="connsiteY49" fmla="*/ 189859 h 377466"/>
                    <a:gd name="connsiteX50" fmla="*/ 355746 w 361585"/>
                    <a:gd name="connsiteY50" fmla="*/ 194903 h 377466"/>
                    <a:gd name="connsiteX51" fmla="*/ 355381 w 361585"/>
                    <a:gd name="connsiteY51" fmla="*/ 194903 h 377466"/>
                    <a:gd name="connsiteX52" fmla="*/ 350272 w 361585"/>
                    <a:gd name="connsiteY52" fmla="*/ 189138 h 377466"/>
                    <a:gd name="connsiteX53" fmla="*/ 350272 w 361585"/>
                    <a:gd name="connsiteY53" fmla="*/ 188418 h 377466"/>
                    <a:gd name="connsiteX54" fmla="*/ 350637 w 361585"/>
                    <a:gd name="connsiteY54" fmla="*/ 179771 h 377466"/>
                    <a:gd name="connsiteX55" fmla="*/ 331660 w 361585"/>
                    <a:gd name="connsiteY55" fmla="*/ 102670 h 377466"/>
                    <a:gd name="connsiteX56" fmla="*/ 333850 w 361585"/>
                    <a:gd name="connsiteY56" fmla="*/ 95104 h 377466"/>
                    <a:gd name="connsiteX57" fmla="*/ 260595 w 361585"/>
                    <a:gd name="connsiteY57" fmla="*/ 92660 h 377466"/>
                    <a:gd name="connsiteX58" fmla="*/ 299676 w 361585"/>
                    <a:gd name="connsiteY58" fmla="*/ 174460 h 377466"/>
                    <a:gd name="connsiteX59" fmla="*/ 294248 w 361585"/>
                    <a:gd name="connsiteY59" fmla="*/ 180613 h 377466"/>
                    <a:gd name="connsiteX60" fmla="*/ 293887 w 361585"/>
                    <a:gd name="connsiteY60" fmla="*/ 180613 h 377466"/>
                    <a:gd name="connsiteX61" fmla="*/ 288459 w 361585"/>
                    <a:gd name="connsiteY61" fmla="*/ 175546 h 377466"/>
                    <a:gd name="connsiteX62" fmla="*/ 288459 w 361585"/>
                    <a:gd name="connsiteY62" fmla="*/ 175184 h 377466"/>
                    <a:gd name="connsiteX63" fmla="*/ 253358 w 361585"/>
                    <a:gd name="connsiteY63" fmla="*/ 100985 h 377466"/>
                    <a:gd name="connsiteX64" fmla="*/ 252634 w 361585"/>
                    <a:gd name="connsiteY64" fmla="*/ 93022 h 377466"/>
                    <a:gd name="connsiteX65" fmla="*/ 260595 w 361585"/>
                    <a:gd name="connsiteY65" fmla="*/ 92660 h 377466"/>
                    <a:gd name="connsiteX66" fmla="*/ 174282 w 361585"/>
                    <a:gd name="connsiteY66" fmla="*/ 29476 h 377466"/>
                    <a:gd name="connsiteX67" fmla="*/ 171041 w 361585"/>
                    <a:gd name="connsiteY67" fmla="*/ 30554 h 377466"/>
                    <a:gd name="connsiteX68" fmla="*/ 168881 w 361585"/>
                    <a:gd name="connsiteY68" fmla="*/ 34508 h 377466"/>
                    <a:gd name="connsiteX69" fmla="*/ 168881 w 361585"/>
                    <a:gd name="connsiteY69" fmla="*/ 148109 h 377466"/>
                    <a:gd name="connsiteX70" fmla="*/ 180403 w 361585"/>
                    <a:gd name="connsiteY70" fmla="*/ 145952 h 377466"/>
                    <a:gd name="connsiteX71" fmla="*/ 196605 w 361585"/>
                    <a:gd name="connsiteY71" fmla="*/ 149906 h 377466"/>
                    <a:gd name="connsiteX72" fmla="*/ 203446 w 361585"/>
                    <a:gd name="connsiteY72" fmla="*/ 86635 h 377466"/>
                    <a:gd name="connsiteX73" fmla="*/ 175362 w 361585"/>
                    <a:gd name="connsiteY73" fmla="*/ 29476 h 377466"/>
                    <a:gd name="connsiteX74" fmla="*/ 174282 w 361585"/>
                    <a:gd name="connsiteY74" fmla="*/ 29476 h 377466"/>
                    <a:gd name="connsiteX75" fmla="*/ 177882 w 361585"/>
                    <a:gd name="connsiteY75" fmla="*/ 20129 h 377466"/>
                    <a:gd name="connsiteX76" fmla="*/ 213168 w 361585"/>
                    <a:gd name="connsiteY76" fmla="*/ 86635 h 377466"/>
                    <a:gd name="connsiteX77" fmla="*/ 204886 w 361585"/>
                    <a:gd name="connsiteY77" fmla="*/ 156377 h 377466"/>
                    <a:gd name="connsiteX78" fmla="*/ 214248 w 361585"/>
                    <a:gd name="connsiteY78" fmla="*/ 179025 h 377466"/>
                    <a:gd name="connsiteX79" fmla="*/ 312542 w 361585"/>
                    <a:gd name="connsiteY79" fmla="*/ 223962 h 377466"/>
                    <a:gd name="connsiteX80" fmla="*/ 320823 w 361585"/>
                    <a:gd name="connsiteY80" fmla="*/ 234028 h 377466"/>
                    <a:gd name="connsiteX81" fmla="*/ 317943 w 361585"/>
                    <a:gd name="connsiteY81" fmla="*/ 246610 h 377466"/>
                    <a:gd name="connsiteX82" fmla="*/ 282297 w 361585"/>
                    <a:gd name="connsiteY82" fmla="*/ 260990 h 377466"/>
                    <a:gd name="connsiteX83" fmla="*/ 267535 w 361585"/>
                    <a:gd name="connsiteY83" fmla="*/ 259552 h 377466"/>
                    <a:gd name="connsiteX84" fmla="*/ 202726 w 361585"/>
                    <a:gd name="connsiteY84" fmla="*/ 295861 h 377466"/>
                    <a:gd name="connsiteX85" fmla="*/ 202726 w 361585"/>
                    <a:gd name="connsiteY85" fmla="*/ 372433 h 377466"/>
                    <a:gd name="connsiteX86" fmla="*/ 197685 w 361585"/>
                    <a:gd name="connsiteY86" fmla="*/ 377466 h 377466"/>
                    <a:gd name="connsiteX87" fmla="*/ 193005 w 361585"/>
                    <a:gd name="connsiteY87" fmla="*/ 372433 h 377466"/>
                    <a:gd name="connsiteX88" fmla="*/ 193005 w 361585"/>
                    <a:gd name="connsiteY88" fmla="*/ 296939 h 377466"/>
                    <a:gd name="connsiteX89" fmla="*/ 192285 w 361585"/>
                    <a:gd name="connsiteY89" fmla="*/ 297299 h 377466"/>
                    <a:gd name="connsiteX90" fmla="*/ 185804 w 361585"/>
                    <a:gd name="connsiteY90" fmla="*/ 291906 h 377466"/>
                    <a:gd name="connsiteX91" fmla="*/ 191204 w 361585"/>
                    <a:gd name="connsiteY91" fmla="*/ 286154 h 377466"/>
                    <a:gd name="connsiteX92" fmla="*/ 193005 w 361585"/>
                    <a:gd name="connsiteY92" fmla="*/ 286154 h 377466"/>
                    <a:gd name="connsiteX93" fmla="*/ 193005 w 361585"/>
                    <a:gd name="connsiteY93" fmla="*/ 223243 h 377466"/>
                    <a:gd name="connsiteX94" fmla="*/ 181483 w 361585"/>
                    <a:gd name="connsiteY94" fmla="*/ 213896 h 377466"/>
                    <a:gd name="connsiteX95" fmla="*/ 180403 w 361585"/>
                    <a:gd name="connsiteY95" fmla="*/ 213896 h 377466"/>
                    <a:gd name="connsiteX96" fmla="*/ 167801 w 361585"/>
                    <a:gd name="connsiteY96" fmla="*/ 211739 h 377466"/>
                    <a:gd name="connsiteX97" fmla="*/ 167801 w 361585"/>
                    <a:gd name="connsiteY97" fmla="*/ 349066 h 377466"/>
                    <a:gd name="connsiteX98" fmla="*/ 171402 w 361585"/>
                    <a:gd name="connsiteY98" fmla="*/ 349066 h 377466"/>
                    <a:gd name="connsiteX99" fmla="*/ 176802 w 361585"/>
                    <a:gd name="connsiteY99" fmla="*/ 354818 h 377466"/>
                    <a:gd name="connsiteX100" fmla="*/ 171041 w 361585"/>
                    <a:gd name="connsiteY100" fmla="*/ 360210 h 377466"/>
                    <a:gd name="connsiteX101" fmla="*/ 170681 w 361585"/>
                    <a:gd name="connsiteY101" fmla="*/ 360210 h 377466"/>
                    <a:gd name="connsiteX102" fmla="*/ 167801 w 361585"/>
                    <a:gd name="connsiteY102" fmla="*/ 359851 h 377466"/>
                    <a:gd name="connsiteX103" fmla="*/ 167801 w 361585"/>
                    <a:gd name="connsiteY103" fmla="*/ 372433 h 377466"/>
                    <a:gd name="connsiteX104" fmla="*/ 162760 w 361585"/>
                    <a:gd name="connsiteY104" fmla="*/ 377466 h 377466"/>
                    <a:gd name="connsiteX105" fmla="*/ 158080 w 361585"/>
                    <a:gd name="connsiteY105" fmla="*/ 372433 h 377466"/>
                    <a:gd name="connsiteX106" fmla="*/ 158080 w 361585"/>
                    <a:gd name="connsiteY106" fmla="*/ 359132 h 377466"/>
                    <a:gd name="connsiteX107" fmla="*/ 82109 w 361585"/>
                    <a:gd name="connsiteY107" fmla="*/ 331451 h 377466"/>
                    <a:gd name="connsiteX108" fmla="*/ 80308 w 361585"/>
                    <a:gd name="connsiteY108" fmla="*/ 323542 h 377466"/>
                    <a:gd name="connsiteX109" fmla="*/ 87870 w 361585"/>
                    <a:gd name="connsiteY109" fmla="*/ 322104 h 377466"/>
                    <a:gd name="connsiteX110" fmla="*/ 158080 w 361585"/>
                    <a:gd name="connsiteY110" fmla="*/ 347987 h 377466"/>
                    <a:gd name="connsiteX111" fmla="*/ 158080 w 361585"/>
                    <a:gd name="connsiteY111" fmla="*/ 213896 h 377466"/>
                    <a:gd name="connsiteX112" fmla="*/ 96151 w 361585"/>
                    <a:gd name="connsiteY112" fmla="*/ 245531 h 377466"/>
                    <a:gd name="connsiteX113" fmla="*/ 108393 w 361585"/>
                    <a:gd name="connsiteY113" fmla="*/ 259192 h 377466"/>
                    <a:gd name="connsiteX114" fmla="*/ 108753 w 361585"/>
                    <a:gd name="connsiteY114" fmla="*/ 266742 h 377466"/>
                    <a:gd name="connsiteX115" fmla="*/ 104792 w 361585"/>
                    <a:gd name="connsiteY115" fmla="*/ 268539 h 377466"/>
                    <a:gd name="connsiteX116" fmla="*/ 101191 w 361585"/>
                    <a:gd name="connsiteY116" fmla="*/ 267101 h 377466"/>
                    <a:gd name="connsiteX117" fmla="*/ 86069 w 361585"/>
                    <a:gd name="connsiteY117" fmla="*/ 250564 h 377466"/>
                    <a:gd name="connsiteX118" fmla="*/ 66987 w 361585"/>
                    <a:gd name="connsiteY118" fmla="*/ 260630 h 377466"/>
                    <a:gd name="connsiteX119" fmla="*/ 60146 w 361585"/>
                    <a:gd name="connsiteY119" fmla="*/ 262068 h 377466"/>
                    <a:gd name="connsiteX120" fmla="*/ 54025 w 361585"/>
                    <a:gd name="connsiteY120" fmla="*/ 260630 h 377466"/>
                    <a:gd name="connsiteX121" fmla="*/ 45744 w 361585"/>
                    <a:gd name="connsiteY121" fmla="*/ 250564 h 377466"/>
                    <a:gd name="connsiteX122" fmla="*/ 65186 w 361585"/>
                    <a:gd name="connsiteY122" fmla="*/ 204549 h 377466"/>
                    <a:gd name="connsiteX123" fmla="*/ 63026 w 361585"/>
                    <a:gd name="connsiteY123" fmla="*/ 191248 h 377466"/>
                    <a:gd name="connsiteX124" fmla="*/ 68067 w 361585"/>
                    <a:gd name="connsiteY124" fmla="*/ 185496 h 377466"/>
                    <a:gd name="connsiteX125" fmla="*/ 73828 w 361585"/>
                    <a:gd name="connsiteY125" fmla="*/ 190529 h 377466"/>
                    <a:gd name="connsiteX126" fmla="*/ 74908 w 361585"/>
                    <a:gd name="connsiteY126" fmla="*/ 197000 h 377466"/>
                    <a:gd name="connsiteX127" fmla="*/ 88950 w 361585"/>
                    <a:gd name="connsiteY127" fmla="*/ 188731 h 377466"/>
                    <a:gd name="connsiteX128" fmla="*/ 149798 w 361585"/>
                    <a:gd name="connsiteY128" fmla="*/ 165364 h 377466"/>
                    <a:gd name="connsiteX129" fmla="*/ 159520 w 361585"/>
                    <a:gd name="connsiteY129" fmla="*/ 153501 h 377466"/>
                    <a:gd name="connsiteX130" fmla="*/ 159520 w 361585"/>
                    <a:gd name="connsiteY130" fmla="*/ 75131 h 377466"/>
                    <a:gd name="connsiteX131" fmla="*/ 101191 w 361585"/>
                    <a:gd name="connsiteY131" fmla="*/ 108205 h 377466"/>
                    <a:gd name="connsiteX132" fmla="*/ 96871 w 361585"/>
                    <a:gd name="connsiteY132" fmla="*/ 110002 h 377466"/>
                    <a:gd name="connsiteX133" fmla="*/ 93630 w 361585"/>
                    <a:gd name="connsiteY133" fmla="*/ 108564 h 377466"/>
                    <a:gd name="connsiteX134" fmla="*/ 92910 w 361585"/>
                    <a:gd name="connsiteY134" fmla="*/ 101015 h 377466"/>
                    <a:gd name="connsiteX135" fmla="*/ 159520 w 361585"/>
                    <a:gd name="connsiteY135" fmla="*/ 64346 h 377466"/>
                    <a:gd name="connsiteX136" fmla="*/ 159520 w 361585"/>
                    <a:gd name="connsiteY136" fmla="*/ 34508 h 377466"/>
                    <a:gd name="connsiteX137" fmla="*/ 164921 w 361585"/>
                    <a:gd name="connsiteY137" fmla="*/ 23005 h 377466"/>
                    <a:gd name="connsiteX138" fmla="*/ 177882 w 361585"/>
                    <a:gd name="connsiteY138" fmla="*/ 20129 h 377466"/>
                    <a:gd name="connsiteX139" fmla="*/ 97425 w 361585"/>
                    <a:gd name="connsiteY139" fmla="*/ 18909 h 377466"/>
                    <a:gd name="connsiteX140" fmla="*/ 104575 w 361585"/>
                    <a:gd name="connsiteY140" fmla="*/ 21440 h 377466"/>
                    <a:gd name="connsiteX141" fmla="*/ 102073 w 361585"/>
                    <a:gd name="connsiteY141" fmla="*/ 28670 h 377466"/>
                    <a:gd name="connsiteX142" fmla="*/ 37714 w 361585"/>
                    <a:gd name="connsiteY142" fmla="*/ 87596 h 377466"/>
                    <a:gd name="connsiteX143" fmla="*/ 33066 w 361585"/>
                    <a:gd name="connsiteY143" fmla="*/ 90127 h 377466"/>
                    <a:gd name="connsiteX144" fmla="*/ 30206 w 361585"/>
                    <a:gd name="connsiteY144" fmla="*/ 89404 h 377466"/>
                    <a:gd name="connsiteX145" fmla="*/ 28418 w 361585"/>
                    <a:gd name="connsiteY145" fmla="*/ 81812 h 377466"/>
                    <a:gd name="connsiteX146" fmla="*/ 97425 w 361585"/>
                    <a:gd name="connsiteY146" fmla="*/ 18909 h 377466"/>
                    <a:gd name="connsiteX147" fmla="*/ 190257 w 361585"/>
                    <a:gd name="connsiteY147" fmla="*/ 0 h 377466"/>
                    <a:gd name="connsiteX148" fmla="*/ 278983 w 361585"/>
                    <a:gd name="connsiteY148" fmla="*/ 29493 h 377466"/>
                    <a:gd name="connsiteX149" fmla="*/ 280420 w 361585"/>
                    <a:gd name="connsiteY149" fmla="*/ 37139 h 377466"/>
                    <a:gd name="connsiteX150" fmla="*/ 276109 w 361585"/>
                    <a:gd name="connsiteY150" fmla="*/ 39324 h 377466"/>
                    <a:gd name="connsiteX151" fmla="*/ 272876 w 361585"/>
                    <a:gd name="connsiteY151" fmla="*/ 38596 h 377466"/>
                    <a:gd name="connsiteX152" fmla="*/ 189538 w 361585"/>
                    <a:gd name="connsiteY152" fmla="*/ 11287 h 377466"/>
                    <a:gd name="connsiteX153" fmla="*/ 184150 w 361585"/>
                    <a:gd name="connsiteY153" fmla="*/ 5461 h 377466"/>
                    <a:gd name="connsiteX154" fmla="*/ 190257 w 361585"/>
                    <a:gd name="connsiteY154" fmla="*/ 0 h 37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361585" h="377466">
                      <a:moveTo>
                        <a:pt x="331333" y="271321"/>
                      </a:moveTo>
                      <a:cubicBezTo>
                        <a:pt x="333874" y="273129"/>
                        <a:pt x="334600" y="276744"/>
                        <a:pt x="332785" y="278913"/>
                      </a:cubicBezTo>
                      <a:cubicBezTo>
                        <a:pt x="315721" y="305665"/>
                        <a:pt x="291396" y="327355"/>
                        <a:pt x="263077" y="341816"/>
                      </a:cubicBezTo>
                      <a:cubicBezTo>
                        <a:pt x="261988" y="342177"/>
                        <a:pt x="261261" y="342539"/>
                        <a:pt x="260172" y="342539"/>
                      </a:cubicBezTo>
                      <a:cubicBezTo>
                        <a:pt x="258357" y="342539"/>
                        <a:pt x="256542" y="341454"/>
                        <a:pt x="255452" y="339285"/>
                      </a:cubicBezTo>
                      <a:cubicBezTo>
                        <a:pt x="254000" y="336755"/>
                        <a:pt x="255089" y="333501"/>
                        <a:pt x="257994" y="332055"/>
                      </a:cubicBezTo>
                      <a:cubicBezTo>
                        <a:pt x="284497" y="318679"/>
                        <a:pt x="307370" y="298073"/>
                        <a:pt x="323708" y="273129"/>
                      </a:cubicBezTo>
                      <a:cubicBezTo>
                        <a:pt x="325160" y="270598"/>
                        <a:pt x="328791" y="269875"/>
                        <a:pt x="331333" y="271321"/>
                      </a:cubicBezTo>
                      <a:close/>
                      <a:moveTo>
                        <a:pt x="202726" y="229714"/>
                      </a:moveTo>
                      <a:lnTo>
                        <a:pt x="202726" y="284357"/>
                      </a:lnTo>
                      <a:cubicBezTo>
                        <a:pt x="222529" y="280402"/>
                        <a:pt x="240531" y="270696"/>
                        <a:pt x="255294" y="256316"/>
                      </a:cubicBezTo>
                      <a:cubicBezTo>
                        <a:pt x="251333" y="255238"/>
                        <a:pt x="247012" y="253440"/>
                        <a:pt x="242692" y="251283"/>
                      </a:cubicBezTo>
                      <a:cubicBezTo>
                        <a:pt x="225769" y="243734"/>
                        <a:pt x="212447" y="236185"/>
                        <a:pt x="202726" y="229714"/>
                      </a:cubicBezTo>
                      <a:close/>
                      <a:moveTo>
                        <a:pt x="213168" y="189450"/>
                      </a:moveTo>
                      <a:cubicBezTo>
                        <a:pt x="210287" y="199157"/>
                        <a:pt x="203086" y="207425"/>
                        <a:pt x="193725" y="211380"/>
                      </a:cubicBezTo>
                      <a:cubicBezTo>
                        <a:pt x="202366" y="218210"/>
                        <a:pt x="220008" y="230433"/>
                        <a:pt x="246652" y="242656"/>
                      </a:cubicBezTo>
                      <a:cubicBezTo>
                        <a:pt x="282297" y="258833"/>
                        <a:pt x="303540" y="248767"/>
                        <a:pt x="310381" y="240499"/>
                      </a:cubicBezTo>
                      <a:cubicBezTo>
                        <a:pt x="311102" y="239420"/>
                        <a:pt x="311822" y="237623"/>
                        <a:pt x="311102" y="236185"/>
                      </a:cubicBezTo>
                      <a:cubicBezTo>
                        <a:pt x="311102" y="234747"/>
                        <a:pt x="310021" y="233309"/>
                        <a:pt x="308581" y="232590"/>
                      </a:cubicBezTo>
                      <a:close/>
                      <a:moveTo>
                        <a:pt x="146558" y="176149"/>
                      </a:moveTo>
                      <a:cubicBezTo>
                        <a:pt x="135036" y="179025"/>
                        <a:pt x="116674" y="185496"/>
                        <a:pt x="93270" y="197359"/>
                      </a:cubicBezTo>
                      <a:cubicBezTo>
                        <a:pt x="58345" y="214974"/>
                        <a:pt x="52945" y="237982"/>
                        <a:pt x="55105" y="248407"/>
                      </a:cubicBezTo>
                      <a:cubicBezTo>
                        <a:pt x="55465" y="249845"/>
                        <a:pt x="56905" y="251283"/>
                        <a:pt x="57985" y="252002"/>
                      </a:cubicBezTo>
                      <a:cubicBezTo>
                        <a:pt x="59425" y="252721"/>
                        <a:pt x="61226" y="252721"/>
                        <a:pt x="62666" y="251643"/>
                      </a:cubicBezTo>
                      <a:lnTo>
                        <a:pt x="156279" y="203830"/>
                      </a:lnTo>
                      <a:cubicBezTo>
                        <a:pt x="150158" y="197719"/>
                        <a:pt x="146198" y="189450"/>
                        <a:pt x="146198" y="180104"/>
                      </a:cubicBezTo>
                      <a:cubicBezTo>
                        <a:pt x="146198" y="178666"/>
                        <a:pt x="146558" y="177587"/>
                        <a:pt x="146558" y="176149"/>
                      </a:cubicBezTo>
                      <a:close/>
                      <a:moveTo>
                        <a:pt x="6204" y="165100"/>
                      </a:moveTo>
                      <a:cubicBezTo>
                        <a:pt x="9123" y="165460"/>
                        <a:pt x="11678" y="167978"/>
                        <a:pt x="11313" y="170856"/>
                      </a:cubicBezTo>
                      <a:lnTo>
                        <a:pt x="5839" y="170497"/>
                      </a:lnTo>
                      <a:lnTo>
                        <a:pt x="11313" y="171216"/>
                      </a:lnTo>
                      <a:cubicBezTo>
                        <a:pt x="11313" y="174094"/>
                        <a:pt x="11313" y="176972"/>
                        <a:pt x="11313" y="179850"/>
                      </a:cubicBezTo>
                      <a:cubicBezTo>
                        <a:pt x="11313" y="206473"/>
                        <a:pt x="17882" y="233095"/>
                        <a:pt x="29925" y="256839"/>
                      </a:cubicBezTo>
                      <a:cubicBezTo>
                        <a:pt x="31385" y="259357"/>
                        <a:pt x="30290" y="262955"/>
                        <a:pt x="27371" y="264034"/>
                      </a:cubicBezTo>
                      <a:cubicBezTo>
                        <a:pt x="26641" y="264394"/>
                        <a:pt x="25911" y="264753"/>
                        <a:pt x="24816" y="264753"/>
                      </a:cubicBezTo>
                      <a:cubicBezTo>
                        <a:pt x="22991" y="264753"/>
                        <a:pt x="20802" y="263674"/>
                        <a:pt x="20072" y="261516"/>
                      </a:cubicBezTo>
                      <a:cubicBezTo>
                        <a:pt x="6934" y="236692"/>
                        <a:pt x="0" y="208271"/>
                        <a:pt x="0" y="179850"/>
                      </a:cubicBezTo>
                      <a:cubicBezTo>
                        <a:pt x="0" y="176613"/>
                        <a:pt x="365" y="173734"/>
                        <a:pt x="365" y="170856"/>
                      </a:cubicBezTo>
                      <a:lnTo>
                        <a:pt x="365" y="170497"/>
                      </a:lnTo>
                      <a:cubicBezTo>
                        <a:pt x="365" y="167259"/>
                        <a:pt x="3284" y="165100"/>
                        <a:pt x="6204" y="165100"/>
                      </a:cubicBezTo>
                      <a:close/>
                      <a:moveTo>
                        <a:pt x="180403" y="155658"/>
                      </a:moveTo>
                      <a:cubicBezTo>
                        <a:pt x="167081" y="155658"/>
                        <a:pt x="155919" y="166802"/>
                        <a:pt x="155919" y="180104"/>
                      </a:cubicBezTo>
                      <a:cubicBezTo>
                        <a:pt x="155919" y="193405"/>
                        <a:pt x="167081" y="204190"/>
                        <a:pt x="180403" y="204190"/>
                      </a:cubicBezTo>
                      <a:cubicBezTo>
                        <a:pt x="193725" y="204190"/>
                        <a:pt x="204526" y="193405"/>
                        <a:pt x="204526" y="180104"/>
                      </a:cubicBezTo>
                      <a:cubicBezTo>
                        <a:pt x="204526" y="166802"/>
                        <a:pt x="193725" y="155658"/>
                        <a:pt x="180403" y="155658"/>
                      </a:cubicBezTo>
                      <a:close/>
                      <a:moveTo>
                        <a:pt x="333850" y="95104"/>
                      </a:moveTo>
                      <a:cubicBezTo>
                        <a:pt x="336769" y="93663"/>
                        <a:pt x="340054" y="94744"/>
                        <a:pt x="341513" y="97626"/>
                      </a:cubicBezTo>
                      <a:cubicBezTo>
                        <a:pt x="354651" y="122846"/>
                        <a:pt x="361585" y="151309"/>
                        <a:pt x="361585" y="179771"/>
                      </a:cubicBezTo>
                      <a:cubicBezTo>
                        <a:pt x="361585" y="183014"/>
                        <a:pt x="361585" y="185896"/>
                        <a:pt x="361220" y="189138"/>
                      </a:cubicBezTo>
                      <a:lnTo>
                        <a:pt x="361220" y="189859"/>
                      </a:lnTo>
                      <a:cubicBezTo>
                        <a:pt x="361220" y="192741"/>
                        <a:pt x="358666" y="194903"/>
                        <a:pt x="355746" y="194903"/>
                      </a:cubicBezTo>
                      <a:lnTo>
                        <a:pt x="355381" y="194903"/>
                      </a:lnTo>
                      <a:cubicBezTo>
                        <a:pt x="352462" y="194903"/>
                        <a:pt x="350272" y="192021"/>
                        <a:pt x="350272" y="189138"/>
                      </a:cubicBezTo>
                      <a:lnTo>
                        <a:pt x="350272" y="188418"/>
                      </a:lnTo>
                      <a:cubicBezTo>
                        <a:pt x="350272" y="185536"/>
                        <a:pt x="350637" y="182653"/>
                        <a:pt x="350637" y="179771"/>
                      </a:cubicBezTo>
                      <a:cubicBezTo>
                        <a:pt x="350637" y="153110"/>
                        <a:pt x="344068" y="126449"/>
                        <a:pt x="331660" y="102670"/>
                      </a:cubicBezTo>
                      <a:cubicBezTo>
                        <a:pt x="330200" y="99788"/>
                        <a:pt x="331295" y="96546"/>
                        <a:pt x="333850" y="95104"/>
                      </a:cubicBezTo>
                      <a:close/>
                      <a:moveTo>
                        <a:pt x="260595" y="92660"/>
                      </a:moveTo>
                      <a:cubicBezTo>
                        <a:pt x="283754" y="114015"/>
                        <a:pt x="297867" y="142971"/>
                        <a:pt x="299676" y="174460"/>
                      </a:cubicBezTo>
                      <a:cubicBezTo>
                        <a:pt x="299676" y="177718"/>
                        <a:pt x="297143" y="180251"/>
                        <a:pt x="294248" y="180613"/>
                      </a:cubicBezTo>
                      <a:lnTo>
                        <a:pt x="293887" y="180613"/>
                      </a:lnTo>
                      <a:cubicBezTo>
                        <a:pt x="290992" y="180613"/>
                        <a:pt x="288459" y="178442"/>
                        <a:pt x="288459" y="175546"/>
                      </a:cubicBezTo>
                      <a:lnTo>
                        <a:pt x="288459" y="175184"/>
                      </a:lnTo>
                      <a:cubicBezTo>
                        <a:pt x="287011" y="146590"/>
                        <a:pt x="274346" y="120168"/>
                        <a:pt x="253358" y="100985"/>
                      </a:cubicBezTo>
                      <a:cubicBezTo>
                        <a:pt x="250825" y="98813"/>
                        <a:pt x="250825" y="95194"/>
                        <a:pt x="252634" y="93022"/>
                      </a:cubicBezTo>
                      <a:cubicBezTo>
                        <a:pt x="254806" y="90850"/>
                        <a:pt x="258424" y="90488"/>
                        <a:pt x="260595" y="92660"/>
                      </a:cubicBezTo>
                      <a:close/>
                      <a:moveTo>
                        <a:pt x="174282" y="29476"/>
                      </a:moveTo>
                      <a:cubicBezTo>
                        <a:pt x="172842" y="29476"/>
                        <a:pt x="171762" y="29835"/>
                        <a:pt x="171041" y="30554"/>
                      </a:cubicBezTo>
                      <a:cubicBezTo>
                        <a:pt x="169601" y="31633"/>
                        <a:pt x="168881" y="33071"/>
                        <a:pt x="168881" y="34508"/>
                      </a:cubicBezTo>
                      <a:lnTo>
                        <a:pt x="168881" y="148109"/>
                      </a:lnTo>
                      <a:cubicBezTo>
                        <a:pt x="172482" y="146671"/>
                        <a:pt x="176442" y="145952"/>
                        <a:pt x="180403" y="145952"/>
                      </a:cubicBezTo>
                      <a:cubicBezTo>
                        <a:pt x="186164" y="145952"/>
                        <a:pt x="191564" y="147749"/>
                        <a:pt x="196605" y="149906"/>
                      </a:cubicBezTo>
                      <a:cubicBezTo>
                        <a:pt x="199126" y="139840"/>
                        <a:pt x="203446" y="118271"/>
                        <a:pt x="203446" y="86635"/>
                      </a:cubicBezTo>
                      <a:cubicBezTo>
                        <a:pt x="203446" y="47450"/>
                        <a:pt x="185804" y="32352"/>
                        <a:pt x="175362" y="29476"/>
                      </a:cubicBezTo>
                      <a:cubicBezTo>
                        <a:pt x="175002" y="29476"/>
                        <a:pt x="174642" y="29476"/>
                        <a:pt x="174282" y="29476"/>
                      </a:cubicBezTo>
                      <a:close/>
                      <a:moveTo>
                        <a:pt x="177882" y="20129"/>
                      </a:moveTo>
                      <a:cubicBezTo>
                        <a:pt x="194085" y="24443"/>
                        <a:pt x="213168" y="44574"/>
                        <a:pt x="213168" y="86635"/>
                      </a:cubicBezTo>
                      <a:cubicBezTo>
                        <a:pt x="213168" y="124022"/>
                        <a:pt x="207407" y="147749"/>
                        <a:pt x="204886" y="156377"/>
                      </a:cubicBezTo>
                      <a:cubicBezTo>
                        <a:pt x="210647" y="162488"/>
                        <a:pt x="214248" y="170397"/>
                        <a:pt x="214248" y="179025"/>
                      </a:cubicBezTo>
                      <a:lnTo>
                        <a:pt x="312542" y="223962"/>
                      </a:lnTo>
                      <a:cubicBezTo>
                        <a:pt x="316862" y="225759"/>
                        <a:pt x="319743" y="229354"/>
                        <a:pt x="320823" y="234028"/>
                      </a:cubicBezTo>
                      <a:cubicBezTo>
                        <a:pt x="321903" y="238701"/>
                        <a:pt x="320823" y="243015"/>
                        <a:pt x="317943" y="246610"/>
                      </a:cubicBezTo>
                      <a:cubicBezTo>
                        <a:pt x="311102" y="254519"/>
                        <a:pt x="299220" y="260990"/>
                        <a:pt x="282297" y="260990"/>
                      </a:cubicBezTo>
                      <a:cubicBezTo>
                        <a:pt x="277617" y="260990"/>
                        <a:pt x="272576" y="260630"/>
                        <a:pt x="267535" y="259552"/>
                      </a:cubicBezTo>
                      <a:cubicBezTo>
                        <a:pt x="249893" y="278245"/>
                        <a:pt x="227570" y="290828"/>
                        <a:pt x="202726" y="295861"/>
                      </a:cubicBezTo>
                      <a:lnTo>
                        <a:pt x="202726" y="372433"/>
                      </a:lnTo>
                      <a:cubicBezTo>
                        <a:pt x="202726" y="374949"/>
                        <a:pt x="200926" y="377466"/>
                        <a:pt x="197685" y="377466"/>
                      </a:cubicBezTo>
                      <a:cubicBezTo>
                        <a:pt x="195165" y="377466"/>
                        <a:pt x="193005" y="374949"/>
                        <a:pt x="193005" y="372433"/>
                      </a:cubicBezTo>
                      <a:lnTo>
                        <a:pt x="193005" y="296939"/>
                      </a:lnTo>
                      <a:cubicBezTo>
                        <a:pt x="193005" y="296939"/>
                        <a:pt x="192285" y="296939"/>
                        <a:pt x="192285" y="297299"/>
                      </a:cubicBezTo>
                      <a:cubicBezTo>
                        <a:pt x="189044" y="297299"/>
                        <a:pt x="186164" y="295142"/>
                        <a:pt x="185804" y="291906"/>
                      </a:cubicBezTo>
                      <a:cubicBezTo>
                        <a:pt x="185804" y="289030"/>
                        <a:pt x="188324" y="286514"/>
                        <a:pt x="191204" y="286154"/>
                      </a:cubicBezTo>
                      <a:cubicBezTo>
                        <a:pt x="191564" y="286154"/>
                        <a:pt x="192285" y="286154"/>
                        <a:pt x="193005" y="286154"/>
                      </a:cubicBezTo>
                      <a:lnTo>
                        <a:pt x="193005" y="223243"/>
                      </a:lnTo>
                      <a:cubicBezTo>
                        <a:pt x="187604" y="218929"/>
                        <a:pt x="183643" y="216053"/>
                        <a:pt x="181483" y="213896"/>
                      </a:cubicBezTo>
                      <a:cubicBezTo>
                        <a:pt x="181123" y="213896"/>
                        <a:pt x="180763" y="213896"/>
                        <a:pt x="180403" y="213896"/>
                      </a:cubicBezTo>
                      <a:cubicBezTo>
                        <a:pt x="176082" y="213896"/>
                        <a:pt x="171762" y="213177"/>
                        <a:pt x="167801" y="211739"/>
                      </a:cubicBezTo>
                      <a:lnTo>
                        <a:pt x="167801" y="349066"/>
                      </a:lnTo>
                      <a:cubicBezTo>
                        <a:pt x="168881" y="349066"/>
                        <a:pt x="170321" y="349066"/>
                        <a:pt x="171402" y="349066"/>
                      </a:cubicBezTo>
                      <a:cubicBezTo>
                        <a:pt x="174642" y="349425"/>
                        <a:pt x="176802" y="351942"/>
                        <a:pt x="176802" y="354818"/>
                      </a:cubicBezTo>
                      <a:cubicBezTo>
                        <a:pt x="176442" y="358053"/>
                        <a:pt x="174282" y="360210"/>
                        <a:pt x="171041" y="360210"/>
                      </a:cubicBezTo>
                      <a:cubicBezTo>
                        <a:pt x="171041" y="360210"/>
                        <a:pt x="171041" y="360210"/>
                        <a:pt x="170681" y="360210"/>
                      </a:cubicBezTo>
                      <a:cubicBezTo>
                        <a:pt x="169961" y="360210"/>
                        <a:pt x="168881" y="359851"/>
                        <a:pt x="167801" y="359851"/>
                      </a:cubicBezTo>
                      <a:lnTo>
                        <a:pt x="167801" y="372433"/>
                      </a:lnTo>
                      <a:cubicBezTo>
                        <a:pt x="167801" y="374949"/>
                        <a:pt x="165641" y="377466"/>
                        <a:pt x="162760" y="377466"/>
                      </a:cubicBezTo>
                      <a:cubicBezTo>
                        <a:pt x="160240" y="377466"/>
                        <a:pt x="158080" y="374949"/>
                        <a:pt x="158080" y="372433"/>
                      </a:cubicBezTo>
                      <a:lnTo>
                        <a:pt x="158080" y="359132"/>
                      </a:lnTo>
                      <a:cubicBezTo>
                        <a:pt x="131076" y="355537"/>
                        <a:pt x="104792" y="346190"/>
                        <a:pt x="82109" y="331451"/>
                      </a:cubicBezTo>
                      <a:cubicBezTo>
                        <a:pt x="79588" y="329653"/>
                        <a:pt x="78868" y="326418"/>
                        <a:pt x="80308" y="323542"/>
                      </a:cubicBezTo>
                      <a:cubicBezTo>
                        <a:pt x="82109" y="321385"/>
                        <a:pt x="85349" y="320666"/>
                        <a:pt x="87870" y="322104"/>
                      </a:cubicBezTo>
                      <a:cubicBezTo>
                        <a:pt x="109113" y="335764"/>
                        <a:pt x="133236" y="344392"/>
                        <a:pt x="158080" y="347987"/>
                      </a:cubicBezTo>
                      <a:lnTo>
                        <a:pt x="158080" y="213896"/>
                      </a:lnTo>
                      <a:lnTo>
                        <a:pt x="96151" y="245531"/>
                      </a:lnTo>
                      <a:cubicBezTo>
                        <a:pt x="99751" y="250564"/>
                        <a:pt x="104072" y="254878"/>
                        <a:pt x="108393" y="259192"/>
                      </a:cubicBezTo>
                      <a:cubicBezTo>
                        <a:pt x="110553" y="260990"/>
                        <a:pt x="110913" y="264585"/>
                        <a:pt x="108753" y="266742"/>
                      </a:cubicBezTo>
                      <a:cubicBezTo>
                        <a:pt x="107672" y="268180"/>
                        <a:pt x="106232" y="268539"/>
                        <a:pt x="104792" y="268539"/>
                      </a:cubicBezTo>
                      <a:cubicBezTo>
                        <a:pt x="103352" y="268539"/>
                        <a:pt x="102272" y="268180"/>
                        <a:pt x="101191" y="267101"/>
                      </a:cubicBezTo>
                      <a:cubicBezTo>
                        <a:pt x="95791" y="262068"/>
                        <a:pt x="90750" y="256676"/>
                        <a:pt x="86069" y="250564"/>
                      </a:cubicBezTo>
                      <a:lnTo>
                        <a:pt x="66987" y="260630"/>
                      </a:lnTo>
                      <a:cubicBezTo>
                        <a:pt x="64826" y="261709"/>
                        <a:pt x="62666" y="262068"/>
                        <a:pt x="60146" y="262068"/>
                      </a:cubicBezTo>
                      <a:cubicBezTo>
                        <a:pt x="57985" y="262068"/>
                        <a:pt x="56185" y="261709"/>
                        <a:pt x="54025" y="260630"/>
                      </a:cubicBezTo>
                      <a:cubicBezTo>
                        <a:pt x="49704" y="258833"/>
                        <a:pt x="46824" y="255238"/>
                        <a:pt x="45744" y="250564"/>
                      </a:cubicBezTo>
                      <a:cubicBezTo>
                        <a:pt x="42863" y="238342"/>
                        <a:pt x="47544" y="220726"/>
                        <a:pt x="65186" y="204549"/>
                      </a:cubicBezTo>
                      <a:cubicBezTo>
                        <a:pt x="64106" y="200235"/>
                        <a:pt x="63386" y="195921"/>
                        <a:pt x="63026" y="191248"/>
                      </a:cubicBezTo>
                      <a:cubicBezTo>
                        <a:pt x="62666" y="188372"/>
                        <a:pt x="65186" y="185855"/>
                        <a:pt x="68067" y="185496"/>
                      </a:cubicBezTo>
                      <a:cubicBezTo>
                        <a:pt x="70947" y="185496"/>
                        <a:pt x="73828" y="187653"/>
                        <a:pt x="73828" y="190529"/>
                      </a:cubicBezTo>
                      <a:cubicBezTo>
                        <a:pt x="74188" y="192686"/>
                        <a:pt x="74548" y="194843"/>
                        <a:pt x="74908" y="197000"/>
                      </a:cubicBezTo>
                      <a:cubicBezTo>
                        <a:pt x="78868" y="194124"/>
                        <a:pt x="83549" y="191248"/>
                        <a:pt x="88950" y="188731"/>
                      </a:cubicBezTo>
                      <a:cubicBezTo>
                        <a:pt x="117034" y="173992"/>
                        <a:pt x="138277" y="167881"/>
                        <a:pt x="149798" y="165364"/>
                      </a:cubicBezTo>
                      <a:cubicBezTo>
                        <a:pt x="151959" y="160691"/>
                        <a:pt x="155199" y="156377"/>
                        <a:pt x="159520" y="153501"/>
                      </a:cubicBezTo>
                      <a:lnTo>
                        <a:pt x="159520" y="75131"/>
                      </a:lnTo>
                      <a:cubicBezTo>
                        <a:pt x="136837" y="79805"/>
                        <a:pt x="116674" y="90949"/>
                        <a:pt x="101191" y="108205"/>
                      </a:cubicBezTo>
                      <a:cubicBezTo>
                        <a:pt x="100111" y="109643"/>
                        <a:pt x="98671" y="110002"/>
                        <a:pt x="96871" y="110002"/>
                      </a:cubicBezTo>
                      <a:cubicBezTo>
                        <a:pt x="95791" y="110002"/>
                        <a:pt x="94711" y="109643"/>
                        <a:pt x="93630" y="108564"/>
                      </a:cubicBezTo>
                      <a:cubicBezTo>
                        <a:pt x="91470" y="106767"/>
                        <a:pt x="91110" y="103172"/>
                        <a:pt x="92910" y="101015"/>
                      </a:cubicBezTo>
                      <a:cubicBezTo>
                        <a:pt x="110553" y="81243"/>
                        <a:pt x="133596" y="69020"/>
                        <a:pt x="159520" y="64346"/>
                      </a:cubicBezTo>
                      <a:lnTo>
                        <a:pt x="159520" y="34508"/>
                      </a:lnTo>
                      <a:cubicBezTo>
                        <a:pt x="159520" y="29835"/>
                        <a:pt x="161320" y="25521"/>
                        <a:pt x="164921" y="23005"/>
                      </a:cubicBezTo>
                      <a:cubicBezTo>
                        <a:pt x="168521" y="20129"/>
                        <a:pt x="173562" y="19050"/>
                        <a:pt x="177882" y="20129"/>
                      </a:cubicBezTo>
                      <a:close/>
                      <a:moveTo>
                        <a:pt x="97425" y="18909"/>
                      </a:moveTo>
                      <a:cubicBezTo>
                        <a:pt x="99927" y="17463"/>
                        <a:pt x="103503" y="18547"/>
                        <a:pt x="104575" y="21440"/>
                      </a:cubicBezTo>
                      <a:cubicBezTo>
                        <a:pt x="106006" y="23970"/>
                        <a:pt x="104933" y="27224"/>
                        <a:pt x="102073" y="28670"/>
                      </a:cubicBezTo>
                      <a:cubicBezTo>
                        <a:pt x="75972" y="42407"/>
                        <a:pt x="53804" y="62652"/>
                        <a:pt x="37714" y="87596"/>
                      </a:cubicBezTo>
                      <a:cubicBezTo>
                        <a:pt x="36284" y="89404"/>
                        <a:pt x="34854" y="90127"/>
                        <a:pt x="33066" y="90127"/>
                      </a:cubicBezTo>
                      <a:cubicBezTo>
                        <a:pt x="31994" y="90127"/>
                        <a:pt x="30921" y="89765"/>
                        <a:pt x="30206" y="89404"/>
                      </a:cubicBezTo>
                      <a:cubicBezTo>
                        <a:pt x="27345" y="87596"/>
                        <a:pt x="26988" y="84343"/>
                        <a:pt x="28418" y="81812"/>
                      </a:cubicBezTo>
                      <a:cubicBezTo>
                        <a:pt x="45580" y="55060"/>
                        <a:pt x="69536" y="33370"/>
                        <a:pt x="97425" y="18909"/>
                      </a:cubicBezTo>
                      <a:close/>
                      <a:moveTo>
                        <a:pt x="190257" y="0"/>
                      </a:moveTo>
                      <a:cubicBezTo>
                        <a:pt x="221868" y="1820"/>
                        <a:pt x="252401" y="12015"/>
                        <a:pt x="278983" y="29493"/>
                      </a:cubicBezTo>
                      <a:cubicBezTo>
                        <a:pt x="281497" y="30950"/>
                        <a:pt x="282216" y="34227"/>
                        <a:pt x="280420" y="37139"/>
                      </a:cubicBezTo>
                      <a:cubicBezTo>
                        <a:pt x="279342" y="38596"/>
                        <a:pt x="277546" y="39324"/>
                        <a:pt x="276109" y="39324"/>
                      </a:cubicBezTo>
                      <a:cubicBezTo>
                        <a:pt x="274672" y="39324"/>
                        <a:pt x="273954" y="39324"/>
                        <a:pt x="272876" y="38596"/>
                      </a:cubicBezTo>
                      <a:cubicBezTo>
                        <a:pt x="248090" y="22211"/>
                        <a:pt x="218994" y="12744"/>
                        <a:pt x="189538" y="11287"/>
                      </a:cubicBezTo>
                      <a:cubicBezTo>
                        <a:pt x="186305" y="10923"/>
                        <a:pt x="184150" y="8374"/>
                        <a:pt x="184150" y="5461"/>
                      </a:cubicBezTo>
                      <a:cubicBezTo>
                        <a:pt x="184509" y="2184"/>
                        <a:pt x="187024" y="0"/>
                        <a:pt x="190257" y="0"/>
                      </a:cubicBezTo>
                      <a:close/>
                    </a:path>
                  </a:pathLst>
                </a:custGeom>
                <a:solidFill>
                  <a:sysClr val="window" lastClr="FFFFFF"/>
                </a:solidFill>
                <a:ln>
                  <a:noFill/>
                </a:ln>
                <a:effectLst/>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43" name="Freeform 122">
                  <a:extLst>
                    <a:ext uri="{FF2B5EF4-FFF2-40B4-BE49-F238E27FC236}">
                      <a16:creationId xmlns:a16="http://schemas.microsoft.com/office/drawing/2014/main" id="{C394D4A7-9648-372D-6D86-3737B202921C}"/>
                    </a:ext>
                  </a:extLst>
                </p:cNvPr>
                <p:cNvSpPr>
                  <a:spLocks noChangeArrowheads="1"/>
                </p:cNvSpPr>
                <p:nvPr/>
              </p:nvSpPr>
              <p:spPr bwMode="auto">
                <a:xfrm>
                  <a:off x="2762860" y="569670"/>
                  <a:ext cx="241942" cy="229002"/>
                </a:xfrm>
                <a:custGeom>
                  <a:avLst/>
                  <a:gdLst>
                    <a:gd name="connsiteX0" fmla="*/ 108300 w 293115"/>
                    <a:gd name="connsiteY0" fmla="*/ 241426 h 277453"/>
                    <a:gd name="connsiteX1" fmla="*/ 98958 w 293115"/>
                    <a:gd name="connsiteY1" fmla="*/ 269887 h 277453"/>
                    <a:gd name="connsiteX2" fmla="*/ 130218 w 293115"/>
                    <a:gd name="connsiteY2" fmla="*/ 269887 h 277453"/>
                    <a:gd name="connsiteX3" fmla="*/ 120876 w 293115"/>
                    <a:gd name="connsiteY3" fmla="*/ 241426 h 277453"/>
                    <a:gd name="connsiteX4" fmla="*/ 199206 w 293115"/>
                    <a:gd name="connsiteY4" fmla="*/ 211524 h 277453"/>
                    <a:gd name="connsiteX5" fmla="*/ 203518 w 293115"/>
                    <a:gd name="connsiteY5" fmla="*/ 233861 h 277453"/>
                    <a:gd name="connsiteX6" fmla="*/ 220765 w 293115"/>
                    <a:gd name="connsiteY6" fmla="*/ 233861 h 277453"/>
                    <a:gd name="connsiteX7" fmla="*/ 215734 w 293115"/>
                    <a:gd name="connsiteY7" fmla="*/ 211524 h 277453"/>
                    <a:gd name="connsiteX8" fmla="*/ 167227 w 293115"/>
                    <a:gd name="connsiteY8" fmla="*/ 211524 h 277453"/>
                    <a:gd name="connsiteX9" fmla="*/ 169383 w 293115"/>
                    <a:gd name="connsiteY9" fmla="*/ 233861 h 277453"/>
                    <a:gd name="connsiteX10" fmla="*/ 195972 w 293115"/>
                    <a:gd name="connsiteY10" fmla="*/ 233861 h 277453"/>
                    <a:gd name="connsiteX11" fmla="*/ 191661 w 293115"/>
                    <a:gd name="connsiteY11" fmla="*/ 211524 h 277453"/>
                    <a:gd name="connsiteX12" fmla="*/ 134889 w 293115"/>
                    <a:gd name="connsiteY12" fmla="*/ 211524 h 277453"/>
                    <a:gd name="connsiteX13" fmla="*/ 135608 w 293115"/>
                    <a:gd name="connsiteY13" fmla="*/ 233861 h 277453"/>
                    <a:gd name="connsiteX14" fmla="*/ 161838 w 293115"/>
                    <a:gd name="connsiteY14" fmla="*/ 233861 h 277453"/>
                    <a:gd name="connsiteX15" fmla="*/ 159323 w 293115"/>
                    <a:gd name="connsiteY15" fmla="*/ 211524 h 277453"/>
                    <a:gd name="connsiteX16" fmla="*/ 102552 w 293115"/>
                    <a:gd name="connsiteY16" fmla="*/ 211524 h 277453"/>
                    <a:gd name="connsiteX17" fmla="*/ 101474 w 293115"/>
                    <a:gd name="connsiteY17" fmla="*/ 233861 h 277453"/>
                    <a:gd name="connsiteX18" fmla="*/ 102911 w 293115"/>
                    <a:gd name="connsiteY18" fmla="*/ 233861 h 277453"/>
                    <a:gd name="connsiteX19" fmla="*/ 126266 w 293115"/>
                    <a:gd name="connsiteY19" fmla="*/ 233861 h 277453"/>
                    <a:gd name="connsiteX20" fmla="*/ 128063 w 293115"/>
                    <a:gd name="connsiteY20" fmla="*/ 233861 h 277453"/>
                    <a:gd name="connsiteX21" fmla="*/ 126985 w 293115"/>
                    <a:gd name="connsiteY21" fmla="*/ 211524 h 277453"/>
                    <a:gd name="connsiteX22" fmla="*/ 70214 w 293115"/>
                    <a:gd name="connsiteY22" fmla="*/ 211524 h 277453"/>
                    <a:gd name="connsiteX23" fmla="*/ 67698 w 293115"/>
                    <a:gd name="connsiteY23" fmla="*/ 233861 h 277453"/>
                    <a:gd name="connsiteX24" fmla="*/ 93928 w 293115"/>
                    <a:gd name="connsiteY24" fmla="*/ 233861 h 277453"/>
                    <a:gd name="connsiteX25" fmla="*/ 94647 w 293115"/>
                    <a:gd name="connsiteY25" fmla="*/ 211524 h 277453"/>
                    <a:gd name="connsiteX26" fmla="*/ 37876 w 293115"/>
                    <a:gd name="connsiteY26" fmla="*/ 211524 h 277453"/>
                    <a:gd name="connsiteX27" fmla="*/ 33564 w 293115"/>
                    <a:gd name="connsiteY27" fmla="*/ 233861 h 277453"/>
                    <a:gd name="connsiteX28" fmla="*/ 60153 w 293115"/>
                    <a:gd name="connsiteY28" fmla="*/ 233861 h 277453"/>
                    <a:gd name="connsiteX29" fmla="*/ 62309 w 293115"/>
                    <a:gd name="connsiteY29" fmla="*/ 211524 h 277453"/>
                    <a:gd name="connsiteX30" fmla="*/ 13802 w 293115"/>
                    <a:gd name="connsiteY30" fmla="*/ 211524 h 277453"/>
                    <a:gd name="connsiteX31" fmla="*/ 8772 w 293115"/>
                    <a:gd name="connsiteY31" fmla="*/ 233861 h 277453"/>
                    <a:gd name="connsiteX32" fmla="*/ 26019 w 293115"/>
                    <a:gd name="connsiteY32" fmla="*/ 233861 h 277453"/>
                    <a:gd name="connsiteX33" fmla="*/ 29971 w 293115"/>
                    <a:gd name="connsiteY33" fmla="*/ 211524 h 277453"/>
                    <a:gd name="connsiteX34" fmla="*/ 193457 w 293115"/>
                    <a:gd name="connsiteY34" fmla="*/ 178019 h 277453"/>
                    <a:gd name="connsiteX35" fmla="*/ 198128 w 293115"/>
                    <a:gd name="connsiteY35" fmla="*/ 203598 h 277453"/>
                    <a:gd name="connsiteX36" fmla="*/ 213579 w 293115"/>
                    <a:gd name="connsiteY36" fmla="*/ 203598 h 277453"/>
                    <a:gd name="connsiteX37" fmla="*/ 207830 w 293115"/>
                    <a:gd name="connsiteY37" fmla="*/ 178019 h 277453"/>
                    <a:gd name="connsiteX38" fmla="*/ 163275 w 293115"/>
                    <a:gd name="connsiteY38" fmla="*/ 178019 h 277453"/>
                    <a:gd name="connsiteX39" fmla="*/ 166149 w 293115"/>
                    <a:gd name="connsiteY39" fmla="*/ 203598 h 277453"/>
                    <a:gd name="connsiteX40" fmla="*/ 190223 w 293115"/>
                    <a:gd name="connsiteY40" fmla="*/ 203598 h 277453"/>
                    <a:gd name="connsiteX41" fmla="*/ 185552 w 293115"/>
                    <a:gd name="connsiteY41" fmla="*/ 178019 h 277453"/>
                    <a:gd name="connsiteX42" fmla="*/ 133452 w 293115"/>
                    <a:gd name="connsiteY42" fmla="*/ 178019 h 277453"/>
                    <a:gd name="connsiteX43" fmla="*/ 134530 w 293115"/>
                    <a:gd name="connsiteY43" fmla="*/ 203598 h 277453"/>
                    <a:gd name="connsiteX44" fmla="*/ 158604 w 293115"/>
                    <a:gd name="connsiteY44" fmla="*/ 203598 h 277453"/>
                    <a:gd name="connsiteX45" fmla="*/ 155729 w 293115"/>
                    <a:gd name="connsiteY45" fmla="*/ 178019 h 277453"/>
                    <a:gd name="connsiteX46" fmla="*/ 103629 w 293115"/>
                    <a:gd name="connsiteY46" fmla="*/ 178019 h 277453"/>
                    <a:gd name="connsiteX47" fmla="*/ 102552 w 293115"/>
                    <a:gd name="connsiteY47" fmla="*/ 203598 h 277453"/>
                    <a:gd name="connsiteX48" fmla="*/ 126625 w 293115"/>
                    <a:gd name="connsiteY48" fmla="*/ 203598 h 277453"/>
                    <a:gd name="connsiteX49" fmla="*/ 125907 w 293115"/>
                    <a:gd name="connsiteY49" fmla="*/ 178019 h 277453"/>
                    <a:gd name="connsiteX50" fmla="*/ 73807 w 293115"/>
                    <a:gd name="connsiteY50" fmla="*/ 178019 h 277453"/>
                    <a:gd name="connsiteX51" fmla="*/ 70932 w 293115"/>
                    <a:gd name="connsiteY51" fmla="*/ 203598 h 277453"/>
                    <a:gd name="connsiteX52" fmla="*/ 95006 w 293115"/>
                    <a:gd name="connsiteY52" fmla="*/ 203598 h 277453"/>
                    <a:gd name="connsiteX53" fmla="*/ 95725 w 293115"/>
                    <a:gd name="connsiteY53" fmla="*/ 178019 h 277453"/>
                    <a:gd name="connsiteX54" fmla="*/ 43625 w 293115"/>
                    <a:gd name="connsiteY54" fmla="*/ 178019 h 277453"/>
                    <a:gd name="connsiteX55" fmla="*/ 39313 w 293115"/>
                    <a:gd name="connsiteY55" fmla="*/ 203598 h 277453"/>
                    <a:gd name="connsiteX56" fmla="*/ 63387 w 293115"/>
                    <a:gd name="connsiteY56" fmla="*/ 203598 h 277453"/>
                    <a:gd name="connsiteX57" fmla="*/ 65902 w 293115"/>
                    <a:gd name="connsiteY57" fmla="*/ 178019 h 277453"/>
                    <a:gd name="connsiteX58" fmla="*/ 21707 w 293115"/>
                    <a:gd name="connsiteY58" fmla="*/ 178019 h 277453"/>
                    <a:gd name="connsiteX59" fmla="*/ 15599 w 293115"/>
                    <a:gd name="connsiteY59" fmla="*/ 203598 h 277453"/>
                    <a:gd name="connsiteX60" fmla="*/ 31408 w 293115"/>
                    <a:gd name="connsiteY60" fmla="*/ 203598 h 277453"/>
                    <a:gd name="connsiteX61" fmla="*/ 36079 w 293115"/>
                    <a:gd name="connsiteY61" fmla="*/ 178019 h 277453"/>
                    <a:gd name="connsiteX62" fmla="*/ 187349 w 293115"/>
                    <a:gd name="connsiteY62" fmla="*/ 145235 h 277453"/>
                    <a:gd name="connsiteX63" fmla="*/ 192020 w 293115"/>
                    <a:gd name="connsiteY63" fmla="*/ 170814 h 277453"/>
                    <a:gd name="connsiteX64" fmla="*/ 206033 w 293115"/>
                    <a:gd name="connsiteY64" fmla="*/ 170814 h 277453"/>
                    <a:gd name="connsiteX65" fmla="*/ 199925 w 293115"/>
                    <a:gd name="connsiteY65" fmla="*/ 145235 h 277453"/>
                    <a:gd name="connsiteX66" fmla="*/ 159682 w 293115"/>
                    <a:gd name="connsiteY66" fmla="*/ 145235 h 277453"/>
                    <a:gd name="connsiteX67" fmla="*/ 162556 w 293115"/>
                    <a:gd name="connsiteY67" fmla="*/ 170814 h 277453"/>
                    <a:gd name="connsiteX68" fmla="*/ 184115 w 293115"/>
                    <a:gd name="connsiteY68" fmla="*/ 170814 h 277453"/>
                    <a:gd name="connsiteX69" fmla="*/ 179444 w 293115"/>
                    <a:gd name="connsiteY69" fmla="*/ 145235 h 277453"/>
                    <a:gd name="connsiteX70" fmla="*/ 132374 w 293115"/>
                    <a:gd name="connsiteY70" fmla="*/ 145235 h 277453"/>
                    <a:gd name="connsiteX71" fmla="*/ 133093 w 293115"/>
                    <a:gd name="connsiteY71" fmla="*/ 170814 h 277453"/>
                    <a:gd name="connsiteX72" fmla="*/ 155011 w 293115"/>
                    <a:gd name="connsiteY72" fmla="*/ 170814 h 277453"/>
                    <a:gd name="connsiteX73" fmla="*/ 152136 w 293115"/>
                    <a:gd name="connsiteY73" fmla="*/ 145235 h 277453"/>
                    <a:gd name="connsiteX74" fmla="*/ 105067 w 293115"/>
                    <a:gd name="connsiteY74" fmla="*/ 145235 h 277453"/>
                    <a:gd name="connsiteX75" fmla="*/ 103989 w 293115"/>
                    <a:gd name="connsiteY75" fmla="*/ 170814 h 277453"/>
                    <a:gd name="connsiteX76" fmla="*/ 125547 w 293115"/>
                    <a:gd name="connsiteY76" fmla="*/ 170814 h 277453"/>
                    <a:gd name="connsiteX77" fmla="*/ 124469 w 293115"/>
                    <a:gd name="connsiteY77" fmla="*/ 145235 h 277453"/>
                    <a:gd name="connsiteX78" fmla="*/ 77400 w 293115"/>
                    <a:gd name="connsiteY78" fmla="*/ 145235 h 277453"/>
                    <a:gd name="connsiteX79" fmla="*/ 74525 w 293115"/>
                    <a:gd name="connsiteY79" fmla="*/ 170814 h 277453"/>
                    <a:gd name="connsiteX80" fmla="*/ 96443 w 293115"/>
                    <a:gd name="connsiteY80" fmla="*/ 170814 h 277453"/>
                    <a:gd name="connsiteX81" fmla="*/ 97162 w 293115"/>
                    <a:gd name="connsiteY81" fmla="*/ 145235 h 277453"/>
                    <a:gd name="connsiteX82" fmla="*/ 50092 w 293115"/>
                    <a:gd name="connsiteY82" fmla="*/ 145235 h 277453"/>
                    <a:gd name="connsiteX83" fmla="*/ 45421 w 293115"/>
                    <a:gd name="connsiteY83" fmla="*/ 170814 h 277453"/>
                    <a:gd name="connsiteX84" fmla="*/ 66980 w 293115"/>
                    <a:gd name="connsiteY84" fmla="*/ 170814 h 277453"/>
                    <a:gd name="connsiteX85" fmla="*/ 69854 w 293115"/>
                    <a:gd name="connsiteY85" fmla="*/ 145235 h 277453"/>
                    <a:gd name="connsiteX86" fmla="*/ 29612 w 293115"/>
                    <a:gd name="connsiteY86" fmla="*/ 145235 h 277453"/>
                    <a:gd name="connsiteX87" fmla="*/ 23503 w 293115"/>
                    <a:gd name="connsiteY87" fmla="*/ 170814 h 277453"/>
                    <a:gd name="connsiteX88" fmla="*/ 37516 w 293115"/>
                    <a:gd name="connsiteY88" fmla="*/ 170814 h 277453"/>
                    <a:gd name="connsiteX89" fmla="*/ 42187 w 293115"/>
                    <a:gd name="connsiteY89" fmla="*/ 145235 h 277453"/>
                    <a:gd name="connsiteX90" fmla="*/ 234552 w 293115"/>
                    <a:gd name="connsiteY90" fmla="*/ 137215 h 277453"/>
                    <a:gd name="connsiteX91" fmla="*/ 239782 w 293115"/>
                    <a:gd name="connsiteY91" fmla="*/ 139286 h 277453"/>
                    <a:gd name="connsiteX92" fmla="*/ 243144 w 293115"/>
                    <a:gd name="connsiteY92" fmla="*/ 146879 h 277453"/>
                    <a:gd name="connsiteX93" fmla="*/ 240902 w 293115"/>
                    <a:gd name="connsiteY93" fmla="*/ 151710 h 277453"/>
                    <a:gd name="connsiteX94" fmla="*/ 239408 w 293115"/>
                    <a:gd name="connsiteY94" fmla="*/ 152055 h 277453"/>
                    <a:gd name="connsiteX95" fmla="*/ 235673 w 293115"/>
                    <a:gd name="connsiteY95" fmla="*/ 149984 h 277453"/>
                    <a:gd name="connsiteX96" fmla="*/ 232311 w 293115"/>
                    <a:gd name="connsiteY96" fmla="*/ 142047 h 277453"/>
                    <a:gd name="connsiteX97" fmla="*/ 234552 w 293115"/>
                    <a:gd name="connsiteY97" fmla="*/ 137215 h 277453"/>
                    <a:gd name="connsiteX98" fmla="*/ 252457 w 293115"/>
                    <a:gd name="connsiteY98" fmla="*/ 125211 h 277453"/>
                    <a:gd name="connsiteX99" fmla="*/ 257616 w 293115"/>
                    <a:gd name="connsiteY99" fmla="*/ 125211 h 277453"/>
                    <a:gd name="connsiteX100" fmla="*/ 269409 w 293115"/>
                    <a:gd name="connsiteY100" fmla="*/ 136294 h 277453"/>
                    <a:gd name="connsiteX101" fmla="*/ 269409 w 293115"/>
                    <a:gd name="connsiteY101" fmla="*/ 141143 h 277453"/>
                    <a:gd name="connsiteX102" fmla="*/ 266460 w 293115"/>
                    <a:gd name="connsiteY102" fmla="*/ 142529 h 277453"/>
                    <a:gd name="connsiteX103" fmla="*/ 263881 w 293115"/>
                    <a:gd name="connsiteY103" fmla="*/ 141143 h 277453"/>
                    <a:gd name="connsiteX104" fmla="*/ 252457 w 293115"/>
                    <a:gd name="connsiteY104" fmla="*/ 130406 h 277453"/>
                    <a:gd name="connsiteX105" fmla="*/ 252457 w 293115"/>
                    <a:gd name="connsiteY105" fmla="*/ 125211 h 277453"/>
                    <a:gd name="connsiteX106" fmla="*/ 181959 w 293115"/>
                    <a:gd name="connsiteY106" fmla="*/ 114972 h 277453"/>
                    <a:gd name="connsiteX107" fmla="*/ 185912 w 293115"/>
                    <a:gd name="connsiteY107" fmla="*/ 137669 h 277453"/>
                    <a:gd name="connsiteX108" fmla="*/ 198128 w 293115"/>
                    <a:gd name="connsiteY108" fmla="*/ 137669 h 277453"/>
                    <a:gd name="connsiteX109" fmla="*/ 192739 w 293115"/>
                    <a:gd name="connsiteY109" fmla="*/ 114972 h 277453"/>
                    <a:gd name="connsiteX110" fmla="*/ 156448 w 293115"/>
                    <a:gd name="connsiteY110" fmla="*/ 114972 h 277453"/>
                    <a:gd name="connsiteX111" fmla="*/ 158963 w 293115"/>
                    <a:gd name="connsiteY111" fmla="*/ 137669 h 277453"/>
                    <a:gd name="connsiteX112" fmla="*/ 178007 w 293115"/>
                    <a:gd name="connsiteY112" fmla="*/ 137669 h 277453"/>
                    <a:gd name="connsiteX113" fmla="*/ 174054 w 293115"/>
                    <a:gd name="connsiteY113" fmla="*/ 114972 h 277453"/>
                    <a:gd name="connsiteX114" fmla="*/ 131296 w 293115"/>
                    <a:gd name="connsiteY114" fmla="*/ 114972 h 277453"/>
                    <a:gd name="connsiteX115" fmla="*/ 132015 w 293115"/>
                    <a:gd name="connsiteY115" fmla="*/ 137669 h 277453"/>
                    <a:gd name="connsiteX116" fmla="*/ 151058 w 293115"/>
                    <a:gd name="connsiteY116" fmla="*/ 137669 h 277453"/>
                    <a:gd name="connsiteX117" fmla="*/ 148903 w 293115"/>
                    <a:gd name="connsiteY117" fmla="*/ 114972 h 277453"/>
                    <a:gd name="connsiteX118" fmla="*/ 105785 w 293115"/>
                    <a:gd name="connsiteY118" fmla="*/ 114972 h 277453"/>
                    <a:gd name="connsiteX119" fmla="*/ 105067 w 293115"/>
                    <a:gd name="connsiteY119" fmla="*/ 137669 h 277453"/>
                    <a:gd name="connsiteX120" fmla="*/ 124469 w 293115"/>
                    <a:gd name="connsiteY120" fmla="*/ 137669 h 277453"/>
                    <a:gd name="connsiteX121" fmla="*/ 123751 w 293115"/>
                    <a:gd name="connsiteY121" fmla="*/ 114972 h 277453"/>
                    <a:gd name="connsiteX122" fmla="*/ 80634 w 293115"/>
                    <a:gd name="connsiteY122" fmla="*/ 114972 h 277453"/>
                    <a:gd name="connsiteX123" fmla="*/ 78478 w 293115"/>
                    <a:gd name="connsiteY123" fmla="*/ 137669 h 277453"/>
                    <a:gd name="connsiteX124" fmla="*/ 97521 w 293115"/>
                    <a:gd name="connsiteY124" fmla="*/ 137669 h 277453"/>
                    <a:gd name="connsiteX125" fmla="*/ 98240 w 293115"/>
                    <a:gd name="connsiteY125" fmla="*/ 114972 h 277453"/>
                    <a:gd name="connsiteX126" fmla="*/ 55482 w 293115"/>
                    <a:gd name="connsiteY126" fmla="*/ 114972 h 277453"/>
                    <a:gd name="connsiteX127" fmla="*/ 51170 w 293115"/>
                    <a:gd name="connsiteY127" fmla="*/ 137669 h 277453"/>
                    <a:gd name="connsiteX128" fmla="*/ 70573 w 293115"/>
                    <a:gd name="connsiteY128" fmla="*/ 137669 h 277453"/>
                    <a:gd name="connsiteX129" fmla="*/ 73088 w 293115"/>
                    <a:gd name="connsiteY129" fmla="*/ 114972 h 277453"/>
                    <a:gd name="connsiteX130" fmla="*/ 36798 w 293115"/>
                    <a:gd name="connsiteY130" fmla="*/ 114972 h 277453"/>
                    <a:gd name="connsiteX131" fmla="*/ 31408 w 293115"/>
                    <a:gd name="connsiteY131" fmla="*/ 137669 h 277453"/>
                    <a:gd name="connsiteX132" fmla="*/ 43625 w 293115"/>
                    <a:gd name="connsiteY132" fmla="*/ 137669 h 277453"/>
                    <a:gd name="connsiteX133" fmla="*/ 47577 w 293115"/>
                    <a:gd name="connsiteY133" fmla="*/ 114972 h 277453"/>
                    <a:gd name="connsiteX134" fmla="*/ 270846 w 293115"/>
                    <a:gd name="connsiteY134" fmla="*/ 103862 h 277453"/>
                    <a:gd name="connsiteX135" fmla="*/ 279020 w 293115"/>
                    <a:gd name="connsiteY135" fmla="*/ 107229 h 277453"/>
                    <a:gd name="connsiteX136" fmla="*/ 281249 w 293115"/>
                    <a:gd name="connsiteY136" fmla="*/ 111943 h 277453"/>
                    <a:gd name="connsiteX137" fmla="*/ 277905 w 293115"/>
                    <a:gd name="connsiteY137" fmla="*/ 113964 h 277453"/>
                    <a:gd name="connsiteX138" fmla="*/ 276048 w 293115"/>
                    <a:gd name="connsiteY138" fmla="*/ 113627 h 277453"/>
                    <a:gd name="connsiteX139" fmla="*/ 267874 w 293115"/>
                    <a:gd name="connsiteY139" fmla="*/ 110596 h 277453"/>
                    <a:gd name="connsiteX140" fmla="*/ 265644 w 293115"/>
                    <a:gd name="connsiteY140" fmla="*/ 105882 h 277453"/>
                    <a:gd name="connsiteX141" fmla="*/ 270846 w 293115"/>
                    <a:gd name="connsiteY141" fmla="*/ 103862 h 277453"/>
                    <a:gd name="connsiteX142" fmla="*/ 273272 w 293115"/>
                    <a:gd name="connsiteY142" fmla="*/ 79375 h 277453"/>
                    <a:gd name="connsiteX143" fmla="*/ 289147 w 293115"/>
                    <a:gd name="connsiteY143" fmla="*/ 79375 h 277453"/>
                    <a:gd name="connsiteX144" fmla="*/ 293115 w 293115"/>
                    <a:gd name="connsiteY144" fmla="*/ 83344 h 277453"/>
                    <a:gd name="connsiteX145" fmla="*/ 289147 w 293115"/>
                    <a:gd name="connsiteY145" fmla="*/ 86952 h 277453"/>
                    <a:gd name="connsiteX146" fmla="*/ 273272 w 293115"/>
                    <a:gd name="connsiteY146" fmla="*/ 86952 h 277453"/>
                    <a:gd name="connsiteX147" fmla="*/ 269664 w 293115"/>
                    <a:gd name="connsiteY147" fmla="*/ 83344 h 277453"/>
                    <a:gd name="connsiteX148" fmla="*/ 273272 w 293115"/>
                    <a:gd name="connsiteY148" fmla="*/ 79375 h 277453"/>
                    <a:gd name="connsiteX149" fmla="*/ 132285 w 293115"/>
                    <a:gd name="connsiteY149" fmla="*/ 79375 h 277453"/>
                    <a:gd name="connsiteX150" fmla="*/ 147924 w 293115"/>
                    <a:gd name="connsiteY150" fmla="*/ 79375 h 277453"/>
                    <a:gd name="connsiteX151" fmla="*/ 151833 w 293115"/>
                    <a:gd name="connsiteY151" fmla="*/ 83344 h 277453"/>
                    <a:gd name="connsiteX152" fmla="*/ 147924 w 293115"/>
                    <a:gd name="connsiteY152" fmla="*/ 86952 h 277453"/>
                    <a:gd name="connsiteX153" fmla="*/ 132285 w 293115"/>
                    <a:gd name="connsiteY153" fmla="*/ 86952 h 277453"/>
                    <a:gd name="connsiteX154" fmla="*/ 128376 w 293115"/>
                    <a:gd name="connsiteY154" fmla="*/ 83344 h 277453"/>
                    <a:gd name="connsiteX155" fmla="*/ 132285 w 293115"/>
                    <a:gd name="connsiteY155" fmla="*/ 79375 h 277453"/>
                    <a:gd name="connsiteX156" fmla="*/ 276048 w 293115"/>
                    <a:gd name="connsiteY156" fmla="*/ 51811 h 277453"/>
                    <a:gd name="connsiteX157" fmla="*/ 281249 w 293115"/>
                    <a:gd name="connsiteY157" fmla="*/ 53494 h 277453"/>
                    <a:gd name="connsiteX158" fmla="*/ 279020 w 293115"/>
                    <a:gd name="connsiteY158" fmla="*/ 58209 h 277453"/>
                    <a:gd name="connsiteX159" fmla="*/ 270846 w 293115"/>
                    <a:gd name="connsiteY159" fmla="*/ 61240 h 277453"/>
                    <a:gd name="connsiteX160" fmla="*/ 269360 w 293115"/>
                    <a:gd name="connsiteY160" fmla="*/ 61576 h 277453"/>
                    <a:gd name="connsiteX161" fmla="*/ 265644 w 293115"/>
                    <a:gd name="connsiteY161" fmla="*/ 59556 h 277453"/>
                    <a:gd name="connsiteX162" fmla="*/ 267874 w 293115"/>
                    <a:gd name="connsiteY162" fmla="*/ 54841 h 277453"/>
                    <a:gd name="connsiteX163" fmla="*/ 145433 w 293115"/>
                    <a:gd name="connsiteY163" fmla="*/ 51811 h 277453"/>
                    <a:gd name="connsiteX164" fmla="*/ 153607 w 293115"/>
                    <a:gd name="connsiteY164" fmla="*/ 54841 h 277453"/>
                    <a:gd name="connsiteX165" fmla="*/ 155836 w 293115"/>
                    <a:gd name="connsiteY165" fmla="*/ 59219 h 277453"/>
                    <a:gd name="connsiteX166" fmla="*/ 152121 w 293115"/>
                    <a:gd name="connsiteY166" fmla="*/ 61576 h 277453"/>
                    <a:gd name="connsiteX167" fmla="*/ 150635 w 293115"/>
                    <a:gd name="connsiteY167" fmla="*/ 61240 h 277453"/>
                    <a:gd name="connsiteX168" fmla="*/ 142461 w 293115"/>
                    <a:gd name="connsiteY168" fmla="*/ 58209 h 277453"/>
                    <a:gd name="connsiteX169" fmla="*/ 140232 w 293115"/>
                    <a:gd name="connsiteY169" fmla="*/ 53494 h 277453"/>
                    <a:gd name="connsiteX170" fmla="*/ 145433 w 293115"/>
                    <a:gd name="connsiteY170" fmla="*/ 51811 h 277453"/>
                    <a:gd name="connsiteX171" fmla="*/ 209985 w 293115"/>
                    <a:gd name="connsiteY171" fmla="*/ 39316 h 277453"/>
                    <a:gd name="connsiteX172" fmla="*/ 166149 w 293115"/>
                    <a:gd name="connsiteY172" fmla="*/ 83269 h 277453"/>
                    <a:gd name="connsiteX173" fmla="*/ 173336 w 293115"/>
                    <a:gd name="connsiteY173" fmla="*/ 107407 h 277453"/>
                    <a:gd name="connsiteX174" fmla="*/ 195613 w 293115"/>
                    <a:gd name="connsiteY174" fmla="*/ 107407 h 277453"/>
                    <a:gd name="connsiteX175" fmla="*/ 199206 w 293115"/>
                    <a:gd name="connsiteY175" fmla="*/ 110289 h 277453"/>
                    <a:gd name="connsiteX176" fmla="*/ 203159 w 293115"/>
                    <a:gd name="connsiteY176" fmla="*/ 126501 h 277453"/>
                    <a:gd name="connsiteX177" fmla="*/ 209985 w 293115"/>
                    <a:gd name="connsiteY177" fmla="*/ 126861 h 277453"/>
                    <a:gd name="connsiteX178" fmla="*/ 253821 w 293115"/>
                    <a:gd name="connsiteY178" fmla="*/ 83269 h 277453"/>
                    <a:gd name="connsiteX179" fmla="*/ 209985 w 293115"/>
                    <a:gd name="connsiteY179" fmla="*/ 39316 h 277453"/>
                    <a:gd name="connsiteX180" fmla="*/ 209985 w 293115"/>
                    <a:gd name="connsiteY180" fmla="*/ 31750 h 277453"/>
                    <a:gd name="connsiteX181" fmla="*/ 261367 w 293115"/>
                    <a:gd name="connsiteY181" fmla="*/ 83269 h 277453"/>
                    <a:gd name="connsiteX182" fmla="*/ 209985 w 293115"/>
                    <a:gd name="connsiteY182" fmla="*/ 134427 h 277453"/>
                    <a:gd name="connsiteX183" fmla="*/ 204955 w 293115"/>
                    <a:gd name="connsiteY183" fmla="*/ 134427 h 277453"/>
                    <a:gd name="connsiteX184" fmla="*/ 229388 w 293115"/>
                    <a:gd name="connsiteY184" fmla="*/ 236743 h 277453"/>
                    <a:gd name="connsiteX185" fmla="*/ 229029 w 293115"/>
                    <a:gd name="connsiteY185" fmla="*/ 239985 h 277453"/>
                    <a:gd name="connsiteX186" fmla="*/ 225795 w 293115"/>
                    <a:gd name="connsiteY186" fmla="*/ 241426 h 277453"/>
                    <a:gd name="connsiteX187" fmla="*/ 129140 w 293115"/>
                    <a:gd name="connsiteY187" fmla="*/ 241426 h 277453"/>
                    <a:gd name="connsiteX188" fmla="*/ 138483 w 293115"/>
                    <a:gd name="connsiteY188" fmla="*/ 269887 h 277453"/>
                    <a:gd name="connsiteX189" fmla="*/ 147825 w 293115"/>
                    <a:gd name="connsiteY189" fmla="*/ 269887 h 277453"/>
                    <a:gd name="connsiteX190" fmla="*/ 151418 w 293115"/>
                    <a:gd name="connsiteY190" fmla="*/ 273850 h 277453"/>
                    <a:gd name="connsiteX191" fmla="*/ 147825 w 293115"/>
                    <a:gd name="connsiteY191" fmla="*/ 277453 h 277453"/>
                    <a:gd name="connsiteX192" fmla="*/ 140998 w 293115"/>
                    <a:gd name="connsiteY192" fmla="*/ 277453 h 277453"/>
                    <a:gd name="connsiteX193" fmla="*/ 88538 w 293115"/>
                    <a:gd name="connsiteY193" fmla="*/ 277453 h 277453"/>
                    <a:gd name="connsiteX194" fmla="*/ 81712 w 293115"/>
                    <a:gd name="connsiteY194" fmla="*/ 277453 h 277453"/>
                    <a:gd name="connsiteX195" fmla="*/ 77759 w 293115"/>
                    <a:gd name="connsiteY195" fmla="*/ 273850 h 277453"/>
                    <a:gd name="connsiteX196" fmla="*/ 81712 w 293115"/>
                    <a:gd name="connsiteY196" fmla="*/ 269887 h 277453"/>
                    <a:gd name="connsiteX197" fmla="*/ 91054 w 293115"/>
                    <a:gd name="connsiteY197" fmla="*/ 269887 h 277453"/>
                    <a:gd name="connsiteX198" fmla="*/ 100396 w 293115"/>
                    <a:gd name="connsiteY198" fmla="*/ 241426 h 277453"/>
                    <a:gd name="connsiteX199" fmla="*/ 3741 w 293115"/>
                    <a:gd name="connsiteY199" fmla="*/ 241426 h 277453"/>
                    <a:gd name="connsiteX200" fmla="*/ 507 w 293115"/>
                    <a:gd name="connsiteY200" fmla="*/ 239985 h 277453"/>
                    <a:gd name="connsiteX201" fmla="*/ 148 w 293115"/>
                    <a:gd name="connsiteY201" fmla="*/ 236743 h 277453"/>
                    <a:gd name="connsiteX202" fmla="*/ 29971 w 293115"/>
                    <a:gd name="connsiteY202" fmla="*/ 110289 h 277453"/>
                    <a:gd name="connsiteX203" fmla="*/ 33564 w 293115"/>
                    <a:gd name="connsiteY203" fmla="*/ 107407 h 277453"/>
                    <a:gd name="connsiteX204" fmla="*/ 164712 w 293115"/>
                    <a:gd name="connsiteY204" fmla="*/ 107407 h 277453"/>
                    <a:gd name="connsiteX205" fmla="*/ 158604 w 293115"/>
                    <a:gd name="connsiteY205" fmla="*/ 83269 h 277453"/>
                    <a:gd name="connsiteX206" fmla="*/ 209985 w 293115"/>
                    <a:gd name="connsiteY206" fmla="*/ 31750 h 277453"/>
                    <a:gd name="connsiteX207" fmla="*/ 263881 w 293115"/>
                    <a:gd name="connsiteY207" fmla="*/ 23957 h 277453"/>
                    <a:gd name="connsiteX208" fmla="*/ 269409 w 293115"/>
                    <a:gd name="connsiteY208" fmla="*/ 23957 h 277453"/>
                    <a:gd name="connsiteX209" fmla="*/ 269409 w 293115"/>
                    <a:gd name="connsiteY209" fmla="*/ 29153 h 277453"/>
                    <a:gd name="connsiteX210" fmla="*/ 257616 w 293115"/>
                    <a:gd name="connsiteY210" fmla="*/ 39890 h 277453"/>
                    <a:gd name="connsiteX211" fmla="*/ 255036 w 293115"/>
                    <a:gd name="connsiteY211" fmla="*/ 40929 h 277453"/>
                    <a:gd name="connsiteX212" fmla="*/ 252457 w 293115"/>
                    <a:gd name="connsiteY212" fmla="*/ 39890 h 277453"/>
                    <a:gd name="connsiteX213" fmla="*/ 252457 w 293115"/>
                    <a:gd name="connsiteY213" fmla="*/ 34694 h 277453"/>
                    <a:gd name="connsiteX214" fmla="*/ 152075 w 293115"/>
                    <a:gd name="connsiteY214" fmla="*/ 23957 h 277453"/>
                    <a:gd name="connsiteX215" fmla="*/ 157972 w 293115"/>
                    <a:gd name="connsiteY215" fmla="*/ 23957 h 277453"/>
                    <a:gd name="connsiteX216" fmla="*/ 169396 w 293115"/>
                    <a:gd name="connsiteY216" fmla="*/ 34694 h 277453"/>
                    <a:gd name="connsiteX217" fmla="*/ 169396 w 293115"/>
                    <a:gd name="connsiteY217" fmla="*/ 39890 h 277453"/>
                    <a:gd name="connsiteX218" fmla="*/ 166448 w 293115"/>
                    <a:gd name="connsiteY218" fmla="*/ 40929 h 277453"/>
                    <a:gd name="connsiteX219" fmla="*/ 163868 w 293115"/>
                    <a:gd name="connsiteY219" fmla="*/ 39890 h 277453"/>
                    <a:gd name="connsiteX220" fmla="*/ 152075 w 293115"/>
                    <a:gd name="connsiteY220" fmla="*/ 29153 h 277453"/>
                    <a:gd name="connsiteX221" fmla="*/ 152075 w 293115"/>
                    <a:gd name="connsiteY221" fmla="*/ 23957 h 277453"/>
                    <a:gd name="connsiteX222" fmla="*/ 241276 w 293115"/>
                    <a:gd name="connsiteY222" fmla="*/ 11803 h 277453"/>
                    <a:gd name="connsiteX223" fmla="*/ 243144 w 293115"/>
                    <a:gd name="connsiteY223" fmla="*/ 16635 h 277453"/>
                    <a:gd name="connsiteX224" fmla="*/ 239782 w 293115"/>
                    <a:gd name="connsiteY224" fmla="*/ 24227 h 277453"/>
                    <a:gd name="connsiteX225" fmla="*/ 236046 w 293115"/>
                    <a:gd name="connsiteY225" fmla="*/ 26643 h 277453"/>
                    <a:gd name="connsiteX226" fmla="*/ 234552 w 293115"/>
                    <a:gd name="connsiteY226" fmla="*/ 26298 h 277453"/>
                    <a:gd name="connsiteX227" fmla="*/ 232311 w 293115"/>
                    <a:gd name="connsiteY227" fmla="*/ 21467 h 277453"/>
                    <a:gd name="connsiteX228" fmla="*/ 235673 w 293115"/>
                    <a:gd name="connsiteY228" fmla="*/ 13874 h 277453"/>
                    <a:gd name="connsiteX229" fmla="*/ 241276 w 293115"/>
                    <a:gd name="connsiteY229" fmla="*/ 11803 h 277453"/>
                    <a:gd name="connsiteX230" fmla="*/ 182079 w 293115"/>
                    <a:gd name="connsiteY230" fmla="*/ 11803 h 277453"/>
                    <a:gd name="connsiteX231" fmla="*/ 187159 w 293115"/>
                    <a:gd name="connsiteY231" fmla="*/ 13874 h 277453"/>
                    <a:gd name="connsiteX232" fmla="*/ 190425 w 293115"/>
                    <a:gd name="connsiteY232" fmla="*/ 21467 h 277453"/>
                    <a:gd name="connsiteX233" fmla="*/ 188248 w 293115"/>
                    <a:gd name="connsiteY233" fmla="*/ 26298 h 277453"/>
                    <a:gd name="connsiteX234" fmla="*/ 187159 w 293115"/>
                    <a:gd name="connsiteY234" fmla="*/ 26643 h 277453"/>
                    <a:gd name="connsiteX235" fmla="*/ 183530 w 293115"/>
                    <a:gd name="connsiteY235" fmla="*/ 24227 h 277453"/>
                    <a:gd name="connsiteX236" fmla="*/ 180265 w 293115"/>
                    <a:gd name="connsiteY236" fmla="*/ 16635 h 277453"/>
                    <a:gd name="connsiteX237" fmla="*/ 182079 w 293115"/>
                    <a:gd name="connsiteY237" fmla="*/ 11803 h 277453"/>
                    <a:gd name="connsiteX238" fmla="*/ 211720 w 293115"/>
                    <a:gd name="connsiteY238" fmla="*/ 0 h 277453"/>
                    <a:gd name="connsiteX239" fmla="*/ 215328 w 293115"/>
                    <a:gd name="connsiteY239" fmla="*/ 3909 h 277453"/>
                    <a:gd name="connsiteX240" fmla="*/ 215328 w 293115"/>
                    <a:gd name="connsiteY240" fmla="*/ 19548 h 277453"/>
                    <a:gd name="connsiteX241" fmla="*/ 211720 w 293115"/>
                    <a:gd name="connsiteY241" fmla="*/ 23458 h 277453"/>
                    <a:gd name="connsiteX242" fmla="*/ 207751 w 293115"/>
                    <a:gd name="connsiteY242" fmla="*/ 19548 h 277453"/>
                    <a:gd name="connsiteX243" fmla="*/ 207751 w 293115"/>
                    <a:gd name="connsiteY243" fmla="*/ 3909 h 277453"/>
                    <a:gd name="connsiteX244" fmla="*/ 211720 w 293115"/>
                    <a:gd name="connsiteY244" fmla="*/ 0 h 277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293115" h="277453">
                      <a:moveTo>
                        <a:pt x="108300" y="241426"/>
                      </a:moveTo>
                      <a:lnTo>
                        <a:pt x="98958" y="269887"/>
                      </a:lnTo>
                      <a:lnTo>
                        <a:pt x="130218" y="269887"/>
                      </a:lnTo>
                      <a:lnTo>
                        <a:pt x="120876" y="241426"/>
                      </a:lnTo>
                      <a:close/>
                      <a:moveTo>
                        <a:pt x="199206" y="211524"/>
                      </a:moveTo>
                      <a:lnTo>
                        <a:pt x="203518" y="233861"/>
                      </a:lnTo>
                      <a:lnTo>
                        <a:pt x="220765" y="233861"/>
                      </a:lnTo>
                      <a:lnTo>
                        <a:pt x="215734" y="211524"/>
                      </a:lnTo>
                      <a:close/>
                      <a:moveTo>
                        <a:pt x="167227" y="211524"/>
                      </a:moveTo>
                      <a:lnTo>
                        <a:pt x="169383" y="233861"/>
                      </a:lnTo>
                      <a:lnTo>
                        <a:pt x="195972" y="233861"/>
                      </a:lnTo>
                      <a:lnTo>
                        <a:pt x="191661" y="211524"/>
                      </a:lnTo>
                      <a:close/>
                      <a:moveTo>
                        <a:pt x="134889" y="211524"/>
                      </a:moveTo>
                      <a:lnTo>
                        <a:pt x="135608" y="233861"/>
                      </a:lnTo>
                      <a:lnTo>
                        <a:pt x="161838" y="233861"/>
                      </a:lnTo>
                      <a:lnTo>
                        <a:pt x="159323" y="211524"/>
                      </a:lnTo>
                      <a:close/>
                      <a:moveTo>
                        <a:pt x="102552" y="211524"/>
                      </a:moveTo>
                      <a:lnTo>
                        <a:pt x="101474" y="233861"/>
                      </a:lnTo>
                      <a:lnTo>
                        <a:pt x="102911" y="233861"/>
                      </a:lnTo>
                      <a:lnTo>
                        <a:pt x="126266" y="233861"/>
                      </a:lnTo>
                      <a:lnTo>
                        <a:pt x="128063" y="233861"/>
                      </a:lnTo>
                      <a:lnTo>
                        <a:pt x="126985" y="211524"/>
                      </a:lnTo>
                      <a:close/>
                      <a:moveTo>
                        <a:pt x="70214" y="211524"/>
                      </a:moveTo>
                      <a:lnTo>
                        <a:pt x="67698" y="233861"/>
                      </a:lnTo>
                      <a:lnTo>
                        <a:pt x="93928" y="233861"/>
                      </a:lnTo>
                      <a:lnTo>
                        <a:pt x="94647" y="211524"/>
                      </a:lnTo>
                      <a:close/>
                      <a:moveTo>
                        <a:pt x="37876" y="211524"/>
                      </a:moveTo>
                      <a:lnTo>
                        <a:pt x="33564" y="233861"/>
                      </a:lnTo>
                      <a:lnTo>
                        <a:pt x="60153" y="233861"/>
                      </a:lnTo>
                      <a:lnTo>
                        <a:pt x="62309" y="211524"/>
                      </a:lnTo>
                      <a:close/>
                      <a:moveTo>
                        <a:pt x="13802" y="211524"/>
                      </a:moveTo>
                      <a:lnTo>
                        <a:pt x="8772" y="233861"/>
                      </a:lnTo>
                      <a:lnTo>
                        <a:pt x="26019" y="233861"/>
                      </a:lnTo>
                      <a:lnTo>
                        <a:pt x="29971" y="211524"/>
                      </a:lnTo>
                      <a:close/>
                      <a:moveTo>
                        <a:pt x="193457" y="178019"/>
                      </a:moveTo>
                      <a:lnTo>
                        <a:pt x="198128" y="203598"/>
                      </a:lnTo>
                      <a:lnTo>
                        <a:pt x="213579" y="203598"/>
                      </a:lnTo>
                      <a:lnTo>
                        <a:pt x="207830" y="178019"/>
                      </a:lnTo>
                      <a:close/>
                      <a:moveTo>
                        <a:pt x="163275" y="178019"/>
                      </a:moveTo>
                      <a:lnTo>
                        <a:pt x="166149" y="203598"/>
                      </a:lnTo>
                      <a:lnTo>
                        <a:pt x="190223" y="203598"/>
                      </a:lnTo>
                      <a:lnTo>
                        <a:pt x="185552" y="178019"/>
                      </a:lnTo>
                      <a:close/>
                      <a:moveTo>
                        <a:pt x="133452" y="178019"/>
                      </a:moveTo>
                      <a:lnTo>
                        <a:pt x="134530" y="203598"/>
                      </a:lnTo>
                      <a:lnTo>
                        <a:pt x="158604" y="203598"/>
                      </a:lnTo>
                      <a:lnTo>
                        <a:pt x="155729" y="178019"/>
                      </a:lnTo>
                      <a:close/>
                      <a:moveTo>
                        <a:pt x="103629" y="178019"/>
                      </a:moveTo>
                      <a:lnTo>
                        <a:pt x="102552" y="203598"/>
                      </a:lnTo>
                      <a:lnTo>
                        <a:pt x="126625" y="203598"/>
                      </a:lnTo>
                      <a:lnTo>
                        <a:pt x="125907" y="178019"/>
                      </a:lnTo>
                      <a:close/>
                      <a:moveTo>
                        <a:pt x="73807" y="178019"/>
                      </a:moveTo>
                      <a:lnTo>
                        <a:pt x="70932" y="203598"/>
                      </a:lnTo>
                      <a:lnTo>
                        <a:pt x="95006" y="203598"/>
                      </a:lnTo>
                      <a:lnTo>
                        <a:pt x="95725" y="178019"/>
                      </a:lnTo>
                      <a:close/>
                      <a:moveTo>
                        <a:pt x="43625" y="178019"/>
                      </a:moveTo>
                      <a:lnTo>
                        <a:pt x="39313" y="203598"/>
                      </a:lnTo>
                      <a:lnTo>
                        <a:pt x="63387" y="203598"/>
                      </a:lnTo>
                      <a:lnTo>
                        <a:pt x="65902" y="178019"/>
                      </a:lnTo>
                      <a:close/>
                      <a:moveTo>
                        <a:pt x="21707" y="178019"/>
                      </a:moveTo>
                      <a:lnTo>
                        <a:pt x="15599" y="203598"/>
                      </a:lnTo>
                      <a:lnTo>
                        <a:pt x="31408" y="203598"/>
                      </a:lnTo>
                      <a:lnTo>
                        <a:pt x="36079" y="178019"/>
                      </a:lnTo>
                      <a:close/>
                      <a:moveTo>
                        <a:pt x="187349" y="145235"/>
                      </a:moveTo>
                      <a:lnTo>
                        <a:pt x="192020" y="170814"/>
                      </a:lnTo>
                      <a:lnTo>
                        <a:pt x="206033" y="170814"/>
                      </a:lnTo>
                      <a:lnTo>
                        <a:pt x="199925" y="145235"/>
                      </a:lnTo>
                      <a:close/>
                      <a:moveTo>
                        <a:pt x="159682" y="145235"/>
                      </a:moveTo>
                      <a:lnTo>
                        <a:pt x="162556" y="170814"/>
                      </a:lnTo>
                      <a:lnTo>
                        <a:pt x="184115" y="170814"/>
                      </a:lnTo>
                      <a:lnTo>
                        <a:pt x="179444" y="145235"/>
                      </a:lnTo>
                      <a:close/>
                      <a:moveTo>
                        <a:pt x="132374" y="145235"/>
                      </a:moveTo>
                      <a:lnTo>
                        <a:pt x="133093" y="170814"/>
                      </a:lnTo>
                      <a:lnTo>
                        <a:pt x="155011" y="170814"/>
                      </a:lnTo>
                      <a:lnTo>
                        <a:pt x="152136" y="145235"/>
                      </a:lnTo>
                      <a:close/>
                      <a:moveTo>
                        <a:pt x="105067" y="145235"/>
                      </a:moveTo>
                      <a:lnTo>
                        <a:pt x="103989" y="170814"/>
                      </a:lnTo>
                      <a:lnTo>
                        <a:pt x="125547" y="170814"/>
                      </a:lnTo>
                      <a:lnTo>
                        <a:pt x="124469" y="145235"/>
                      </a:lnTo>
                      <a:close/>
                      <a:moveTo>
                        <a:pt x="77400" y="145235"/>
                      </a:moveTo>
                      <a:lnTo>
                        <a:pt x="74525" y="170814"/>
                      </a:lnTo>
                      <a:lnTo>
                        <a:pt x="96443" y="170814"/>
                      </a:lnTo>
                      <a:lnTo>
                        <a:pt x="97162" y="145235"/>
                      </a:lnTo>
                      <a:close/>
                      <a:moveTo>
                        <a:pt x="50092" y="145235"/>
                      </a:moveTo>
                      <a:lnTo>
                        <a:pt x="45421" y="170814"/>
                      </a:lnTo>
                      <a:lnTo>
                        <a:pt x="66980" y="170814"/>
                      </a:lnTo>
                      <a:lnTo>
                        <a:pt x="69854" y="145235"/>
                      </a:lnTo>
                      <a:close/>
                      <a:moveTo>
                        <a:pt x="29612" y="145235"/>
                      </a:moveTo>
                      <a:lnTo>
                        <a:pt x="23503" y="170814"/>
                      </a:lnTo>
                      <a:lnTo>
                        <a:pt x="37516" y="170814"/>
                      </a:lnTo>
                      <a:lnTo>
                        <a:pt x="42187" y="145235"/>
                      </a:lnTo>
                      <a:close/>
                      <a:moveTo>
                        <a:pt x="234552" y="137215"/>
                      </a:moveTo>
                      <a:cubicBezTo>
                        <a:pt x="236420" y="136525"/>
                        <a:pt x="238661" y="137561"/>
                        <a:pt x="239782" y="139286"/>
                      </a:cubicBezTo>
                      <a:lnTo>
                        <a:pt x="243144" y="146879"/>
                      </a:lnTo>
                      <a:cubicBezTo>
                        <a:pt x="243891" y="148949"/>
                        <a:pt x="242770" y="151020"/>
                        <a:pt x="240902" y="151710"/>
                      </a:cubicBezTo>
                      <a:cubicBezTo>
                        <a:pt x="240529" y="152055"/>
                        <a:pt x="239782" y="152055"/>
                        <a:pt x="239408" y="152055"/>
                      </a:cubicBezTo>
                      <a:cubicBezTo>
                        <a:pt x="237914" y="152055"/>
                        <a:pt x="236420" y="151020"/>
                        <a:pt x="235673" y="149984"/>
                      </a:cubicBezTo>
                      <a:lnTo>
                        <a:pt x="232311" y="142047"/>
                      </a:lnTo>
                      <a:cubicBezTo>
                        <a:pt x="231564" y="140321"/>
                        <a:pt x="232311" y="138251"/>
                        <a:pt x="234552" y="137215"/>
                      </a:cubicBezTo>
                      <a:close/>
                      <a:moveTo>
                        <a:pt x="252457" y="125211"/>
                      </a:moveTo>
                      <a:cubicBezTo>
                        <a:pt x="253931" y="123825"/>
                        <a:pt x="256510" y="123825"/>
                        <a:pt x="257616" y="125211"/>
                      </a:cubicBezTo>
                      <a:lnTo>
                        <a:pt x="269409" y="136294"/>
                      </a:lnTo>
                      <a:cubicBezTo>
                        <a:pt x="270883" y="137680"/>
                        <a:pt x="270883" y="140104"/>
                        <a:pt x="269409" y="141143"/>
                      </a:cubicBezTo>
                      <a:cubicBezTo>
                        <a:pt x="268672" y="142183"/>
                        <a:pt x="267566" y="142529"/>
                        <a:pt x="266460" y="142529"/>
                      </a:cubicBezTo>
                      <a:cubicBezTo>
                        <a:pt x="265723" y="142529"/>
                        <a:pt x="264618" y="142183"/>
                        <a:pt x="263881" y="141143"/>
                      </a:cubicBezTo>
                      <a:lnTo>
                        <a:pt x="252457" y="130406"/>
                      </a:lnTo>
                      <a:cubicBezTo>
                        <a:pt x="250614" y="129367"/>
                        <a:pt x="250614" y="126943"/>
                        <a:pt x="252457" y="125211"/>
                      </a:cubicBezTo>
                      <a:close/>
                      <a:moveTo>
                        <a:pt x="181959" y="114972"/>
                      </a:moveTo>
                      <a:lnTo>
                        <a:pt x="185912" y="137669"/>
                      </a:lnTo>
                      <a:lnTo>
                        <a:pt x="198128" y="137669"/>
                      </a:lnTo>
                      <a:lnTo>
                        <a:pt x="192739" y="114972"/>
                      </a:lnTo>
                      <a:close/>
                      <a:moveTo>
                        <a:pt x="156448" y="114972"/>
                      </a:moveTo>
                      <a:lnTo>
                        <a:pt x="158963" y="137669"/>
                      </a:lnTo>
                      <a:lnTo>
                        <a:pt x="178007" y="137669"/>
                      </a:lnTo>
                      <a:lnTo>
                        <a:pt x="174054" y="114972"/>
                      </a:lnTo>
                      <a:close/>
                      <a:moveTo>
                        <a:pt x="131296" y="114972"/>
                      </a:moveTo>
                      <a:lnTo>
                        <a:pt x="132015" y="137669"/>
                      </a:lnTo>
                      <a:lnTo>
                        <a:pt x="151058" y="137669"/>
                      </a:lnTo>
                      <a:lnTo>
                        <a:pt x="148903" y="114972"/>
                      </a:lnTo>
                      <a:close/>
                      <a:moveTo>
                        <a:pt x="105785" y="114972"/>
                      </a:moveTo>
                      <a:lnTo>
                        <a:pt x="105067" y="137669"/>
                      </a:lnTo>
                      <a:lnTo>
                        <a:pt x="124469" y="137669"/>
                      </a:lnTo>
                      <a:lnTo>
                        <a:pt x="123751" y="114972"/>
                      </a:lnTo>
                      <a:close/>
                      <a:moveTo>
                        <a:pt x="80634" y="114972"/>
                      </a:moveTo>
                      <a:lnTo>
                        <a:pt x="78478" y="137669"/>
                      </a:lnTo>
                      <a:lnTo>
                        <a:pt x="97521" y="137669"/>
                      </a:lnTo>
                      <a:lnTo>
                        <a:pt x="98240" y="114972"/>
                      </a:lnTo>
                      <a:close/>
                      <a:moveTo>
                        <a:pt x="55482" y="114972"/>
                      </a:moveTo>
                      <a:lnTo>
                        <a:pt x="51170" y="137669"/>
                      </a:lnTo>
                      <a:lnTo>
                        <a:pt x="70573" y="137669"/>
                      </a:lnTo>
                      <a:lnTo>
                        <a:pt x="73088" y="114972"/>
                      </a:lnTo>
                      <a:close/>
                      <a:moveTo>
                        <a:pt x="36798" y="114972"/>
                      </a:moveTo>
                      <a:lnTo>
                        <a:pt x="31408" y="137669"/>
                      </a:lnTo>
                      <a:lnTo>
                        <a:pt x="43625" y="137669"/>
                      </a:lnTo>
                      <a:lnTo>
                        <a:pt x="47577" y="114972"/>
                      </a:lnTo>
                      <a:close/>
                      <a:moveTo>
                        <a:pt x="270846" y="103862"/>
                      </a:moveTo>
                      <a:lnTo>
                        <a:pt x="279020" y="107229"/>
                      </a:lnTo>
                      <a:cubicBezTo>
                        <a:pt x="281249" y="107902"/>
                        <a:pt x="281993" y="109923"/>
                        <a:pt x="281249" y="111943"/>
                      </a:cubicBezTo>
                      <a:cubicBezTo>
                        <a:pt x="280506" y="112953"/>
                        <a:pt x="279020" y="113964"/>
                        <a:pt x="277905" y="113964"/>
                      </a:cubicBezTo>
                      <a:cubicBezTo>
                        <a:pt x="277162" y="113964"/>
                        <a:pt x="276419" y="113964"/>
                        <a:pt x="276048" y="113627"/>
                      </a:cubicBezTo>
                      <a:lnTo>
                        <a:pt x="267874" y="110596"/>
                      </a:lnTo>
                      <a:cubicBezTo>
                        <a:pt x="266016" y="109586"/>
                        <a:pt x="264901" y="107566"/>
                        <a:pt x="265644" y="105882"/>
                      </a:cubicBezTo>
                      <a:cubicBezTo>
                        <a:pt x="266387" y="103862"/>
                        <a:pt x="268988" y="103188"/>
                        <a:pt x="270846" y="103862"/>
                      </a:cubicBezTo>
                      <a:close/>
                      <a:moveTo>
                        <a:pt x="273272" y="79375"/>
                      </a:moveTo>
                      <a:lnTo>
                        <a:pt x="289147" y="79375"/>
                      </a:lnTo>
                      <a:cubicBezTo>
                        <a:pt x="291672" y="79375"/>
                        <a:pt x="293115" y="81179"/>
                        <a:pt x="293115" y="83344"/>
                      </a:cubicBezTo>
                      <a:cubicBezTo>
                        <a:pt x="293115" y="85148"/>
                        <a:pt x="291672" y="86952"/>
                        <a:pt x="289147" y="86952"/>
                      </a:cubicBezTo>
                      <a:lnTo>
                        <a:pt x="273272" y="86952"/>
                      </a:lnTo>
                      <a:cubicBezTo>
                        <a:pt x="271468" y="86952"/>
                        <a:pt x="269664" y="85148"/>
                        <a:pt x="269664" y="83344"/>
                      </a:cubicBezTo>
                      <a:cubicBezTo>
                        <a:pt x="269664" y="81179"/>
                        <a:pt x="271468" y="79375"/>
                        <a:pt x="273272" y="79375"/>
                      </a:cubicBezTo>
                      <a:close/>
                      <a:moveTo>
                        <a:pt x="132285" y="79375"/>
                      </a:moveTo>
                      <a:lnTo>
                        <a:pt x="147924" y="79375"/>
                      </a:lnTo>
                      <a:cubicBezTo>
                        <a:pt x="150056" y="79375"/>
                        <a:pt x="151833" y="81179"/>
                        <a:pt x="151833" y="83344"/>
                      </a:cubicBezTo>
                      <a:cubicBezTo>
                        <a:pt x="151833" y="85148"/>
                        <a:pt x="150056" y="86952"/>
                        <a:pt x="147924" y="86952"/>
                      </a:cubicBezTo>
                      <a:lnTo>
                        <a:pt x="132285" y="86952"/>
                      </a:lnTo>
                      <a:cubicBezTo>
                        <a:pt x="130153" y="86952"/>
                        <a:pt x="128376" y="85148"/>
                        <a:pt x="128376" y="83344"/>
                      </a:cubicBezTo>
                      <a:cubicBezTo>
                        <a:pt x="128376" y="81179"/>
                        <a:pt x="130153" y="79375"/>
                        <a:pt x="132285" y="79375"/>
                      </a:cubicBezTo>
                      <a:close/>
                      <a:moveTo>
                        <a:pt x="276048" y="51811"/>
                      </a:moveTo>
                      <a:cubicBezTo>
                        <a:pt x="278277" y="50800"/>
                        <a:pt x="280506" y="51811"/>
                        <a:pt x="281249" y="53494"/>
                      </a:cubicBezTo>
                      <a:cubicBezTo>
                        <a:pt x="281993" y="55515"/>
                        <a:pt x="281249" y="57535"/>
                        <a:pt x="279020" y="58209"/>
                      </a:cubicBezTo>
                      <a:lnTo>
                        <a:pt x="270846" y="61240"/>
                      </a:lnTo>
                      <a:cubicBezTo>
                        <a:pt x="270474" y="61576"/>
                        <a:pt x="270103" y="61576"/>
                        <a:pt x="269360" y="61576"/>
                      </a:cubicBezTo>
                      <a:cubicBezTo>
                        <a:pt x="267874" y="61576"/>
                        <a:pt x="266387" y="60903"/>
                        <a:pt x="265644" y="59556"/>
                      </a:cubicBezTo>
                      <a:cubicBezTo>
                        <a:pt x="264901" y="57535"/>
                        <a:pt x="266016" y="55515"/>
                        <a:pt x="267874" y="54841"/>
                      </a:cubicBezTo>
                      <a:close/>
                      <a:moveTo>
                        <a:pt x="145433" y="51811"/>
                      </a:moveTo>
                      <a:lnTo>
                        <a:pt x="153607" y="54841"/>
                      </a:lnTo>
                      <a:cubicBezTo>
                        <a:pt x="155836" y="55515"/>
                        <a:pt x="156579" y="57535"/>
                        <a:pt x="155836" y="59219"/>
                      </a:cubicBezTo>
                      <a:cubicBezTo>
                        <a:pt x="155093" y="60903"/>
                        <a:pt x="153607" y="61576"/>
                        <a:pt x="152121" y="61576"/>
                      </a:cubicBezTo>
                      <a:cubicBezTo>
                        <a:pt x="151749" y="61576"/>
                        <a:pt x="151378" y="61576"/>
                        <a:pt x="150635" y="61240"/>
                      </a:cubicBezTo>
                      <a:lnTo>
                        <a:pt x="142461" y="58209"/>
                      </a:lnTo>
                      <a:cubicBezTo>
                        <a:pt x="140232" y="57535"/>
                        <a:pt x="139489" y="55515"/>
                        <a:pt x="140232" y="53494"/>
                      </a:cubicBezTo>
                      <a:cubicBezTo>
                        <a:pt x="140975" y="51811"/>
                        <a:pt x="143576" y="50800"/>
                        <a:pt x="145433" y="51811"/>
                      </a:cubicBezTo>
                      <a:close/>
                      <a:moveTo>
                        <a:pt x="209985" y="39316"/>
                      </a:moveTo>
                      <a:cubicBezTo>
                        <a:pt x="185912" y="39316"/>
                        <a:pt x="166149" y="58770"/>
                        <a:pt x="166149" y="83269"/>
                      </a:cubicBezTo>
                      <a:cubicBezTo>
                        <a:pt x="166149" y="91915"/>
                        <a:pt x="168665" y="100201"/>
                        <a:pt x="173336" y="107407"/>
                      </a:cubicBezTo>
                      <a:lnTo>
                        <a:pt x="195613" y="107407"/>
                      </a:lnTo>
                      <a:cubicBezTo>
                        <a:pt x="197410" y="107407"/>
                        <a:pt x="198847" y="108848"/>
                        <a:pt x="199206" y="110289"/>
                      </a:cubicBezTo>
                      <a:lnTo>
                        <a:pt x="203159" y="126501"/>
                      </a:lnTo>
                      <a:cubicBezTo>
                        <a:pt x="205314" y="126861"/>
                        <a:pt x="207830" y="126861"/>
                        <a:pt x="209985" y="126861"/>
                      </a:cubicBezTo>
                      <a:cubicBezTo>
                        <a:pt x="234059" y="126861"/>
                        <a:pt x="253821" y="107407"/>
                        <a:pt x="253821" y="83269"/>
                      </a:cubicBezTo>
                      <a:cubicBezTo>
                        <a:pt x="253821" y="58770"/>
                        <a:pt x="234059" y="39316"/>
                        <a:pt x="209985" y="39316"/>
                      </a:cubicBezTo>
                      <a:close/>
                      <a:moveTo>
                        <a:pt x="209985" y="31750"/>
                      </a:moveTo>
                      <a:cubicBezTo>
                        <a:pt x="238371" y="31750"/>
                        <a:pt x="261367" y="54807"/>
                        <a:pt x="261367" y="83269"/>
                      </a:cubicBezTo>
                      <a:cubicBezTo>
                        <a:pt x="261367" y="111369"/>
                        <a:pt x="238371" y="134427"/>
                        <a:pt x="209985" y="134427"/>
                      </a:cubicBezTo>
                      <a:cubicBezTo>
                        <a:pt x="208548" y="134427"/>
                        <a:pt x="206752" y="134427"/>
                        <a:pt x="204955" y="134427"/>
                      </a:cubicBezTo>
                      <a:lnTo>
                        <a:pt x="229388" y="236743"/>
                      </a:lnTo>
                      <a:cubicBezTo>
                        <a:pt x="229748" y="237824"/>
                        <a:pt x="229388" y="238904"/>
                        <a:pt x="229029" y="239985"/>
                      </a:cubicBezTo>
                      <a:cubicBezTo>
                        <a:pt x="227951" y="241066"/>
                        <a:pt x="226873" y="241426"/>
                        <a:pt x="225795" y="241426"/>
                      </a:cubicBezTo>
                      <a:lnTo>
                        <a:pt x="129140" y="241426"/>
                      </a:lnTo>
                      <a:lnTo>
                        <a:pt x="138483" y="269887"/>
                      </a:lnTo>
                      <a:lnTo>
                        <a:pt x="147825" y="269887"/>
                      </a:lnTo>
                      <a:cubicBezTo>
                        <a:pt x="149980" y="269887"/>
                        <a:pt x="151418" y="271689"/>
                        <a:pt x="151418" y="273850"/>
                      </a:cubicBezTo>
                      <a:cubicBezTo>
                        <a:pt x="151418" y="275652"/>
                        <a:pt x="149980" y="277453"/>
                        <a:pt x="147825" y="277453"/>
                      </a:cubicBezTo>
                      <a:lnTo>
                        <a:pt x="140998" y="277453"/>
                      </a:lnTo>
                      <a:lnTo>
                        <a:pt x="88538" y="277453"/>
                      </a:lnTo>
                      <a:lnTo>
                        <a:pt x="81712" y="277453"/>
                      </a:lnTo>
                      <a:cubicBezTo>
                        <a:pt x="79556" y="277453"/>
                        <a:pt x="77759" y="275652"/>
                        <a:pt x="77759" y="273850"/>
                      </a:cubicBezTo>
                      <a:cubicBezTo>
                        <a:pt x="77759" y="271689"/>
                        <a:pt x="79556" y="269887"/>
                        <a:pt x="81712" y="269887"/>
                      </a:cubicBezTo>
                      <a:lnTo>
                        <a:pt x="91054" y="269887"/>
                      </a:lnTo>
                      <a:lnTo>
                        <a:pt x="100396" y="241426"/>
                      </a:lnTo>
                      <a:lnTo>
                        <a:pt x="3741" y="241426"/>
                      </a:lnTo>
                      <a:cubicBezTo>
                        <a:pt x="2663" y="241426"/>
                        <a:pt x="1585" y="241066"/>
                        <a:pt x="507" y="239985"/>
                      </a:cubicBezTo>
                      <a:cubicBezTo>
                        <a:pt x="148" y="238904"/>
                        <a:pt x="-211" y="237824"/>
                        <a:pt x="148" y="236743"/>
                      </a:cubicBezTo>
                      <a:lnTo>
                        <a:pt x="29971" y="110289"/>
                      </a:lnTo>
                      <a:cubicBezTo>
                        <a:pt x="30330" y="108848"/>
                        <a:pt x="31767" y="107407"/>
                        <a:pt x="33564" y="107407"/>
                      </a:cubicBezTo>
                      <a:lnTo>
                        <a:pt x="164712" y="107407"/>
                      </a:lnTo>
                      <a:cubicBezTo>
                        <a:pt x="160760" y="99841"/>
                        <a:pt x="158604" y="91915"/>
                        <a:pt x="158604" y="83269"/>
                      </a:cubicBezTo>
                      <a:cubicBezTo>
                        <a:pt x="158604" y="54807"/>
                        <a:pt x="181600" y="31750"/>
                        <a:pt x="209985" y="31750"/>
                      </a:cubicBezTo>
                      <a:close/>
                      <a:moveTo>
                        <a:pt x="263881" y="23957"/>
                      </a:moveTo>
                      <a:cubicBezTo>
                        <a:pt x="265355" y="22225"/>
                        <a:pt x="267934" y="22225"/>
                        <a:pt x="269409" y="23957"/>
                      </a:cubicBezTo>
                      <a:cubicBezTo>
                        <a:pt x="270883" y="25343"/>
                        <a:pt x="270883" y="27767"/>
                        <a:pt x="269409" y="29153"/>
                      </a:cubicBezTo>
                      <a:lnTo>
                        <a:pt x="257616" y="39890"/>
                      </a:lnTo>
                      <a:cubicBezTo>
                        <a:pt x="256879" y="40583"/>
                        <a:pt x="256142" y="40929"/>
                        <a:pt x="255036" y="40929"/>
                      </a:cubicBezTo>
                      <a:cubicBezTo>
                        <a:pt x="254299" y="40929"/>
                        <a:pt x="252825" y="40583"/>
                        <a:pt x="252457" y="39890"/>
                      </a:cubicBezTo>
                      <a:cubicBezTo>
                        <a:pt x="250614" y="38504"/>
                        <a:pt x="250614" y="36080"/>
                        <a:pt x="252457" y="34694"/>
                      </a:cubicBezTo>
                      <a:close/>
                      <a:moveTo>
                        <a:pt x="152075" y="23957"/>
                      </a:moveTo>
                      <a:cubicBezTo>
                        <a:pt x="153918" y="22225"/>
                        <a:pt x="156129" y="22225"/>
                        <a:pt x="157972" y="23957"/>
                      </a:cubicBezTo>
                      <a:lnTo>
                        <a:pt x="169396" y="34694"/>
                      </a:lnTo>
                      <a:cubicBezTo>
                        <a:pt x="170870" y="36080"/>
                        <a:pt x="170870" y="38504"/>
                        <a:pt x="169396" y="39890"/>
                      </a:cubicBezTo>
                      <a:cubicBezTo>
                        <a:pt x="168659" y="40583"/>
                        <a:pt x="167554" y="40929"/>
                        <a:pt x="166448" y="40929"/>
                      </a:cubicBezTo>
                      <a:cubicBezTo>
                        <a:pt x="165342" y="40929"/>
                        <a:pt x="164605" y="40583"/>
                        <a:pt x="163868" y="39890"/>
                      </a:cubicBezTo>
                      <a:lnTo>
                        <a:pt x="152075" y="29153"/>
                      </a:lnTo>
                      <a:cubicBezTo>
                        <a:pt x="150601" y="27767"/>
                        <a:pt x="150601" y="25343"/>
                        <a:pt x="152075" y="23957"/>
                      </a:cubicBezTo>
                      <a:close/>
                      <a:moveTo>
                        <a:pt x="241276" y="11803"/>
                      </a:moveTo>
                      <a:cubicBezTo>
                        <a:pt x="242770" y="12839"/>
                        <a:pt x="243891" y="14909"/>
                        <a:pt x="243144" y="16635"/>
                      </a:cubicBezTo>
                      <a:lnTo>
                        <a:pt x="239782" y="24227"/>
                      </a:lnTo>
                      <a:cubicBezTo>
                        <a:pt x="239035" y="25953"/>
                        <a:pt x="237541" y="26643"/>
                        <a:pt x="236046" y="26643"/>
                      </a:cubicBezTo>
                      <a:cubicBezTo>
                        <a:pt x="235673" y="26643"/>
                        <a:pt x="234926" y="26643"/>
                        <a:pt x="234552" y="26298"/>
                      </a:cubicBezTo>
                      <a:cubicBezTo>
                        <a:pt x="232311" y="25608"/>
                        <a:pt x="231564" y="23192"/>
                        <a:pt x="232311" y="21467"/>
                      </a:cubicBezTo>
                      <a:lnTo>
                        <a:pt x="235673" y="13874"/>
                      </a:lnTo>
                      <a:cubicBezTo>
                        <a:pt x="236794" y="11803"/>
                        <a:pt x="239035" y="11113"/>
                        <a:pt x="241276" y="11803"/>
                      </a:cubicBezTo>
                      <a:close/>
                      <a:moveTo>
                        <a:pt x="182079" y="11803"/>
                      </a:moveTo>
                      <a:cubicBezTo>
                        <a:pt x="184256" y="11113"/>
                        <a:pt x="186433" y="11803"/>
                        <a:pt x="187159" y="13874"/>
                      </a:cubicBezTo>
                      <a:lnTo>
                        <a:pt x="190425" y="21467"/>
                      </a:lnTo>
                      <a:cubicBezTo>
                        <a:pt x="191513" y="23192"/>
                        <a:pt x="190425" y="25608"/>
                        <a:pt x="188248" y="26298"/>
                      </a:cubicBezTo>
                      <a:cubicBezTo>
                        <a:pt x="187885" y="26643"/>
                        <a:pt x="187522" y="26643"/>
                        <a:pt x="187159" y="26643"/>
                      </a:cubicBezTo>
                      <a:cubicBezTo>
                        <a:pt x="185345" y="26643"/>
                        <a:pt x="184256" y="25953"/>
                        <a:pt x="183530" y="24227"/>
                      </a:cubicBezTo>
                      <a:lnTo>
                        <a:pt x="180265" y="16635"/>
                      </a:lnTo>
                      <a:cubicBezTo>
                        <a:pt x="179176" y="14909"/>
                        <a:pt x="180265" y="12494"/>
                        <a:pt x="182079" y="11803"/>
                      </a:cubicBezTo>
                      <a:close/>
                      <a:moveTo>
                        <a:pt x="211720" y="0"/>
                      </a:moveTo>
                      <a:cubicBezTo>
                        <a:pt x="213524" y="0"/>
                        <a:pt x="215328" y="1777"/>
                        <a:pt x="215328" y="3909"/>
                      </a:cubicBezTo>
                      <a:lnTo>
                        <a:pt x="215328" y="19548"/>
                      </a:lnTo>
                      <a:cubicBezTo>
                        <a:pt x="215328" y="21681"/>
                        <a:pt x="213524" y="23458"/>
                        <a:pt x="211720" y="23458"/>
                      </a:cubicBezTo>
                      <a:cubicBezTo>
                        <a:pt x="209555" y="23458"/>
                        <a:pt x="207751" y="21681"/>
                        <a:pt x="207751" y="19548"/>
                      </a:cubicBezTo>
                      <a:lnTo>
                        <a:pt x="207751" y="3909"/>
                      </a:lnTo>
                      <a:cubicBezTo>
                        <a:pt x="207751" y="1777"/>
                        <a:pt x="209555" y="0"/>
                        <a:pt x="211720" y="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44" name="Freeform 105">
                  <a:extLst>
                    <a:ext uri="{FF2B5EF4-FFF2-40B4-BE49-F238E27FC236}">
                      <a16:creationId xmlns:a16="http://schemas.microsoft.com/office/drawing/2014/main" id="{4A40356C-B61E-C344-6AF5-A71C79DC00E6}"/>
                    </a:ext>
                  </a:extLst>
                </p:cNvPr>
                <p:cNvSpPr>
                  <a:spLocks noChangeArrowheads="1"/>
                </p:cNvSpPr>
                <p:nvPr/>
              </p:nvSpPr>
              <p:spPr bwMode="auto">
                <a:xfrm>
                  <a:off x="3781483" y="864863"/>
                  <a:ext cx="430496" cy="456737"/>
                </a:xfrm>
                <a:custGeom>
                  <a:avLst/>
                  <a:gdLst>
                    <a:gd name="connsiteX0" fmla="*/ 126678 w 920769"/>
                    <a:gd name="connsiteY0" fmla="*/ 813289 h 976898"/>
                    <a:gd name="connsiteX1" fmla="*/ 86751 w 920769"/>
                    <a:gd name="connsiteY1" fmla="*/ 853870 h 976898"/>
                    <a:gd name="connsiteX2" fmla="*/ 126678 w 920769"/>
                    <a:gd name="connsiteY2" fmla="*/ 894451 h 976898"/>
                    <a:gd name="connsiteX3" fmla="*/ 167893 w 920769"/>
                    <a:gd name="connsiteY3" fmla="*/ 853870 h 976898"/>
                    <a:gd name="connsiteX4" fmla="*/ 126678 w 920769"/>
                    <a:gd name="connsiteY4" fmla="*/ 813289 h 976898"/>
                    <a:gd name="connsiteX5" fmla="*/ 484652 w 920769"/>
                    <a:gd name="connsiteY5" fmla="*/ 516548 h 976898"/>
                    <a:gd name="connsiteX6" fmla="*/ 440847 w 920769"/>
                    <a:gd name="connsiteY6" fmla="*/ 530245 h 976898"/>
                    <a:gd name="connsiteX7" fmla="*/ 382023 w 920769"/>
                    <a:gd name="connsiteY7" fmla="*/ 568844 h 976898"/>
                    <a:gd name="connsiteX8" fmla="*/ 367004 w 920769"/>
                    <a:gd name="connsiteY8" fmla="*/ 596237 h 976898"/>
                    <a:gd name="connsiteX9" fmla="*/ 367004 w 920769"/>
                    <a:gd name="connsiteY9" fmla="*/ 637326 h 976898"/>
                    <a:gd name="connsiteX10" fmla="*/ 390784 w 920769"/>
                    <a:gd name="connsiteY10" fmla="*/ 660984 h 976898"/>
                    <a:gd name="connsiteX11" fmla="*/ 438344 w 920769"/>
                    <a:gd name="connsiteY11" fmla="*/ 660984 h 976898"/>
                    <a:gd name="connsiteX12" fmla="*/ 479646 w 920769"/>
                    <a:gd name="connsiteY12" fmla="*/ 678416 h 976898"/>
                    <a:gd name="connsiteX13" fmla="*/ 487155 w 920769"/>
                    <a:gd name="connsiteY13" fmla="*/ 684642 h 976898"/>
                    <a:gd name="connsiteX14" fmla="*/ 504677 w 920769"/>
                    <a:gd name="connsiteY14" fmla="*/ 726976 h 976898"/>
                    <a:gd name="connsiteX15" fmla="*/ 504677 w 920769"/>
                    <a:gd name="connsiteY15" fmla="*/ 912502 h 976898"/>
                    <a:gd name="connsiteX16" fmla="*/ 518444 w 920769"/>
                    <a:gd name="connsiteY16" fmla="*/ 927444 h 976898"/>
                    <a:gd name="connsiteX17" fmla="*/ 539721 w 920769"/>
                    <a:gd name="connsiteY17" fmla="*/ 927444 h 976898"/>
                    <a:gd name="connsiteX18" fmla="*/ 562250 w 920769"/>
                    <a:gd name="connsiteY18" fmla="*/ 916238 h 976898"/>
                    <a:gd name="connsiteX19" fmla="*/ 702426 w 920769"/>
                    <a:gd name="connsiteY19" fmla="*/ 755615 h 976898"/>
                    <a:gd name="connsiteX20" fmla="*/ 717445 w 920769"/>
                    <a:gd name="connsiteY20" fmla="*/ 712035 h 976898"/>
                    <a:gd name="connsiteX21" fmla="*/ 717445 w 920769"/>
                    <a:gd name="connsiteY21" fmla="*/ 644797 h 976898"/>
                    <a:gd name="connsiteX22" fmla="*/ 691162 w 920769"/>
                    <a:gd name="connsiteY22" fmla="*/ 592501 h 976898"/>
                    <a:gd name="connsiteX23" fmla="*/ 611061 w 920769"/>
                    <a:gd name="connsiteY23" fmla="*/ 531490 h 976898"/>
                    <a:gd name="connsiteX24" fmla="*/ 563501 w 920769"/>
                    <a:gd name="connsiteY24" fmla="*/ 516548 h 976898"/>
                    <a:gd name="connsiteX25" fmla="*/ 70263 w 920769"/>
                    <a:gd name="connsiteY25" fmla="*/ 472583 h 976898"/>
                    <a:gd name="connsiteX26" fmla="*/ 70263 w 920769"/>
                    <a:gd name="connsiteY26" fmla="*/ 581238 h 976898"/>
                    <a:gd name="connsiteX27" fmla="*/ 112969 w 920769"/>
                    <a:gd name="connsiteY27" fmla="*/ 581238 h 976898"/>
                    <a:gd name="connsiteX28" fmla="*/ 112969 w 920769"/>
                    <a:gd name="connsiteY28" fmla="*/ 472583 h 976898"/>
                    <a:gd name="connsiteX29" fmla="*/ 70263 w 920769"/>
                    <a:gd name="connsiteY29" fmla="*/ 335205 h 976898"/>
                    <a:gd name="connsiteX30" fmla="*/ 70263 w 920769"/>
                    <a:gd name="connsiteY30" fmla="*/ 443874 h 976898"/>
                    <a:gd name="connsiteX31" fmla="*/ 112969 w 920769"/>
                    <a:gd name="connsiteY31" fmla="*/ 443874 h 976898"/>
                    <a:gd name="connsiteX32" fmla="*/ 112969 w 920769"/>
                    <a:gd name="connsiteY32" fmla="*/ 335205 h 976898"/>
                    <a:gd name="connsiteX33" fmla="*/ 70263 w 920769"/>
                    <a:gd name="connsiteY33" fmla="*/ 203321 h 976898"/>
                    <a:gd name="connsiteX34" fmla="*/ 70263 w 920769"/>
                    <a:gd name="connsiteY34" fmla="*/ 311990 h 976898"/>
                    <a:gd name="connsiteX35" fmla="*/ 112969 w 920769"/>
                    <a:gd name="connsiteY35" fmla="*/ 311990 h 976898"/>
                    <a:gd name="connsiteX36" fmla="*/ 112969 w 920769"/>
                    <a:gd name="connsiteY36" fmla="*/ 203321 h 976898"/>
                    <a:gd name="connsiteX37" fmla="*/ 684549 w 920769"/>
                    <a:gd name="connsiteY37" fmla="*/ 104407 h 976898"/>
                    <a:gd name="connsiteX38" fmla="*/ 655799 w 920769"/>
                    <a:gd name="connsiteY38" fmla="*/ 138219 h 976898"/>
                    <a:gd name="connsiteX39" fmla="*/ 645799 w 920769"/>
                    <a:gd name="connsiteY39" fmla="*/ 143228 h 976898"/>
                    <a:gd name="connsiteX40" fmla="*/ 520802 w 920769"/>
                    <a:gd name="connsiteY40" fmla="*/ 143228 h 976898"/>
                    <a:gd name="connsiteX41" fmla="*/ 447053 w 920769"/>
                    <a:gd name="connsiteY41" fmla="*/ 174536 h 976898"/>
                    <a:gd name="connsiteX42" fmla="*/ 429553 w 920769"/>
                    <a:gd name="connsiteY42" fmla="*/ 192068 h 976898"/>
                    <a:gd name="connsiteX43" fmla="*/ 407053 w 920769"/>
                    <a:gd name="connsiteY43" fmla="*/ 200834 h 976898"/>
                    <a:gd name="connsiteX44" fmla="*/ 375804 w 920769"/>
                    <a:gd name="connsiteY44" fmla="*/ 200834 h 976898"/>
                    <a:gd name="connsiteX45" fmla="*/ 312055 w 920769"/>
                    <a:gd name="connsiteY45" fmla="*/ 265954 h 976898"/>
                    <a:gd name="connsiteX46" fmla="*/ 312055 w 920769"/>
                    <a:gd name="connsiteY46" fmla="*/ 297261 h 976898"/>
                    <a:gd name="connsiteX47" fmla="*/ 363304 w 920769"/>
                    <a:gd name="connsiteY47" fmla="*/ 348605 h 976898"/>
                    <a:gd name="connsiteX48" fmla="*/ 430803 w 920769"/>
                    <a:gd name="connsiteY48" fmla="*/ 348605 h 976898"/>
                    <a:gd name="connsiteX49" fmla="*/ 462053 w 920769"/>
                    <a:gd name="connsiteY49" fmla="*/ 361128 h 976898"/>
                    <a:gd name="connsiteX50" fmla="*/ 524551 w 920769"/>
                    <a:gd name="connsiteY50" fmla="*/ 407463 h 976898"/>
                    <a:gd name="connsiteX51" fmla="*/ 569551 w 920769"/>
                    <a:gd name="connsiteY51" fmla="*/ 407463 h 976898"/>
                    <a:gd name="connsiteX52" fmla="*/ 592050 w 920769"/>
                    <a:gd name="connsiteY52" fmla="*/ 397445 h 976898"/>
                    <a:gd name="connsiteX53" fmla="*/ 622050 w 920769"/>
                    <a:gd name="connsiteY53" fmla="*/ 367390 h 976898"/>
                    <a:gd name="connsiteX54" fmla="*/ 632050 w 920769"/>
                    <a:gd name="connsiteY54" fmla="*/ 363633 h 976898"/>
                    <a:gd name="connsiteX55" fmla="*/ 689549 w 920769"/>
                    <a:gd name="connsiteY55" fmla="*/ 363633 h 976898"/>
                    <a:gd name="connsiteX56" fmla="*/ 720798 w 920769"/>
                    <a:gd name="connsiteY56" fmla="*/ 386174 h 976898"/>
                    <a:gd name="connsiteX57" fmla="*/ 722048 w 920769"/>
                    <a:gd name="connsiteY57" fmla="*/ 387427 h 976898"/>
                    <a:gd name="connsiteX58" fmla="*/ 737048 w 920769"/>
                    <a:gd name="connsiteY58" fmla="*/ 458808 h 976898"/>
                    <a:gd name="connsiteX59" fmla="*/ 755798 w 920769"/>
                    <a:gd name="connsiteY59" fmla="*/ 471331 h 976898"/>
                    <a:gd name="connsiteX60" fmla="*/ 893295 w 920769"/>
                    <a:gd name="connsiteY60" fmla="*/ 471331 h 976898"/>
                    <a:gd name="connsiteX61" fmla="*/ 684549 w 920769"/>
                    <a:gd name="connsiteY61" fmla="*/ 104407 h 976898"/>
                    <a:gd name="connsiteX62" fmla="*/ 125216 w 920769"/>
                    <a:gd name="connsiteY62" fmla="*/ 54949 h 976898"/>
                    <a:gd name="connsiteX63" fmla="*/ 87478 w 920769"/>
                    <a:gd name="connsiteY63" fmla="*/ 69948 h 976898"/>
                    <a:gd name="connsiteX64" fmla="*/ 69867 w 920769"/>
                    <a:gd name="connsiteY64" fmla="*/ 109947 h 976898"/>
                    <a:gd name="connsiteX65" fmla="*/ 69867 w 920769"/>
                    <a:gd name="connsiteY65" fmla="*/ 173694 h 976898"/>
                    <a:gd name="connsiteX66" fmla="*/ 112637 w 920769"/>
                    <a:gd name="connsiteY66" fmla="*/ 173694 h 976898"/>
                    <a:gd name="connsiteX67" fmla="*/ 112637 w 920769"/>
                    <a:gd name="connsiteY67" fmla="*/ 128696 h 976898"/>
                    <a:gd name="connsiteX68" fmla="*/ 125216 w 920769"/>
                    <a:gd name="connsiteY68" fmla="*/ 116196 h 976898"/>
                    <a:gd name="connsiteX69" fmla="*/ 137796 w 920769"/>
                    <a:gd name="connsiteY69" fmla="*/ 128696 h 976898"/>
                    <a:gd name="connsiteX70" fmla="*/ 137796 w 920769"/>
                    <a:gd name="connsiteY70" fmla="*/ 786168 h 976898"/>
                    <a:gd name="connsiteX71" fmla="*/ 190629 w 920769"/>
                    <a:gd name="connsiteY71" fmla="*/ 851165 h 976898"/>
                    <a:gd name="connsiteX72" fmla="*/ 125216 w 920769"/>
                    <a:gd name="connsiteY72" fmla="*/ 916163 h 976898"/>
                    <a:gd name="connsiteX73" fmla="*/ 59804 w 920769"/>
                    <a:gd name="connsiteY73" fmla="*/ 851165 h 976898"/>
                    <a:gd name="connsiteX74" fmla="*/ 112637 w 920769"/>
                    <a:gd name="connsiteY74" fmla="*/ 786168 h 976898"/>
                    <a:gd name="connsiteX75" fmla="*/ 112637 w 920769"/>
                    <a:gd name="connsiteY75" fmla="*/ 603676 h 976898"/>
                    <a:gd name="connsiteX76" fmla="*/ 69867 w 920769"/>
                    <a:gd name="connsiteY76" fmla="*/ 603676 h 976898"/>
                    <a:gd name="connsiteX77" fmla="*/ 69867 w 920769"/>
                    <a:gd name="connsiteY77" fmla="*/ 747420 h 976898"/>
                    <a:gd name="connsiteX78" fmla="*/ 58546 w 920769"/>
                    <a:gd name="connsiteY78" fmla="*/ 772419 h 976898"/>
                    <a:gd name="connsiteX79" fmla="*/ 22066 w 920769"/>
                    <a:gd name="connsiteY79" fmla="*/ 857415 h 976898"/>
                    <a:gd name="connsiteX80" fmla="*/ 121443 w 920769"/>
                    <a:gd name="connsiteY80" fmla="*/ 953661 h 976898"/>
                    <a:gd name="connsiteX81" fmla="*/ 196919 w 920769"/>
                    <a:gd name="connsiteY81" fmla="*/ 924912 h 976898"/>
                    <a:gd name="connsiteX82" fmla="*/ 228367 w 920769"/>
                    <a:gd name="connsiteY82" fmla="*/ 851165 h 976898"/>
                    <a:gd name="connsiteX83" fmla="*/ 191887 w 920769"/>
                    <a:gd name="connsiteY83" fmla="*/ 772419 h 976898"/>
                    <a:gd name="connsiteX84" fmla="*/ 180565 w 920769"/>
                    <a:gd name="connsiteY84" fmla="*/ 747420 h 976898"/>
                    <a:gd name="connsiteX85" fmla="*/ 180565 w 920769"/>
                    <a:gd name="connsiteY85" fmla="*/ 112447 h 976898"/>
                    <a:gd name="connsiteX86" fmla="*/ 126474 w 920769"/>
                    <a:gd name="connsiteY86" fmla="*/ 54949 h 976898"/>
                    <a:gd name="connsiteX87" fmla="*/ 429616 w 920769"/>
                    <a:gd name="connsiteY87" fmla="*/ 27478 h 976898"/>
                    <a:gd name="connsiteX88" fmla="*/ 202151 w 920769"/>
                    <a:gd name="connsiteY88" fmla="*/ 87393 h 976898"/>
                    <a:gd name="connsiteX89" fmla="*/ 205901 w 920769"/>
                    <a:gd name="connsiteY89" fmla="*/ 114854 h 976898"/>
                    <a:gd name="connsiteX90" fmla="*/ 205901 w 920769"/>
                    <a:gd name="connsiteY90" fmla="*/ 748957 h 976898"/>
                    <a:gd name="connsiteX91" fmla="*/ 208400 w 920769"/>
                    <a:gd name="connsiteY91" fmla="*/ 755198 h 976898"/>
                    <a:gd name="connsiteX92" fmla="*/ 254643 w 920769"/>
                    <a:gd name="connsiteY92" fmla="*/ 852561 h 976898"/>
                    <a:gd name="connsiteX93" fmla="*/ 238396 w 920769"/>
                    <a:gd name="connsiteY93" fmla="*/ 913724 h 976898"/>
                    <a:gd name="connsiteX94" fmla="*/ 429616 w 920769"/>
                    <a:gd name="connsiteY94" fmla="*/ 954916 h 976898"/>
                    <a:gd name="connsiteX95" fmla="*/ 499606 w 920769"/>
                    <a:gd name="connsiteY95" fmla="*/ 949923 h 976898"/>
                    <a:gd name="connsiteX96" fmla="*/ 480858 w 920769"/>
                    <a:gd name="connsiteY96" fmla="*/ 916220 h 976898"/>
                    <a:gd name="connsiteX97" fmla="*/ 480858 w 920769"/>
                    <a:gd name="connsiteY97" fmla="*/ 730234 h 976898"/>
                    <a:gd name="connsiteX98" fmla="*/ 470860 w 920769"/>
                    <a:gd name="connsiteY98" fmla="*/ 706517 h 976898"/>
                    <a:gd name="connsiteX99" fmla="*/ 463361 w 920769"/>
                    <a:gd name="connsiteY99" fmla="*/ 700276 h 976898"/>
                    <a:gd name="connsiteX100" fmla="*/ 440865 w 920769"/>
                    <a:gd name="connsiteY100" fmla="*/ 690290 h 976898"/>
                    <a:gd name="connsiteX101" fmla="*/ 393372 w 920769"/>
                    <a:gd name="connsiteY101" fmla="*/ 690290 h 976898"/>
                    <a:gd name="connsiteX102" fmla="*/ 344629 w 920769"/>
                    <a:gd name="connsiteY102" fmla="*/ 640361 h 976898"/>
                    <a:gd name="connsiteX103" fmla="*/ 344629 w 920769"/>
                    <a:gd name="connsiteY103" fmla="*/ 599169 h 976898"/>
                    <a:gd name="connsiteX104" fmla="*/ 370875 w 920769"/>
                    <a:gd name="connsiteY104" fmla="*/ 550488 h 976898"/>
                    <a:gd name="connsiteX105" fmla="*/ 429616 w 920769"/>
                    <a:gd name="connsiteY105" fmla="*/ 511793 h 976898"/>
                    <a:gd name="connsiteX106" fmla="*/ 487108 w 920769"/>
                    <a:gd name="connsiteY106" fmla="*/ 493069 h 976898"/>
                    <a:gd name="connsiteX107" fmla="*/ 565845 w 920769"/>
                    <a:gd name="connsiteY107" fmla="*/ 493069 h 976898"/>
                    <a:gd name="connsiteX108" fmla="*/ 628336 w 920769"/>
                    <a:gd name="connsiteY108" fmla="*/ 514289 h 976898"/>
                    <a:gd name="connsiteX109" fmla="*/ 708324 w 920769"/>
                    <a:gd name="connsiteY109" fmla="*/ 574204 h 976898"/>
                    <a:gd name="connsiteX110" fmla="*/ 745818 w 920769"/>
                    <a:gd name="connsiteY110" fmla="*/ 647850 h 976898"/>
                    <a:gd name="connsiteX111" fmla="*/ 745818 w 920769"/>
                    <a:gd name="connsiteY111" fmla="*/ 715255 h 976898"/>
                    <a:gd name="connsiteX112" fmla="*/ 723321 w 920769"/>
                    <a:gd name="connsiteY112" fmla="*/ 775170 h 976898"/>
                    <a:gd name="connsiteX113" fmla="*/ 595841 w 920769"/>
                    <a:gd name="connsiteY113" fmla="*/ 923710 h 976898"/>
                    <a:gd name="connsiteX114" fmla="*/ 893295 w 920769"/>
                    <a:gd name="connsiteY114" fmla="*/ 495566 h 976898"/>
                    <a:gd name="connsiteX115" fmla="*/ 755816 w 920769"/>
                    <a:gd name="connsiteY115" fmla="*/ 495566 h 976898"/>
                    <a:gd name="connsiteX116" fmla="*/ 713323 w 920769"/>
                    <a:gd name="connsiteY116" fmla="*/ 465608 h 976898"/>
                    <a:gd name="connsiteX117" fmla="*/ 712073 w 920769"/>
                    <a:gd name="connsiteY117" fmla="*/ 464360 h 976898"/>
                    <a:gd name="connsiteX118" fmla="*/ 697075 w 920769"/>
                    <a:gd name="connsiteY118" fmla="*/ 393211 h 976898"/>
                    <a:gd name="connsiteX119" fmla="*/ 689577 w 920769"/>
                    <a:gd name="connsiteY119" fmla="*/ 389466 h 976898"/>
                    <a:gd name="connsiteX120" fmla="*/ 637085 w 920769"/>
                    <a:gd name="connsiteY120" fmla="*/ 389466 h 976898"/>
                    <a:gd name="connsiteX121" fmla="*/ 609589 w 920769"/>
                    <a:gd name="connsiteY121" fmla="*/ 415679 h 976898"/>
                    <a:gd name="connsiteX122" fmla="*/ 569595 w 920769"/>
                    <a:gd name="connsiteY122" fmla="*/ 433154 h 976898"/>
                    <a:gd name="connsiteX123" fmla="*/ 524602 w 920769"/>
                    <a:gd name="connsiteY123" fmla="*/ 433154 h 976898"/>
                    <a:gd name="connsiteX124" fmla="*/ 444614 w 920769"/>
                    <a:gd name="connsiteY124" fmla="*/ 379480 h 976898"/>
                    <a:gd name="connsiteX125" fmla="*/ 430866 w 920769"/>
                    <a:gd name="connsiteY125" fmla="*/ 374487 h 976898"/>
                    <a:gd name="connsiteX126" fmla="*/ 363376 w 920769"/>
                    <a:gd name="connsiteY126" fmla="*/ 374487 h 976898"/>
                    <a:gd name="connsiteX127" fmla="*/ 287138 w 920769"/>
                    <a:gd name="connsiteY127" fmla="*/ 297097 h 976898"/>
                    <a:gd name="connsiteX128" fmla="*/ 287138 w 920769"/>
                    <a:gd name="connsiteY128" fmla="*/ 265891 h 976898"/>
                    <a:gd name="connsiteX129" fmla="*/ 375875 w 920769"/>
                    <a:gd name="connsiteY129" fmla="*/ 176018 h 976898"/>
                    <a:gd name="connsiteX130" fmla="*/ 407120 w 920769"/>
                    <a:gd name="connsiteY130" fmla="*/ 176018 h 976898"/>
                    <a:gd name="connsiteX131" fmla="*/ 410869 w 920769"/>
                    <a:gd name="connsiteY131" fmla="*/ 173521 h 976898"/>
                    <a:gd name="connsiteX132" fmla="*/ 428367 w 920769"/>
                    <a:gd name="connsiteY132" fmla="*/ 156046 h 976898"/>
                    <a:gd name="connsiteX133" fmla="*/ 520852 w 920769"/>
                    <a:gd name="connsiteY133" fmla="*/ 118599 h 976898"/>
                    <a:gd name="connsiteX134" fmla="*/ 639584 w 920769"/>
                    <a:gd name="connsiteY134" fmla="*/ 118599 h 976898"/>
                    <a:gd name="connsiteX135" fmla="*/ 662081 w 920769"/>
                    <a:gd name="connsiteY135" fmla="*/ 91138 h 976898"/>
                    <a:gd name="connsiteX136" fmla="*/ 429616 w 920769"/>
                    <a:gd name="connsiteY136" fmla="*/ 27478 h 976898"/>
                    <a:gd name="connsiteX137" fmla="*/ 431726 w 920769"/>
                    <a:gd name="connsiteY137" fmla="*/ 0 h 976898"/>
                    <a:gd name="connsiteX138" fmla="*/ 687475 w 920769"/>
                    <a:gd name="connsiteY138" fmla="*/ 72271 h 976898"/>
                    <a:gd name="connsiteX139" fmla="*/ 691218 w 920769"/>
                    <a:gd name="connsiteY139" fmla="*/ 74763 h 976898"/>
                    <a:gd name="connsiteX140" fmla="*/ 692466 w 920769"/>
                    <a:gd name="connsiteY140" fmla="*/ 76009 h 976898"/>
                    <a:gd name="connsiteX141" fmla="*/ 920769 w 920769"/>
                    <a:gd name="connsiteY141" fmla="*/ 475989 h 976898"/>
                    <a:gd name="connsiteX142" fmla="*/ 920769 w 920769"/>
                    <a:gd name="connsiteY142" fmla="*/ 479727 h 976898"/>
                    <a:gd name="connsiteX143" fmla="*/ 920769 w 920769"/>
                    <a:gd name="connsiteY143" fmla="*/ 480973 h 976898"/>
                    <a:gd name="connsiteX144" fmla="*/ 920769 w 920769"/>
                    <a:gd name="connsiteY144" fmla="*/ 488449 h 976898"/>
                    <a:gd name="connsiteX145" fmla="*/ 431726 w 920769"/>
                    <a:gd name="connsiteY145" fmla="*/ 976898 h 976898"/>
                    <a:gd name="connsiteX146" fmla="*/ 227127 w 920769"/>
                    <a:gd name="connsiteY146" fmla="*/ 932040 h 976898"/>
                    <a:gd name="connsiteX147" fmla="*/ 217147 w 920769"/>
                    <a:gd name="connsiteY147" fmla="*/ 940763 h 976898"/>
                    <a:gd name="connsiteX148" fmla="*/ 128570 w 920769"/>
                    <a:gd name="connsiteY148" fmla="*/ 976898 h 976898"/>
                    <a:gd name="connsiteX149" fmla="*/ 123580 w 920769"/>
                    <a:gd name="connsiteY149" fmla="*/ 976898 h 976898"/>
                    <a:gd name="connsiteX150" fmla="*/ 72 w 920769"/>
                    <a:gd name="connsiteY150" fmla="*/ 857278 h 976898"/>
                    <a:gd name="connsiteX151" fmla="*/ 46231 w 920769"/>
                    <a:gd name="connsiteY151" fmla="*/ 751364 h 976898"/>
                    <a:gd name="connsiteX152" fmla="*/ 47479 w 920769"/>
                    <a:gd name="connsiteY152" fmla="*/ 745134 h 976898"/>
                    <a:gd name="connsiteX153" fmla="*/ 47479 w 920769"/>
                    <a:gd name="connsiteY153" fmla="*/ 109652 h 976898"/>
                    <a:gd name="connsiteX154" fmla="*/ 72430 w 920769"/>
                    <a:gd name="connsiteY154" fmla="*/ 51088 h 976898"/>
                    <a:gd name="connsiteX155" fmla="*/ 131065 w 920769"/>
                    <a:gd name="connsiteY155" fmla="*/ 29905 h 976898"/>
                    <a:gd name="connsiteX156" fmla="*/ 192195 w 920769"/>
                    <a:gd name="connsiteY156" fmla="*/ 62302 h 976898"/>
                    <a:gd name="connsiteX157" fmla="*/ 431726 w 920769"/>
                    <a:gd name="connsiteY157" fmla="*/ 0 h 97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920769" h="976898">
                      <a:moveTo>
                        <a:pt x="126678" y="813289"/>
                      </a:moveTo>
                      <a:cubicBezTo>
                        <a:pt x="103494" y="813289"/>
                        <a:pt x="86751" y="831043"/>
                        <a:pt x="86751" y="853870"/>
                      </a:cubicBezTo>
                      <a:cubicBezTo>
                        <a:pt x="86751" y="876697"/>
                        <a:pt x="103494" y="894451"/>
                        <a:pt x="126678" y="894451"/>
                      </a:cubicBezTo>
                      <a:cubicBezTo>
                        <a:pt x="148573" y="894451"/>
                        <a:pt x="167893" y="876697"/>
                        <a:pt x="167893" y="853870"/>
                      </a:cubicBezTo>
                      <a:cubicBezTo>
                        <a:pt x="167893" y="831043"/>
                        <a:pt x="148573" y="813289"/>
                        <a:pt x="126678" y="813289"/>
                      </a:cubicBezTo>
                      <a:close/>
                      <a:moveTo>
                        <a:pt x="484652" y="516548"/>
                      </a:moveTo>
                      <a:cubicBezTo>
                        <a:pt x="469633" y="516548"/>
                        <a:pt x="453363" y="520283"/>
                        <a:pt x="440847" y="530245"/>
                      </a:cubicBezTo>
                      <a:lnTo>
                        <a:pt x="382023" y="568844"/>
                      </a:lnTo>
                      <a:cubicBezTo>
                        <a:pt x="373262" y="575070"/>
                        <a:pt x="367004" y="585031"/>
                        <a:pt x="367004" y="596237"/>
                      </a:cubicBezTo>
                      <a:lnTo>
                        <a:pt x="367004" y="637326"/>
                      </a:lnTo>
                      <a:cubicBezTo>
                        <a:pt x="367004" y="649778"/>
                        <a:pt x="378268" y="660984"/>
                        <a:pt x="390784" y="660984"/>
                      </a:cubicBezTo>
                      <a:lnTo>
                        <a:pt x="438344" y="660984"/>
                      </a:lnTo>
                      <a:cubicBezTo>
                        <a:pt x="453363" y="660984"/>
                        <a:pt x="468382" y="667210"/>
                        <a:pt x="479646" y="678416"/>
                      </a:cubicBezTo>
                      <a:lnTo>
                        <a:pt x="487155" y="684642"/>
                      </a:lnTo>
                      <a:cubicBezTo>
                        <a:pt x="497168" y="697093"/>
                        <a:pt x="504677" y="710790"/>
                        <a:pt x="504677" y="726976"/>
                      </a:cubicBezTo>
                      <a:lnTo>
                        <a:pt x="504677" y="912502"/>
                      </a:lnTo>
                      <a:cubicBezTo>
                        <a:pt x="504677" y="919973"/>
                        <a:pt x="510935" y="927444"/>
                        <a:pt x="518444" y="927444"/>
                      </a:cubicBezTo>
                      <a:lnTo>
                        <a:pt x="539721" y="927444"/>
                      </a:lnTo>
                      <a:cubicBezTo>
                        <a:pt x="548482" y="927444"/>
                        <a:pt x="557243" y="923708"/>
                        <a:pt x="562250" y="916238"/>
                      </a:cubicBezTo>
                      <a:lnTo>
                        <a:pt x="702426" y="755615"/>
                      </a:lnTo>
                      <a:cubicBezTo>
                        <a:pt x="711187" y="744408"/>
                        <a:pt x="717445" y="728222"/>
                        <a:pt x="717445" y="712035"/>
                      </a:cubicBezTo>
                      <a:lnTo>
                        <a:pt x="717445" y="644797"/>
                      </a:lnTo>
                      <a:cubicBezTo>
                        <a:pt x="717445" y="624875"/>
                        <a:pt x="708684" y="604953"/>
                        <a:pt x="691162" y="592501"/>
                      </a:cubicBezTo>
                      <a:lnTo>
                        <a:pt x="611061" y="531490"/>
                      </a:lnTo>
                      <a:cubicBezTo>
                        <a:pt x="597294" y="522774"/>
                        <a:pt x="579772" y="516548"/>
                        <a:pt x="563501" y="516548"/>
                      </a:cubicBezTo>
                      <a:close/>
                      <a:moveTo>
                        <a:pt x="70263" y="472583"/>
                      </a:moveTo>
                      <a:lnTo>
                        <a:pt x="70263" y="581238"/>
                      </a:lnTo>
                      <a:lnTo>
                        <a:pt x="112969" y="581238"/>
                      </a:lnTo>
                      <a:lnTo>
                        <a:pt x="112969" y="472583"/>
                      </a:lnTo>
                      <a:close/>
                      <a:moveTo>
                        <a:pt x="70263" y="335205"/>
                      </a:moveTo>
                      <a:lnTo>
                        <a:pt x="70263" y="443874"/>
                      </a:lnTo>
                      <a:lnTo>
                        <a:pt x="112969" y="443874"/>
                      </a:lnTo>
                      <a:lnTo>
                        <a:pt x="112969" y="335205"/>
                      </a:lnTo>
                      <a:close/>
                      <a:moveTo>
                        <a:pt x="70263" y="203321"/>
                      </a:moveTo>
                      <a:lnTo>
                        <a:pt x="70263" y="311990"/>
                      </a:lnTo>
                      <a:lnTo>
                        <a:pt x="112969" y="311990"/>
                      </a:lnTo>
                      <a:lnTo>
                        <a:pt x="112969" y="203321"/>
                      </a:lnTo>
                      <a:close/>
                      <a:moveTo>
                        <a:pt x="684549" y="104407"/>
                      </a:moveTo>
                      <a:lnTo>
                        <a:pt x="655799" y="138219"/>
                      </a:lnTo>
                      <a:cubicBezTo>
                        <a:pt x="653299" y="140724"/>
                        <a:pt x="649549" y="143228"/>
                        <a:pt x="645799" y="143228"/>
                      </a:cubicBezTo>
                      <a:lnTo>
                        <a:pt x="520802" y="143228"/>
                      </a:lnTo>
                      <a:cubicBezTo>
                        <a:pt x="493302" y="143228"/>
                        <a:pt x="467052" y="154499"/>
                        <a:pt x="447053" y="174536"/>
                      </a:cubicBezTo>
                      <a:lnTo>
                        <a:pt x="429553" y="192068"/>
                      </a:lnTo>
                      <a:cubicBezTo>
                        <a:pt x="423303" y="198329"/>
                        <a:pt x="415803" y="200834"/>
                        <a:pt x="407053" y="200834"/>
                      </a:cubicBezTo>
                      <a:lnTo>
                        <a:pt x="375804" y="200834"/>
                      </a:lnTo>
                      <a:cubicBezTo>
                        <a:pt x="340805" y="200834"/>
                        <a:pt x="312055" y="230889"/>
                        <a:pt x="312055" y="265954"/>
                      </a:cubicBezTo>
                      <a:lnTo>
                        <a:pt x="312055" y="297261"/>
                      </a:lnTo>
                      <a:cubicBezTo>
                        <a:pt x="312055" y="326064"/>
                        <a:pt x="334555" y="348605"/>
                        <a:pt x="363304" y="348605"/>
                      </a:cubicBezTo>
                      <a:lnTo>
                        <a:pt x="430803" y="348605"/>
                      </a:lnTo>
                      <a:cubicBezTo>
                        <a:pt x="442053" y="348605"/>
                        <a:pt x="453303" y="353615"/>
                        <a:pt x="462053" y="361128"/>
                      </a:cubicBezTo>
                      <a:cubicBezTo>
                        <a:pt x="502052" y="393688"/>
                        <a:pt x="520802" y="406211"/>
                        <a:pt x="524551" y="407463"/>
                      </a:cubicBezTo>
                      <a:lnTo>
                        <a:pt x="569551" y="407463"/>
                      </a:lnTo>
                      <a:cubicBezTo>
                        <a:pt x="578301" y="407463"/>
                        <a:pt x="585800" y="403707"/>
                        <a:pt x="592050" y="397445"/>
                      </a:cubicBezTo>
                      <a:lnTo>
                        <a:pt x="622050" y="367390"/>
                      </a:lnTo>
                      <a:cubicBezTo>
                        <a:pt x="625800" y="364885"/>
                        <a:pt x="628300" y="363633"/>
                        <a:pt x="632050" y="363633"/>
                      </a:cubicBezTo>
                      <a:lnTo>
                        <a:pt x="689549" y="363633"/>
                      </a:lnTo>
                      <a:cubicBezTo>
                        <a:pt x="703298" y="363633"/>
                        <a:pt x="715798" y="372399"/>
                        <a:pt x="720798" y="386174"/>
                      </a:cubicBezTo>
                      <a:lnTo>
                        <a:pt x="722048" y="387427"/>
                      </a:lnTo>
                      <a:lnTo>
                        <a:pt x="737048" y="458808"/>
                      </a:lnTo>
                      <a:cubicBezTo>
                        <a:pt x="739548" y="465069"/>
                        <a:pt x="747048" y="471331"/>
                        <a:pt x="755798" y="471331"/>
                      </a:cubicBezTo>
                      <a:lnTo>
                        <a:pt x="893295" y="471331"/>
                      </a:lnTo>
                      <a:cubicBezTo>
                        <a:pt x="885795" y="317298"/>
                        <a:pt x="804547" y="183302"/>
                        <a:pt x="684549" y="104407"/>
                      </a:cubicBezTo>
                      <a:close/>
                      <a:moveTo>
                        <a:pt x="125216" y="54949"/>
                      </a:moveTo>
                      <a:cubicBezTo>
                        <a:pt x="110121" y="54949"/>
                        <a:pt x="97542" y="59949"/>
                        <a:pt x="87478" y="69948"/>
                      </a:cubicBezTo>
                      <a:cubicBezTo>
                        <a:pt x="74899" y="79948"/>
                        <a:pt x="69867" y="93697"/>
                        <a:pt x="69867" y="109947"/>
                      </a:cubicBezTo>
                      <a:lnTo>
                        <a:pt x="69867" y="173694"/>
                      </a:lnTo>
                      <a:lnTo>
                        <a:pt x="112637" y="173694"/>
                      </a:lnTo>
                      <a:lnTo>
                        <a:pt x="112637" y="128696"/>
                      </a:lnTo>
                      <a:cubicBezTo>
                        <a:pt x="112637" y="121196"/>
                        <a:pt x="117669" y="116196"/>
                        <a:pt x="125216" y="116196"/>
                      </a:cubicBezTo>
                      <a:cubicBezTo>
                        <a:pt x="132764" y="116196"/>
                        <a:pt x="137796" y="121196"/>
                        <a:pt x="137796" y="128696"/>
                      </a:cubicBezTo>
                      <a:lnTo>
                        <a:pt x="137796" y="786168"/>
                      </a:lnTo>
                      <a:cubicBezTo>
                        <a:pt x="167986" y="792418"/>
                        <a:pt x="190629" y="819917"/>
                        <a:pt x="190629" y="851165"/>
                      </a:cubicBezTo>
                      <a:cubicBezTo>
                        <a:pt x="190629" y="886164"/>
                        <a:pt x="161696" y="916163"/>
                        <a:pt x="125216" y="916163"/>
                      </a:cubicBezTo>
                      <a:cubicBezTo>
                        <a:pt x="88736" y="916163"/>
                        <a:pt x="59804" y="886164"/>
                        <a:pt x="59804" y="851165"/>
                      </a:cubicBezTo>
                      <a:cubicBezTo>
                        <a:pt x="59804" y="819917"/>
                        <a:pt x="82447" y="792418"/>
                        <a:pt x="112637" y="786168"/>
                      </a:cubicBezTo>
                      <a:lnTo>
                        <a:pt x="112637" y="603676"/>
                      </a:lnTo>
                      <a:lnTo>
                        <a:pt x="69867" y="603676"/>
                      </a:lnTo>
                      <a:lnTo>
                        <a:pt x="69867" y="747420"/>
                      </a:lnTo>
                      <a:cubicBezTo>
                        <a:pt x="69867" y="757419"/>
                        <a:pt x="66093" y="766169"/>
                        <a:pt x="58546" y="772419"/>
                      </a:cubicBezTo>
                      <a:cubicBezTo>
                        <a:pt x="33387" y="793668"/>
                        <a:pt x="20808" y="824917"/>
                        <a:pt x="22066" y="857415"/>
                      </a:cubicBezTo>
                      <a:cubicBezTo>
                        <a:pt x="25840" y="908663"/>
                        <a:pt x="68609" y="952411"/>
                        <a:pt x="121443" y="953661"/>
                      </a:cubicBezTo>
                      <a:cubicBezTo>
                        <a:pt x="149117" y="954911"/>
                        <a:pt x="175534" y="944912"/>
                        <a:pt x="196919" y="924912"/>
                      </a:cubicBezTo>
                      <a:cubicBezTo>
                        <a:pt x="217046" y="904913"/>
                        <a:pt x="228367" y="878664"/>
                        <a:pt x="228367" y="851165"/>
                      </a:cubicBezTo>
                      <a:cubicBezTo>
                        <a:pt x="228367" y="819917"/>
                        <a:pt x="215788" y="792418"/>
                        <a:pt x="191887" y="772419"/>
                      </a:cubicBezTo>
                      <a:cubicBezTo>
                        <a:pt x="184339" y="766169"/>
                        <a:pt x="180565" y="757419"/>
                        <a:pt x="180565" y="747420"/>
                      </a:cubicBezTo>
                      <a:lnTo>
                        <a:pt x="180565" y="112447"/>
                      </a:lnTo>
                      <a:cubicBezTo>
                        <a:pt x="180565" y="81198"/>
                        <a:pt x="156665" y="54949"/>
                        <a:pt x="126474" y="54949"/>
                      </a:cubicBezTo>
                      <a:close/>
                      <a:moveTo>
                        <a:pt x="429616" y="27478"/>
                      </a:moveTo>
                      <a:cubicBezTo>
                        <a:pt x="349629" y="27478"/>
                        <a:pt x="270891" y="48698"/>
                        <a:pt x="202151" y="87393"/>
                      </a:cubicBezTo>
                      <a:cubicBezTo>
                        <a:pt x="204651" y="96131"/>
                        <a:pt x="205901" y="104868"/>
                        <a:pt x="205901" y="114854"/>
                      </a:cubicBezTo>
                      <a:lnTo>
                        <a:pt x="205901" y="748957"/>
                      </a:lnTo>
                      <a:cubicBezTo>
                        <a:pt x="205901" y="751454"/>
                        <a:pt x="207150" y="752702"/>
                        <a:pt x="208400" y="755198"/>
                      </a:cubicBezTo>
                      <a:cubicBezTo>
                        <a:pt x="238396" y="778915"/>
                        <a:pt x="254643" y="813865"/>
                        <a:pt x="254643" y="852561"/>
                      </a:cubicBezTo>
                      <a:cubicBezTo>
                        <a:pt x="254643" y="875029"/>
                        <a:pt x="248394" y="895001"/>
                        <a:pt x="238396" y="913724"/>
                      </a:cubicBezTo>
                      <a:cubicBezTo>
                        <a:pt x="298386" y="941185"/>
                        <a:pt x="362127" y="954916"/>
                        <a:pt x="429616" y="954916"/>
                      </a:cubicBezTo>
                      <a:cubicBezTo>
                        <a:pt x="453363" y="954916"/>
                        <a:pt x="475859" y="953668"/>
                        <a:pt x="499606" y="949923"/>
                      </a:cubicBezTo>
                      <a:cubicBezTo>
                        <a:pt x="488357" y="942433"/>
                        <a:pt x="480858" y="929951"/>
                        <a:pt x="480858" y="916220"/>
                      </a:cubicBezTo>
                      <a:lnTo>
                        <a:pt x="480858" y="730234"/>
                      </a:lnTo>
                      <a:cubicBezTo>
                        <a:pt x="480858" y="721496"/>
                        <a:pt x="477109" y="712758"/>
                        <a:pt x="470860" y="706517"/>
                      </a:cubicBezTo>
                      <a:lnTo>
                        <a:pt x="463361" y="700276"/>
                      </a:lnTo>
                      <a:cubicBezTo>
                        <a:pt x="458362" y="692787"/>
                        <a:pt x="449613" y="690290"/>
                        <a:pt x="440865" y="690290"/>
                      </a:cubicBezTo>
                      <a:lnTo>
                        <a:pt x="393372" y="690290"/>
                      </a:lnTo>
                      <a:cubicBezTo>
                        <a:pt x="367126" y="690290"/>
                        <a:pt x="344629" y="666574"/>
                        <a:pt x="344629" y="640361"/>
                      </a:cubicBezTo>
                      <a:lnTo>
                        <a:pt x="344629" y="599169"/>
                      </a:lnTo>
                      <a:cubicBezTo>
                        <a:pt x="344629" y="579197"/>
                        <a:pt x="353378" y="560474"/>
                        <a:pt x="370875" y="550488"/>
                      </a:cubicBezTo>
                      <a:lnTo>
                        <a:pt x="429616" y="511793"/>
                      </a:lnTo>
                      <a:cubicBezTo>
                        <a:pt x="445864" y="499310"/>
                        <a:pt x="467111" y="493069"/>
                        <a:pt x="487108" y="493069"/>
                      </a:cubicBezTo>
                      <a:lnTo>
                        <a:pt x="565845" y="493069"/>
                      </a:lnTo>
                      <a:cubicBezTo>
                        <a:pt x="588342" y="493069"/>
                        <a:pt x="609589" y="500559"/>
                        <a:pt x="628336" y="514289"/>
                      </a:cubicBezTo>
                      <a:lnTo>
                        <a:pt x="708324" y="574204"/>
                      </a:lnTo>
                      <a:cubicBezTo>
                        <a:pt x="732070" y="591680"/>
                        <a:pt x="745818" y="619141"/>
                        <a:pt x="745818" y="647850"/>
                      </a:cubicBezTo>
                      <a:lnTo>
                        <a:pt x="745818" y="715255"/>
                      </a:lnTo>
                      <a:cubicBezTo>
                        <a:pt x="745818" y="737723"/>
                        <a:pt x="738319" y="758943"/>
                        <a:pt x="723321" y="775170"/>
                      </a:cubicBezTo>
                      <a:lnTo>
                        <a:pt x="595841" y="923710"/>
                      </a:lnTo>
                      <a:cubicBezTo>
                        <a:pt x="768314" y="857554"/>
                        <a:pt x="892046" y="690290"/>
                        <a:pt x="893295" y="495566"/>
                      </a:cubicBezTo>
                      <a:lnTo>
                        <a:pt x="755816" y="495566"/>
                      </a:lnTo>
                      <a:cubicBezTo>
                        <a:pt x="737069" y="495566"/>
                        <a:pt x="719572" y="484332"/>
                        <a:pt x="713323" y="465608"/>
                      </a:cubicBezTo>
                      <a:cubicBezTo>
                        <a:pt x="712073" y="465608"/>
                        <a:pt x="712073" y="464360"/>
                        <a:pt x="712073" y="464360"/>
                      </a:cubicBezTo>
                      <a:lnTo>
                        <a:pt x="697075" y="393211"/>
                      </a:lnTo>
                      <a:cubicBezTo>
                        <a:pt x="695826" y="390714"/>
                        <a:pt x="692076" y="389466"/>
                        <a:pt x="689577" y="389466"/>
                      </a:cubicBezTo>
                      <a:lnTo>
                        <a:pt x="637085" y="389466"/>
                      </a:lnTo>
                      <a:lnTo>
                        <a:pt x="609589" y="415679"/>
                      </a:lnTo>
                      <a:cubicBezTo>
                        <a:pt x="599590" y="426913"/>
                        <a:pt x="585842" y="433154"/>
                        <a:pt x="569595" y="433154"/>
                      </a:cubicBezTo>
                      <a:lnTo>
                        <a:pt x="524602" y="433154"/>
                      </a:lnTo>
                      <a:cubicBezTo>
                        <a:pt x="519603" y="433154"/>
                        <a:pt x="507104" y="433154"/>
                        <a:pt x="444614" y="379480"/>
                      </a:cubicBezTo>
                      <a:cubicBezTo>
                        <a:pt x="440865" y="375735"/>
                        <a:pt x="437115" y="374487"/>
                        <a:pt x="430866" y="374487"/>
                      </a:cubicBezTo>
                      <a:lnTo>
                        <a:pt x="363376" y="374487"/>
                      </a:lnTo>
                      <a:cubicBezTo>
                        <a:pt x="320883" y="374487"/>
                        <a:pt x="287138" y="340785"/>
                        <a:pt x="287138" y="297097"/>
                      </a:cubicBezTo>
                      <a:lnTo>
                        <a:pt x="287138" y="265891"/>
                      </a:lnTo>
                      <a:cubicBezTo>
                        <a:pt x="287138" y="215961"/>
                        <a:pt x="325882" y="176018"/>
                        <a:pt x="375875" y="176018"/>
                      </a:cubicBezTo>
                      <a:lnTo>
                        <a:pt x="407120" y="176018"/>
                      </a:lnTo>
                      <a:cubicBezTo>
                        <a:pt x="409619" y="176018"/>
                        <a:pt x="410869" y="174770"/>
                        <a:pt x="410869" y="173521"/>
                      </a:cubicBezTo>
                      <a:lnTo>
                        <a:pt x="428367" y="156046"/>
                      </a:lnTo>
                      <a:cubicBezTo>
                        <a:pt x="454612" y="132330"/>
                        <a:pt x="487108" y="118599"/>
                        <a:pt x="520852" y="118599"/>
                      </a:cubicBezTo>
                      <a:lnTo>
                        <a:pt x="639584" y="118599"/>
                      </a:lnTo>
                      <a:lnTo>
                        <a:pt x="662081" y="91138"/>
                      </a:lnTo>
                      <a:cubicBezTo>
                        <a:pt x="593341" y="51194"/>
                        <a:pt x="513353" y="27478"/>
                        <a:pt x="429616" y="27478"/>
                      </a:cubicBezTo>
                      <a:close/>
                      <a:moveTo>
                        <a:pt x="431726" y="0"/>
                      </a:moveTo>
                      <a:cubicBezTo>
                        <a:pt x="525293" y="0"/>
                        <a:pt x="613870" y="27413"/>
                        <a:pt x="687475" y="72271"/>
                      </a:cubicBezTo>
                      <a:cubicBezTo>
                        <a:pt x="688723" y="73517"/>
                        <a:pt x="689971" y="73517"/>
                        <a:pt x="691218" y="74763"/>
                      </a:cubicBezTo>
                      <a:cubicBezTo>
                        <a:pt x="691218" y="74763"/>
                        <a:pt x="691218" y="74763"/>
                        <a:pt x="692466" y="76009"/>
                      </a:cubicBezTo>
                      <a:cubicBezTo>
                        <a:pt x="825954" y="160740"/>
                        <a:pt x="915778" y="307773"/>
                        <a:pt x="920769" y="475989"/>
                      </a:cubicBezTo>
                      <a:cubicBezTo>
                        <a:pt x="920769" y="477235"/>
                        <a:pt x="920769" y="478481"/>
                        <a:pt x="920769" y="479727"/>
                      </a:cubicBezTo>
                      <a:lnTo>
                        <a:pt x="920769" y="480973"/>
                      </a:lnTo>
                      <a:cubicBezTo>
                        <a:pt x="920769" y="483465"/>
                        <a:pt x="920769" y="485957"/>
                        <a:pt x="920769" y="488449"/>
                      </a:cubicBezTo>
                      <a:cubicBezTo>
                        <a:pt x="920769" y="757594"/>
                        <a:pt x="701199" y="976898"/>
                        <a:pt x="431726" y="976898"/>
                      </a:cubicBezTo>
                      <a:cubicBezTo>
                        <a:pt x="360616" y="976898"/>
                        <a:pt x="290752" y="960699"/>
                        <a:pt x="227127" y="932040"/>
                      </a:cubicBezTo>
                      <a:cubicBezTo>
                        <a:pt x="223384" y="934532"/>
                        <a:pt x="220889" y="938271"/>
                        <a:pt x="217147" y="940763"/>
                      </a:cubicBezTo>
                      <a:cubicBezTo>
                        <a:pt x="192195" y="963192"/>
                        <a:pt x="162254" y="976898"/>
                        <a:pt x="128570" y="976898"/>
                      </a:cubicBezTo>
                      <a:cubicBezTo>
                        <a:pt x="126075" y="976898"/>
                        <a:pt x="124827" y="976898"/>
                        <a:pt x="123580" y="976898"/>
                      </a:cubicBezTo>
                      <a:cubicBezTo>
                        <a:pt x="58707" y="973160"/>
                        <a:pt x="5062" y="920826"/>
                        <a:pt x="72" y="857278"/>
                      </a:cubicBezTo>
                      <a:cubicBezTo>
                        <a:pt x="-1176" y="816158"/>
                        <a:pt x="13795" y="776285"/>
                        <a:pt x="46231" y="751364"/>
                      </a:cubicBezTo>
                      <a:cubicBezTo>
                        <a:pt x="47479" y="748872"/>
                        <a:pt x="47479" y="747626"/>
                        <a:pt x="47479" y="745134"/>
                      </a:cubicBezTo>
                      <a:lnTo>
                        <a:pt x="47479" y="109652"/>
                      </a:lnTo>
                      <a:cubicBezTo>
                        <a:pt x="47479" y="87223"/>
                        <a:pt x="57459" y="66040"/>
                        <a:pt x="72430" y="51088"/>
                      </a:cubicBezTo>
                      <a:cubicBezTo>
                        <a:pt x="88648" y="36135"/>
                        <a:pt x="108609" y="28659"/>
                        <a:pt x="131065" y="29905"/>
                      </a:cubicBezTo>
                      <a:cubicBezTo>
                        <a:pt x="156016" y="29905"/>
                        <a:pt x="178472" y="43612"/>
                        <a:pt x="192195" y="62302"/>
                      </a:cubicBezTo>
                      <a:cubicBezTo>
                        <a:pt x="265801" y="21183"/>
                        <a:pt x="348140" y="0"/>
                        <a:pt x="431726" y="0"/>
                      </a:cubicBezTo>
                      <a:close/>
                    </a:path>
                  </a:pathLst>
                </a:custGeom>
                <a:solidFill>
                  <a:srgbClr val="FFFFFF"/>
                </a:solidFill>
                <a:ln>
                  <a:noFill/>
                </a:ln>
                <a:effectLst/>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grpSp>
          <p:grpSp>
            <p:nvGrpSpPr>
              <p:cNvPr id="37" name="Group 36">
                <a:extLst>
                  <a:ext uri="{FF2B5EF4-FFF2-40B4-BE49-F238E27FC236}">
                    <a16:creationId xmlns:a16="http://schemas.microsoft.com/office/drawing/2014/main" id="{F531A0CA-8C83-1995-D979-4401294E33C5}"/>
                  </a:ext>
                </a:extLst>
              </p:cNvPr>
              <p:cNvGrpSpPr/>
              <p:nvPr/>
            </p:nvGrpSpPr>
            <p:grpSpPr>
              <a:xfrm>
                <a:off x="7740552" y="1970302"/>
                <a:ext cx="1526503" cy="1526102"/>
                <a:chOff x="7740552" y="1970302"/>
                <a:chExt cx="1526503" cy="1526102"/>
              </a:xfrm>
            </p:grpSpPr>
            <p:sp>
              <p:nvSpPr>
                <p:cNvPr id="38" name="Shape 36411">
                  <a:extLst>
                    <a:ext uri="{FF2B5EF4-FFF2-40B4-BE49-F238E27FC236}">
                      <a16:creationId xmlns:a16="http://schemas.microsoft.com/office/drawing/2014/main" id="{2825E088-9099-6AAB-7196-AA9E33914011}"/>
                    </a:ext>
                  </a:extLst>
                </p:cNvPr>
                <p:cNvSpPr/>
                <p:nvPr/>
              </p:nvSpPr>
              <p:spPr>
                <a:xfrm>
                  <a:off x="7740552" y="1970302"/>
                  <a:ext cx="1526503" cy="1526102"/>
                </a:xfrm>
                <a:prstGeom prst="ellipse">
                  <a:avLst/>
                </a:prstGeom>
                <a:solidFill>
                  <a:srgbClr val="3D6D9D"/>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39" name="Freeform 992">
                  <a:extLst>
                    <a:ext uri="{FF2B5EF4-FFF2-40B4-BE49-F238E27FC236}">
                      <a16:creationId xmlns:a16="http://schemas.microsoft.com/office/drawing/2014/main" id="{4FC5EAF9-06AC-CBC8-A489-F498D4D9221F}"/>
                    </a:ext>
                  </a:extLst>
                </p:cNvPr>
                <p:cNvSpPr>
                  <a:spLocks noChangeAspect="1" noChangeArrowheads="1"/>
                </p:cNvSpPr>
                <p:nvPr/>
              </p:nvSpPr>
              <p:spPr bwMode="auto">
                <a:xfrm>
                  <a:off x="8059691" y="2287880"/>
                  <a:ext cx="888223" cy="890945"/>
                </a:xfrm>
                <a:custGeom>
                  <a:avLst/>
                  <a:gdLst>
                    <a:gd name="T0" fmla="*/ 859856 w 285390"/>
                    <a:gd name="T1" fmla="*/ 921185 h 285390"/>
                    <a:gd name="T2" fmla="*/ 87172 w 285390"/>
                    <a:gd name="T3" fmla="*/ 921185 h 285390"/>
                    <a:gd name="T4" fmla="*/ 348718 w 285390"/>
                    <a:gd name="T5" fmla="*/ 844518 h 285390"/>
                    <a:gd name="T6" fmla="*/ 348718 w 285390"/>
                    <a:gd name="T7" fmla="*/ 844518 h 285390"/>
                    <a:gd name="T8" fmla="*/ 687879 w 285390"/>
                    <a:gd name="T9" fmla="*/ 921185 h 285390"/>
                    <a:gd name="T10" fmla="*/ 257954 w 285390"/>
                    <a:gd name="T11" fmla="*/ 758268 h 285390"/>
                    <a:gd name="T12" fmla="*/ 435900 w 285390"/>
                    <a:gd name="T13" fmla="*/ 595357 h 285390"/>
                    <a:gd name="T14" fmla="*/ 229291 w 285390"/>
                    <a:gd name="T15" fmla="*/ 700775 h 285390"/>
                    <a:gd name="T16" fmla="*/ 894481 w 285390"/>
                    <a:gd name="T17" fmla="*/ 518694 h 285390"/>
                    <a:gd name="T18" fmla="*/ 918369 w 285390"/>
                    <a:gd name="T19" fmla="*/ 518694 h 285390"/>
                    <a:gd name="T20" fmla="*/ 665192 w 285390"/>
                    <a:gd name="T21" fmla="*/ 604941 h 285390"/>
                    <a:gd name="T22" fmla="*/ 488445 w 285390"/>
                    <a:gd name="T23" fmla="*/ 440828 h 285390"/>
                    <a:gd name="T24" fmla="*/ 357583 w 285390"/>
                    <a:gd name="T25" fmla="*/ 315774 h 285390"/>
                    <a:gd name="T26" fmla="*/ 131067 w 285390"/>
                    <a:gd name="T27" fmla="*/ 285340 h 285390"/>
                    <a:gd name="T28" fmla="*/ 115890 w 285390"/>
                    <a:gd name="T29" fmla="*/ 301829 h 285390"/>
                    <a:gd name="T30" fmla="*/ 831068 w 285390"/>
                    <a:gd name="T31" fmla="*/ 204178 h 285390"/>
                    <a:gd name="T32" fmla="*/ 814630 w 285390"/>
                    <a:gd name="T33" fmla="*/ 190223 h 285390"/>
                    <a:gd name="T34" fmla="*/ 586273 w 285390"/>
                    <a:gd name="T35" fmla="*/ 220665 h 285390"/>
                    <a:gd name="T36" fmla="*/ 241724 w 285390"/>
                    <a:gd name="T37" fmla="*/ 163802 h 285390"/>
                    <a:gd name="T38" fmla="*/ 304846 w 285390"/>
                    <a:gd name="T39" fmla="*/ 230198 h 285390"/>
                    <a:gd name="T40" fmla="*/ 241724 w 285390"/>
                    <a:gd name="T41" fmla="*/ 219333 h 285390"/>
                    <a:gd name="T42" fmla="*/ 309612 w 285390"/>
                    <a:gd name="T43" fmla="*/ 352119 h 285390"/>
                    <a:gd name="T44" fmla="*/ 241724 w 285390"/>
                    <a:gd name="T45" fmla="*/ 442658 h 285390"/>
                    <a:gd name="T46" fmla="*/ 178600 w 285390"/>
                    <a:gd name="T47" fmla="*/ 376262 h 285390"/>
                    <a:gd name="T48" fmla="*/ 241724 w 285390"/>
                    <a:gd name="T49" fmla="*/ 387127 h 285390"/>
                    <a:gd name="T50" fmla="*/ 173834 w 285390"/>
                    <a:gd name="T51" fmla="*/ 254343 h 285390"/>
                    <a:gd name="T52" fmla="*/ 241724 w 285390"/>
                    <a:gd name="T53" fmla="*/ 163802 h 285390"/>
                    <a:gd name="T54" fmla="*/ 243626 w 285390"/>
                    <a:gd name="T55" fmla="*/ 480361 h 285390"/>
                    <a:gd name="T56" fmla="*/ 700034 w 285390"/>
                    <a:gd name="T57" fmla="*/ 63407 h 285390"/>
                    <a:gd name="T58" fmla="*/ 763162 w 285390"/>
                    <a:gd name="T59" fmla="*/ 130430 h 285390"/>
                    <a:gd name="T60" fmla="*/ 700034 w 285390"/>
                    <a:gd name="T61" fmla="*/ 119658 h 285390"/>
                    <a:gd name="T62" fmla="*/ 767924 w 285390"/>
                    <a:gd name="T63" fmla="*/ 251307 h 285390"/>
                    <a:gd name="T64" fmla="*/ 700034 w 285390"/>
                    <a:gd name="T65" fmla="*/ 342271 h 285390"/>
                    <a:gd name="T66" fmla="*/ 635726 w 285390"/>
                    <a:gd name="T67" fmla="*/ 274049 h 285390"/>
                    <a:gd name="T68" fmla="*/ 700034 w 285390"/>
                    <a:gd name="T69" fmla="*/ 286020 h 285390"/>
                    <a:gd name="T70" fmla="*/ 632152 w 285390"/>
                    <a:gd name="T71" fmla="*/ 154375 h 285390"/>
                    <a:gd name="T72" fmla="*/ 700034 w 285390"/>
                    <a:gd name="T73" fmla="*/ 63407 h 285390"/>
                    <a:gd name="T74" fmla="*/ 703403 w 285390"/>
                    <a:gd name="T75" fmla="*/ 384527 h 285390"/>
                    <a:gd name="T76" fmla="*/ 703403 w 285390"/>
                    <a:gd name="T77" fmla="*/ 0 h 285390"/>
                    <a:gd name="T78" fmla="*/ 717740 w 285390"/>
                    <a:gd name="T79" fmla="*/ 591763 h 285390"/>
                    <a:gd name="T80" fmla="*/ 947028 w 285390"/>
                    <a:gd name="T81" fmla="*/ 504317 h 285390"/>
                    <a:gd name="T82" fmla="*/ 717740 w 285390"/>
                    <a:gd name="T83" fmla="*/ 866080 h 285390"/>
                    <a:gd name="T84" fmla="*/ 932702 w 285390"/>
                    <a:gd name="T85" fmla="*/ 921185 h 285390"/>
                    <a:gd name="T86" fmla="*/ 14320 w 285390"/>
                    <a:gd name="T87" fmla="*/ 949932 h 285390"/>
                    <a:gd name="T88" fmla="*/ 58509 w 285390"/>
                    <a:gd name="T89" fmla="*/ 921185 h 285390"/>
                    <a:gd name="T90" fmla="*/ 229291 w 285390"/>
                    <a:gd name="T91" fmla="*/ 729522 h 285390"/>
                    <a:gd name="T92" fmla="*/ 14320 w 285390"/>
                    <a:gd name="T93" fmla="*/ 509108 h 285390"/>
                    <a:gd name="T94" fmla="*/ 229291 w 285390"/>
                    <a:gd name="T95" fmla="*/ 507907 h 285390"/>
                    <a:gd name="T96" fmla="*/ 449037 w 285390"/>
                    <a:gd name="T97" fmla="*/ 303067 h 285390"/>
                    <a:gd name="T98" fmla="*/ 435900 w 285390"/>
                    <a:gd name="T99" fmla="*/ 566610 h 285390"/>
                    <a:gd name="T100" fmla="*/ 281840 w 285390"/>
                    <a:gd name="T101" fmla="*/ 787021 h 285390"/>
                    <a:gd name="T102" fmla="*/ 348718 w 285390"/>
                    <a:gd name="T103" fmla="*/ 815771 h 285390"/>
                    <a:gd name="T104" fmla="*/ 689078 w 285390"/>
                    <a:gd name="T105" fmla="*/ 851710 h 285390"/>
                    <a:gd name="T106" fmla="*/ 459783 w 285390"/>
                    <a:gd name="T107" fmla="*/ 427649 h 285390"/>
                    <a:gd name="T108" fmla="*/ 689078 w 285390"/>
                    <a:gd name="T109" fmla="*/ 515096 h 285390"/>
                    <a:gd name="T110" fmla="*/ 703403 w 285390"/>
                    <a:gd name="T111" fmla="*/ 0 h 2853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5390" h="285390">
                      <a:moveTo>
                        <a:pt x="237525" y="259479"/>
                      </a:moveTo>
                      <a:cubicBezTo>
                        <a:pt x="227449" y="259479"/>
                        <a:pt x="218811" y="267036"/>
                        <a:pt x="216652" y="276753"/>
                      </a:cubicBezTo>
                      <a:lnTo>
                        <a:pt x="259119" y="276753"/>
                      </a:lnTo>
                      <a:cubicBezTo>
                        <a:pt x="256959" y="267036"/>
                        <a:pt x="248322" y="259479"/>
                        <a:pt x="237525" y="259479"/>
                      </a:cubicBezTo>
                      <a:close/>
                      <a:moveTo>
                        <a:pt x="47505" y="259479"/>
                      </a:moveTo>
                      <a:cubicBezTo>
                        <a:pt x="37068" y="259479"/>
                        <a:pt x="28071" y="267036"/>
                        <a:pt x="26271" y="276753"/>
                      </a:cubicBezTo>
                      <a:lnTo>
                        <a:pt x="68738" y="276753"/>
                      </a:lnTo>
                      <a:cubicBezTo>
                        <a:pt x="66579" y="267036"/>
                        <a:pt x="57942" y="259479"/>
                        <a:pt x="47505" y="259479"/>
                      </a:cubicBezTo>
                      <a:close/>
                      <a:moveTo>
                        <a:pt x="105087" y="253720"/>
                      </a:moveTo>
                      <a:cubicBezTo>
                        <a:pt x="91411" y="253720"/>
                        <a:pt x="80254" y="263797"/>
                        <a:pt x="78095" y="276753"/>
                      </a:cubicBezTo>
                      <a:lnTo>
                        <a:pt x="132079" y="276753"/>
                      </a:lnTo>
                      <a:cubicBezTo>
                        <a:pt x="129919" y="263797"/>
                        <a:pt x="118763" y="253720"/>
                        <a:pt x="105087" y="253720"/>
                      </a:cubicBezTo>
                      <a:close/>
                      <a:moveTo>
                        <a:pt x="174185" y="247962"/>
                      </a:moveTo>
                      <a:cubicBezTo>
                        <a:pt x="157631" y="247962"/>
                        <a:pt x="143595" y="260918"/>
                        <a:pt x="141436" y="276753"/>
                      </a:cubicBezTo>
                      <a:lnTo>
                        <a:pt x="207295" y="276753"/>
                      </a:lnTo>
                      <a:cubicBezTo>
                        <a:pt x="205136" y="260918"/>
                        <a:pt x="191100" y="247962"/>
                        <a:pt x="174185" y="247962"/>
                      </a:cubicBezTo>
                      <a:close/>
                      <a:moveTo>
                        <a:pt x="131359" y="178864"/>
                      </a:moveTo>
                      <a:cubicBezTo>
                        <a:pt x="102927" y="178864"/>
                        <a:pt x="80254" y="200457"/>
                        <a:pt x="77735" y="227808"/>
                      </a:cubicBezTo>
                      <a:lnTo>
                        <a:pt x="84933" y="227808"/>
                      </a:lnTo>
                      <a:cubicBezTo>
                        <a:pt x="113005" y="227808"/>
                        <a:pt x="136037" y="206215"/>
                        <a:pt x="138197" y="178864"/>
                      </a:cubicBezTo>
                      <a:lnTo>
                        <a:pt x="131359" y="178864"/>
                      </a:lnTo>
                      <a:close/>
                      <a:moveTo>
                        <a:pt x="8637" y="161589"/>
                      </a:moveTo>
                      <a:cubicBezTo>
                        <a:pt x="10796" y="188941"/>
                        <a:pt x="33829" y="210534"/>
                        <a:pt x="61900" y="210534"/>
                      </a:cubicBezTo>
                      <a:lnTo>
                        <a:pt x="69098" y="210534"/>
                      </a:lnTo>
                      <a:cubicBezTo>
                        <a:pt x="66579" y="183183"/>
                        <a:pt x="43546" y="161589"/>
                        <a:pt x="15835" y="161589"/>
                      </a:cubicBezTo>
                      <a:lnTo>
                        <a:pt x="8637" y="161589"/>
                      </a:lnTo>
                      <a:close/>
                      <a:moveTo>
                        <a:pt x="269555" y="155831"/>
                      </a:moveTo>
                      <a:cubicBezTo>
                        <a:pt x="241484" y="155831"/>
                        <a:pt x="218451" y="177424"/>
                        <a:pt x="216292" y="204776"/>
                      </a:cubicBezTo>
                      <a:lnTo>
                        <a:pt x="223490" y="204776"/>
                      </a:lnTo>
                      <a:cubicBezTo>
                        <a:pt x="251201" y="204776"/>
                        <a:pt x="274234" y="183183"/>
                        <a:pt x="276753" y="155831"/>
                      </a:cubicBezTo>
                      <a:lnTo>
                        <a:pt x="269555" y="155831"/>
                      </a:lnTo>
                      <a:close/>
                      <a:moveTo>
                        <a:pt x="147194" y="132439"/>
                      </a:moveTo>
                      <a:cubicBezTo>
                        <a:pt x="149353" y="160150"/>
                        <a:pt x="172386" y="181743"/>
                        <a:pt x="200457" y="181743"/>
                      </a:cubicBezTo>
                      <a:lnTo>
                        <a:pt x="207295" y="181743"/>
                      </a:lnTo>
                      <a:cubicBezTo>
                        <a:pt x="205136" y="154392"/>
                        <a:pt x="182103" y="132439"/>
                        <a:pt x="154032" y="132439"/>
                      </a:cubicBezTo>
                      <a:lnTo>
                        <a:pt x="147194" y="132439"/>
                      </a:lnTo>
                      <a:close/>
                      <a:moveTo>
                        <a:pt x="107759" y="85725"/>
                      </a:moveTo>
                      <a:cubicBezTo>
                        <a:pt x="110426" y="85725"/>
                        <a:pt x="112331" y="88011"/>
                        <a:pt x="112331" y="90678"/>
                      </a:cubicBezTo>
                      <a:cubicBezTo>
                        <a:pt x="112331" y="92964"/>
                        <a:pt x="110426" y="94869"/>
                        <a:pt x="107759" y="94869"/>
                      </a:cubicBezTo>
                      <a:cubicBezTo>
                        <a:pt x="105473" y="94869"/>
                        <a:pt x="103187" y="92964"/>
                        <a:pt x="103187" y="90678"/>
                      </a:cubicBezTo>
                      <a:cubicBezTo>
                        <a:pt x="103187" y="88011"/>
                        <a:pt x="105473" y="85725"/>
                        <a:pt x="107759" y="85725"/>
                      </a:cubicBezTo>
                      <a:close/>
                      <a:moveTo>
                        <a:pt x="39497" y="85725"/>
                      </a:moveTo>
                      <a:cubicBezTo>
                        <a:pt x="41783" y="85725"/>
                        <a:pt x="44069" y="88011"/>
                        <a:pt x="44069" y="90678"/>
                      </a:cubicBezTo>
                      <a:cubicBezTo>
                        <a:pt x="44069" y="92964"/>
                        <a:pt x="41783" y="94869"/>
                        <a:pt x="39497" y="94869"/>
                      </a:cubicBezTo>
                      <a:cubicBezTo>
                        <a:pt x="36830" y="94869"/>
                        <a:pt x="34925" y="92964"/>
                        <a:pt x="34925" y="90678"/>
                      </a:cubicBezTo>
                      <a:cubicBezTo>
                        <a:pt x="34925" y="88011"/>
                        <a:pt x="36830" y="85725"/>
                        <a:pt x="39497" y="85725"/>
                      </a:cubicBezTo>
                      <a:close/>
                      <a:moveTo>
                        <a:pt x="245491" y="57150"/>
                      </a:moveTo>
                      <a:cubicBezTo>
                        <a:pt x="248539" y="57150"/>
                        <a:pt x="250444" y="59055"/>
                        <a:pt x="250444" y="61341"/>
                      </a:cubicBezTo>
                      <a:cubicBezTo>
                        <a:pt x="250444" y="64008"/>
                        <a:pt x="248539" y="66294"/>
                        <a:pt x="245491" y="66294"/>
                      </a:cubicBezTo>
                      <a:cubicBezTo>
                        <a:pt x="243205" y="66294"/>
                        <a:pt x="241300" y="64008"/>
                        <a:pt x="241300" y="61341"/>
                      </a:cubicBezTo>
                      <a:cubicBezTo>
                        <a:pt x="241300" y="59055"/>
                        <a:pt x="243205" y="57150"/>
                        <a:pt x="245491" y="57150"/>
                      </a:cubicBezTo>
                      <a:close/>
                      <a:moveTo>
                        <a:pt x="176675" y="57150"/>
                      </a:moveTo>
                      <a:cubicBezTo>
                        <a:pt x="178991" y="57150"/>
                        <a:pt x="180644" y="59055"/>
                        <a:pt x="180644" y="61341"/>
                      </a:cubicBezTo>
                      <a:cubicBezTo>
                        <a:pt x="180644" y="64008"/>
                        <a:pt x="178991" y="66294"/>
                        <a:pt x="176675" y="66294"/>
                      </a:cubicBezTo>
                      <a:cubicBezTo>
                        <a:pt x="174691" y="66294"/>
                        <a:pt x="173037" y="64008"/>
                        <a:pt x="173037" y="61341"/>
                      </a:cubicBezTo>
                      <a:cubicBezTo>
                        <a:pt x="173037" y="59055"/>
                        <a:pt x="174691" y="57150"/>
                        <a:pt x="176675" y="57150"/>
                      </a:cubicBezTo>
                      <a:close/>
                      <a:moveTo>
                        <a:pt x="72845" y="49213"/>
                      </a:moveTo>
                      <a:cubicBezTo>
                        <a:pt x="75357" y="49213"/>
                        <a:pt x="77152" y="51026"/>
                        <a:pt x="77152" y="53202"/>
                      </a:cubicBezTo>
                      <a:lnTo>
                        <a:pt x="77152" y="57554"/>
                      </a:lnTo>
                      <a:cubicBezTo>
                        <a:pt x="83971" y="59005"/>
                        <a:pt x="89355" y="63357"/>
                        <a:pt x="91867" y="69159"/>
                      </a:cubicBezTo>
                      <a:cubicBezTo>
                        <a:pt x="92944" y="71698"/>
                        <a:pt x="91867" y="74236"/>
                        <a:pt x="89355" y="74962"/>
                      </a:cubicBezTo>
                      <a:cubicBezTo>
                        <a:pt x="87560" y="76050"/>
                        <a:pt x="84689" y="74962"/>
                        <a:pt x="83971" y="72786"/>
                      </a:cubicBezTo>
                      <a:cubicBezTo>
                        <a:pt x="82177" y="68434"/>
                        <a:pt x="77870" y="65895"/>
                        <a:pt x="72845" y="65895"/>
                      </a:cubicBezTo>
                      <a:cubicBezTo>
                        <a:pt x="66384" y="65895"/>
                        <a:pt x="61001" y="70610"/>
                        <a:pt x="61001" y="76412"/>
                      </a:cubicBezTo>
                      <a:cubicBezTo>
                        <a:pt x="61001" y="83303"/>
                        <a:pt x="65308" y="86567"/>
                        <a:pt x="72845" y="86567"/>
                      </a:cubicBezTo>
                      <a:cubicBezTo>
                        <a:pt x="87919" y="86567"/>
                        <a:pt x="93303" y="96722"/>
                        <a:pt x="93303" y="105788"/>
                      </a:cubicBezTo>
                      <a:cubicBezTo>
                        <a:pt x="93303" y="115217"/>
                        <a:pt x="86483" y="122833"/>
                        <a:pt x="77152" y="124646"/>
                      </a:cubicBezTo>
                      <a:lnTo>
                        <a:pt x="77152" y="128998"/>
                      </a:lnTo>
                      <a:cubicBezTo>
                        <a:pt x="77152" y="131174"/>
                        <a:pt x="75357" y="132988"/>
                        <a:pt x="72845" y="132988"/>
                      </a:cubicBezTo>
                      <a:cubicBezTo>
                        <a:pt x="70332" y="132988"/>
                        <a:pt x="68538" y="131174"/>
                        <a:pt x="68538" y="128998"/>
                      </a:cubicBezTo>
                      <a:lnTo>
                        <a:pt x="68538" y="124646"/>
                      </a:lnTo>
                      <a:cubicBezTo>
                        <a:pt x="62077" y="123196"/>
                        <a:pt x="56335" y="119206"/>
                        <a:pt x="53822" y="113041"/>
                      </a:cubicBezTo>
                      <a:cubicBezTo>
                        <a:pt x="52746" y="110503"/>
                        <a:pt x="53822" y="108327"/>
                        <a:pt x="56335" y="107239"/>
                      </a:cubicBezTo>
                      <a:cubicBezTo>
                        <a:pt x="58488" y="106151"/>
                        <a:pt x="61001" y="107239"/>
                        <a:pt x="61718" y="109415"/>
                      </a:cubicBezTo>
                      <a:cubicBezTo>
                        <a:pt x="63513" y="113404"/>
                        <a:pt x="68179" y="116305"/>
                        <a:pt x="72845" y="116305"/>
                      </a:cubicBezTo>
                      <a:cubicBezTo>
                        <a:pt x="79305" y="116305"/>
                        <a:pt x="84689" y="111591"/>
                        <a:pt x="84689" y="105788"/>
                      </a:cubicBezTo>
                      <a:cubicBezTo>
                        <a:pt x="84689" y="98897"/>
                        <a:pt x="80741" y="95271"/>
                        <a:pt x="72845" y="95271"/>
                      </a:cubicBezTo>
                      <a:cubicBezTo>
                        <a:pt x="57770" y="95271"/>
                        <a:pt x="52387" y="85842"/>
                        <a:pt x="52387" y="76412"/>
                      </a:cubicBezTo>
                      <a:cubicBezTo>
                        <a:pt x="52387" y="66983"/>
                        <a:pt x="59206" y="59367"/>
                        <a:pt x="68538" y="57554"/>
                      </a:cubicBezTo>
                      <a:lnTo>
                        <a:pt x="68538" y="53202"/>
                      </a:lnTo>
                      <a:cubicBezTo>
                        <a:pt x="68538" y="51026"/>
                        <a:pt x="70332" y="49213"/>
                        <a:pt x="72845" y="49213"/>
                      </a:cubicBezTo>
                      <a:close/>
                      <a:moveTo>
                        <a:pt x="73417" y="37428"/>
                      </a:moveTo>
                      <a:cubicBezTo>
                        <a:pt x="44266" y="37428"/>
                        <a:pt x="20153" y="61181"/>
                        <a:pt x="20153" y="91051"/>
                      </a:cubicBezTo>
                      <a:cubicBezTo>
                        <a:pt x="20153" y="120202"/>
                        <a:pt x="44266" y="144315"/>
                        <a:pt x="73417" y="144315"/>
                      </a:cubicBezTo>
                      <a:cubicBezTo>
                        <a:pt x="102927" y="144315"/>
                        <a:pt x="126680" y="120202"/>
                        <a:pt x="126680" y="91051"/>
                      </a:cubicBezTo>
                      <a:cubicBezTo>
                        <a:pt x="126680" y="61181"/>
                        <a:pt x="102927" y="37428"/>
                        <a:pt x="73417" y="37428"/>
                      </a:cubicBezTo>
                      <a:close/>
                      <a:moveTo>
                        <a:pt x="210958" y="19050"/>
                      </a:moveTo>
                      <a:cubicBezTo>
                        <a:pt x="213112" y="19050"/>
                        <a:pt x="215265" y="21207"/>
                        <a:pt x="215265" y="23365"/>
                      </a:cubicBezTo>
                      <a:lnTo>
                        <a:pt x="215265" y="27679"/>
                      </a:lnTo>
                      <a:cubicBezTo>
                        <a:pt x="221726" y="29118"/>
                        <a:pt x="227468" y="33073"/>
                        <a:pt x="229981" y="39185"/>
                      </a:cubicBezTo>
                      <a:cubicBezTo>
                        <a:pt x="230699" y="41343"/>
                        <a:pt x="229622" y="43860"/>
                        <a:pt x="227468" y="44938"/>
                      </a:cubicBezTo>
                      <a:cubicBezTo>
                        <a:pt x="225315" y="46017"/>
                        <a:pt x="222802" y="44938"/>
                        <a:pt x="221726" y="42781"/>
                      </a:cubicBezTo>
                      <a:cubicBezTo>
                        <a:pt x="220290" y="38826"/>
                        <a:pt x="215624" y="35949"/>
                        <a:pt x="210958" y="35949"/>
                      </a:cubicBezTo>
                      <a:cubicBezTo>
                        <a:pt x="204498" y="35949"/>
                        <a:pt x="198755" y="40624"/>
                        <a:pt x="198755" y="46377"/>
                      </a:cubicBezTo>
                      <a:cubicBezTo>
                        <a:pt x="198755" y="53208"/>
                        <a:pt x="203062" y="56804"/>
                        <a:pt x="210958" y="56804"/>
                      </a:cubicBezTo>
                      <a:cubicBezTo>
                        <a:pt x="225674" y="56804"/>
                        <a:pt x="231416" y="66512"/>
                        <a:pt x="231416" y="75501"/>
                      </a:cubicBezTo>
                      <a:cubicBezTo>
                        <a:pt x="231416" y="84850"/>
                        <a:pt x="224238" y="92401"/>
                        <a:pt x="215265" y="94199"/>
                      </a:cubicBezTo>
                      <a:lnTo>
                        <a:pt x="215265" y="98514"/>
                      </a:lnTo>
                      <a:cubicBezTo>
                        <a:pt x="215265" y="100671"/>
                        <a:pt x="213112" y="102829"/>
                        <a:pt x="210958" y="102829"/>
                      </a:cubicBezTo>
                      <a:cubicBezTo>
                        <a:pt x="208446" y="102829"/>
                        <a:pt x="206651" y="100671"/>
                        <a:pt x="206651" y="98514"/>
                      </a:cubicBezTo>
                      <a:lnTo>
                        <a:pt x="206651" y="93839"/>
                      </a:lnTo>
                      <a:cubicBezTo>
                        <a:pt x="199832" y="92761"/>
                        <a:pt x="194089" y="88446"/>
                        <a:pt x="191577" y="82333"/>
                      </a:cubicBezTo>
                      <a:cubicBezTo>
                        <a:pt x="190859" y="80176"/>
                        <a:pt x="191936" y="77659"/>
                        <a:pt x="194089" y="76940"/>
                      </a:cubicBezTo>
                      <a:cubicBezTo>
                        <a:pt x="196243" y="75861"/>
                        <a:pt x="198755" y="76940"/>
                        <a:pt x="199832" y="79097"/>
                      </a:cubicBezTo>
                      <a:cubicBezTo>
                        <a:pt x="201268" y="83052"/>
                        <a:pt x="205934" y="85929"/>
                        <a:pt x="210958" y="85929"/>
                      </a:cubicBezTo>
                      <a:cubicBezTo>
                        <a:pt x="217419" y="85929"/>
                        <a:pt x="222802" y="81254"/>
                        <a:pt x="222802" y="75501"/>
                      </a:cubicBezTo>
                      <a:cubicBezTo>
                        <a:pt x="222802" y="68670"/>
                        <a:pt x="218854" y="65434"/>
                        <a:pt x="210958" y="65434"/>
                      </a:cubicBezTo>
                      <a:cubicBezTo>
                        <a:pt x="195884" y="65434"/>
                        <a:pt x="190500" y="55366"/>
                        <a:pt x="190500" y="46377"/>
                      </a:cubicBezTo>
                      <a:cubicBezTo>
                        <a:pt x="190500" y="37388"/>
                        <a:pt x="197320" y="29477"/>
                        <a:pt x="206651" y="27679"/>
                      </a:cubicBezTo>
                      <a:lnTo>
                        <a:pt x="206651" y="23365"/>
                      </a:lnTo>
                      <a:cubicBezTo>
                        <a:pt x="206651" y="21207"/>
                        <a:pt x="208446" y="19050"/>
                        <a:pt x="210958" y="19050"/>
                      </a:cubicBezTo>
                      <a:close/>
                      <a:moveTo>
                        <a:pt x="211973" y="8637"/>
                      </a:moveTo>
                      <a:cubicBezTo>
                        <a:pt x="182463" y="8637"/>
                        <a:pt x="158350" y="32750"/>
                        <a:pt x="158350" y="61900"/>
                      </a:cubicBezTo>
                      <a:cubicBezTo>
                        <a:pt x="158350" y="91411"/>
                        <a:pt x="182463" y="115524"/>
                        <a:pt x="211973" y="115524"/>
                      </a:cubicBezTo>
                      <a:cubicBezTo>
                        <a:pt x="241124" y="115524"/>
                        <a:pt x="265237" y="91411"/>
                        <a:pt x="265237" y="61900"/>
                      </a:cubicBezTo>
                      <a:cubicBezTo>
                        <a:pt x="265237" y="32750"/>
                        <a:pt x="241124" y="8637"/>
                        <a:pt x="211973" y="8637"/>
                      </a:cubicBezTo>
                      <a:close/>
                      <a:moveTo>
                        <a:pt x="211973" y="0"/>
                      </a:moveTo>
                      <a:cubicBezTo>
                        <a:pt x="245803" y="0"/>
                        <a:pt x="273874" y="28071"/>
                        <a:pt x="273874" y="61900"/>
                      </a:cubicBezTo>
                      <a:cubicBezTo>
                        <a:pt x="273874" y="94650"/>
                        <a:pt x="248322" y="121642"/>
                        <a:pt x="216292" y="123801"/>
                      </a:cubicBezTo>
                      <a:lnTo>
                        <a:pt x="216292" y="177784"/>
                      </a:lnTo>
                      <a:cubicBezTo>
                        <a:pt x="226729" y="159430"/>
                        <a:pt x="246882" y="147194"/>
                        <a:pt x="269555" y="147194"/>
                      </a:cubicBezTo>
                      <a:lnTo>
                        <a:pt x="281072" y="147194"/>
                      </a:lnTo>
                      <a:cubicBezTo>
                        <a:pt x="283231" y="147194"/>
                        <a:pt x="285390" y="148993"/>
                        <a:pt x="285390" y="151513"/>
                      </a:cubicBezTo>
                      <a:cubicBezTo>
                        <a:pt x="285390" y="185702"/>
                        <a:pt x="257679" y="213413"/>
                        <a:pt x="223490" y="213413"/>
                      </a:cubicBezTo>
                      <a:lnTo>
                        <a:pt x="216292" y="213413"/>
                      </a:lnTo>
                      <a:lnTo>
                        <a:pt x="216292" y="260198"/>
                      </a:lnTo>
                      <a:cubicBezTo>
                        <a:pt x="221690" y="254440"/>
                        <a:pt x="229248" y="250841"/>
                        <a:pt x="237525" y="250841"/>
                      </a:cubicBezTo>
                      <a:cubicBezTo>
                        <a:pt x="253001" y="250841"/>
                        <a:pt x="265597" y="261998"/>
                        <a:pt x="267756" y="276753"/>
                      </a:cubicBezTo>
                      <a:lnTo>
                        <a:pt x="281072" y="276753"/>
                      </a:lnTo>
                      <a:cubicBezTo>
                        <a:pt x="283231" y="276753"/>
                        <a:pt x="285390" y="278912"/>
                        <a:pt x="285390" y="281072"/>
                      </a:cubicBezTo>
                      <a:cubicBezTo>
                        <a:pt x="285390" y="283591"/>
                        <a:pt x="283231" y="285390"/>
                        <a:pt x="281072" y="285390"/>
                      </a:cubicBezTo>
                      <a:lnTo>
                        <a:pt x="4318" y="285390"/>
                      </a:lnTo>
                      <a:cubicBezTo>
                        <a:pt x="1799" y="285390"/>
                        <a:pt x="0" y="283591"/>
                        <a:pt x="0" y="281072"/>
                      </a:cubicBezTo>
                      <a:cubicBezTo>
                        <a:pt x="0" y="278912"/>
                        <a:pt x="1799" y="276753"/>
                        <a:pt x="4318" y="276753"/>
                      </a:cubicBezTo>
                      <a:lnTo>
                        <a:pt x="17634" y="276753"/>
                      </a:lnTo>
                      <a:cubicBezTo>
                        <a:pt x="19794" y="261998"/>
                        <a:pt x="32390" y="250841"/>
                        <a:pt x="47505" y="250841"/>
                      </a:cubicBezTo>
                      <a:cubicBezTo>
                        <a:pt x="55782" y="250841"/>
                        <a:pt x="63340" y="254440"/>
                        <a:pt x="69098" y="260198"/>
                      </a:cubicBezTo>
                      <a:lnTo>
                        <a:pt x="69098" y="219171"/>
                      </a:lnTo>
                      <a:lnTo>
                        <a:pt x="61900" y="219171"/>
                      </a:lnTo>
                      <a:cubicBezTo>
                        <a:pt x="27711" y="219171"/>
                        <a:pt x="0" y="191460"/>
                        <a:pt x="0" y="156911"/>
                      </a:cubicBezTo>
                      <a:cubicBezTo>
                        <a:pt x="0" y="154752"/>
                        <a:pt x="1799" y="152952"/>
                        <a:pt x="4318" y="152952"/>
                      </a:cubicBezTo>
                      <a:lnTo>
                        <a:pt x="15835" y="152952"/>
                      </a:lnTo>
                      <a:cubicBezTo>
                        <a:pt x="38148" y="152952"/>
                        <a:pt x="58301" y="165188"/>
                        <a:pt x="69098" y="183183"/>
                      </a:cubicBezTo>
                      <a:lnTo>
                        <a:pt x="69098" y="152592"/>
                      </a:lnTo>
                      <a:cubicBezTo>
                        <a:pt x="37068" y="150433"/>
                        <a:pt x="11516" y="123441"/>
                        <a:pt x="11516" y="91051"/>
                      </a:cubicBezTo>
                      <a:cubicBezTo>
                        <a:pt x="11516" y="56862"/>
                        <a:pt x="39227" y="28791"/>
                        <a:pt x="73417" y="28791"/>
                      </a:cubicBezTo>
                      <a:cubicBezTo>
                        <a:pt x="107606" y="28791"/>
                        <a:pt x="135318" y="56862"/>
                        <a:pt x="135318" y="91051"/>
                      </a:cubicBezTo>
                      <a:cubicBezTo>
                        <a:pt x="135318" y="123441"/>
                        <a:pt x="110126" y="150433"/>
                        <a:pt x="77735" y="152592"/>
                      </a:cubicBezTo>
                      <a:lnTo>
                        <a:pt x="77735" y="200457"/>
                      </a:lnTo>
                      <a:cubicBezTo>
                        <a:pt x="88532" y="182463"/>
                        <a:pt x="108326" y="170227"/>
                        <a:pt x="131359" y="170227"/>
                      </a:cubicBezTo>
                      <a:lnTo>
                        <a:pt x="142515" y="170227"/>
                      </a:lnTo>
                      <a:cubicBezTo>
                        <a:pt x="145035" y="170227"/>
                        <a:pt x="146834" y="172026"/>
                        <a:pt x="146834" y="174545"/>
                      </a:cubicBezTo>
                      <a:cubicBezTo>
                        <a:pt x="146834" y="208734"/>
                        <a:pt x="119123" y="236446"/>
                        <a:pt x="84933" y="236446"/>
                      </a:cubicBezTo>
                      <a:lnTo>
                        <a:pt x="77735" y="236446"/>
                      </a:lnTo>
                      <a:lnTo>
                        <a:pt x="77735" y="257679"/>
                      </a:lnTo>
                      <a:cubicBezTo>
                        <a:pt x="84573" y="250121"/>
                        <a:pt x="94290" y="245083"/>
                        <a:pt x="105087" y="245083"/>
                      </a:cubicBezTo>
                      <a:cubicBezTo>
                        <a:pt x="118763" y="245083"/>
                        <a:pt x="130279" y="252641"/>
                        <a:pt x="136397" y="263797"/>
                      </a:cubicBezTo>
                      <a:cubicBezTo>
                        <a:pt x="143235" y="249402"/>
                        <a:pt x="157631" y="239325"/>
                        <a:pt x="174185" y="239325"/>
                      </a:cubicBezTo>
                      <a:cubicBezTo>
                        <a:pt x="187861" y="239325"/>
                        <a:pt x="199737" y="245803"/>
                        <a:pt x="207655" y="255880"/>
                      </a:cubicBezTo>
                      <a:lnTo>
                        <a:pt x="207655" y="190380"/>
                      </a:lnTo>
                      <a:lnTo>
                        <a:pt x="200457" y="190380"/>
                      </a:lnTo>
                      <a:cubicBezTo>
                        <a:pt x="165908" y="190380"/>
                        <a:pt x="138557" y="162669"/>
                        <a:pt x="138557" y="128480"/>
                      </a:cubicBezTo>
                      <a:cubicBezTo>
                        <a:pt x="138557" y="125960"/>
                        <a:pt x="140356" y="124161"/>
                        <a:pt x="142515" y="124161"/>
                      </a:cubicBezTo>
                      <a:lnTo>
                        <a:pt x="154032" y="124161"/>
                      </a:lnTo>
                      <a:cubicBezTo>
                        <a:pt x="176705" y="124161"/>
                        <a:pt x="196858" y="136397"/>
                        <a:pt x="207655" y="154752"/>
                      </a:cubicBezTo>
                      <a:lnTo>
                        <a:pt x="207655" y="123801"/>
                      </a:lnTo>
                      <a:cubicBezTo>
                        <a:pt x="175265" y="121642"/>
                        <a:pt x="149713" y="94650"/>
                        <a:pt x="149713" y="61900"/>
                      </a:cubicBezTo>
                      <a:cubicBezTo>
                        <a:pt x="149713" y="28071"/>
                        <a:pt x="177784" y="0"/>
                        <a:pt x="211973" y="0"/>
                      </a:cubicBezTo>
                      <a:close/>
                    </a:path>
                  </a:pathLst>
                </a:custGeom>
                <a:solidFill>
                  <a:schemeClr val="bg1"/>
                </a:solidFill>
                <a:ln>
                  <a:noFill/>
                </a:ln>
                <a:effectLst/>
              </p:spPr>
              <p:txBody>
                <a:bodyPr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484848"/>
                    </a:solidFill>
                    <a:effectLst/>
                    <a:uLnTx/>
                    <a:uFillTx/>
                    <a:latin typeface="Lato Light" panose="020F0502020204030203" pitchFamily="34" charset="0"/>
                  </a:endParaRPr>
                </a:p>
              </p:txBody>
            </p:sp>
          </p:grpSp>
        </p:grpSp>
        <p:sp>
          <p:nvSpPr>
            <p:cNvPr id="35" name="Shape 36407">
              <a:extLst>
                <a:ext uri="{FF2B5EF4-FFF2-40B4-BE49-F238E27FC236}">
                  <a16:creationId xmlns:a16="http://schemas.microsoft.com/office/drawing/2014/main" id="{599643A9-3B13-B111-4CBD-E8D555DD5AF3}"/>
                </a:ext>
              </a:extLst>
            </p:cNvPr>
            <p:cNvSpPr/>
            <p:nvPr/>
          </p:nvSpPr>
          <p:spPr>
            <a:xfrm>
              <a:off x="3456359" y="5743346"/>
              <a:ext cx="384360" cy="384258"/>
            </a:xfrm>
            <a:prstGeom prst="ellipse">
              <a:avLst/>
            </a:prstGeom>
            <a:solidFill>
              <a:srgbClr val="BDD7EE"/>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grpSp>
      <p:sp>
        <p:nvSpPr>
          <p:cNvPr id="8" name="Rectangle 7">
            <a:extLst>
              <a:ext uri="{FF2B5EF4-FFF2-40B4-BE49-F238E27FC236}">
                <a16:creationId xmlns:a16="http://schemas.microsoft.com/office/drawing/2014/main" id="{23217DFB-F705-4D10-A655-6513F9A39986}"/>
              </a:ext>
            </a:extLst>
          </p:cNvPr>
          <p:cNvSpPr/>
          <p:nvPr/>
        </p:nvSpPr>
        <p:spPr>
          <a:xfrm>
            <a:off x="93314" y="75607"/>
            <a:ext cx="10528280" cy="1135737"/>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nSpc>
                <a:spcPct val="90000"/>
              </a:lnSpc>
              <a:spcBef>
                <a:spcPct val="0"/>
              </a:spcBef>
              <a:spcAft>
                <a:spcPts val="600"/>
              </a:spcAft>
            </a:pPr>
            <a:r>
              <a:rPr lang="en-US" sz="3200" dirty="0">
                <a:solidFill>
                  <a:schemeClr val="bg1"/>
                </a:solidFill>
                <a:latin typeface="Bahnschrift" panose="020B0502040204020203" pitchFamily="34" charset="0"/>
                <a:ea typeface="+mj-ea"/>
                <a:cs typeface="+mj-cs"/>
              </a:rPr>
              <a:t>Financing the Future: Advancing a Climate-Aligned Federal Financial Framework</a:t>
            </a:r>
          </a:p>
        </p:txBody>
      </p:sp>
      <p:sp>
        <p:nvSpPr>
          <p:cNvPr id="9" name="Rectangle 8">
            <a:extLst>
              <a:ext uri="{FF2B5EF4-FFF2-40B4-BE49-F238E27FC236}">
                <a16:creationId xmlns:a16="http://schemas.microsoft.com/office/drawing/2014/main" id="{F08ACF7E-670D-4BDD-88F3-AD73A7F09012}"/>
              </a:ext>
            </a:extLst>
          </p:cNvPr>
          <p:cNvSpPr/>
          <p:nvPr/>
        </p:nvSpPr>
        <p:spPr>
          <a:xfrm>
            <a:off x="134459" y="1320377"/>
            <a:ext cx="9565028" cy="924561"/>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p>
            <a:pPr>
              <a:lnSpc>
                <a:spcPct val="90000"/>
              </a:lnSpc>
              <a:spcAft>
                <a:spcPts val="600"/>
              </a:spcAft>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Senator Rosa Galvez, Ph.D., P. Eng., FEC, FCSCE, FCAE</a:t>
            </a:r>
          </a:p>
          <a:p>
            <a:pPr>
              <a:lnSpc>
                <a:spcPct val="90000"/>
              </a:lnSpc>
              <a:spcAft>
                <a:spcPts val="600"/>
              </a:spcAft>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December 10, 2025</a:t>
            </a:r>
          </a:p>
        </p:txBody>
      </p:sp>
      <p:pic>
        <p:nvPicPr>
          <p:cNvPr id="29" name="Picture 28">
            <a:extLst>
              <a:ext uri="{FF2B5EF4-FFF2-40B4-BE49-F238E27FC236}">
                <a16:creationId xmlns:a16="http://schemas.microsoft.com/office/drawing/2014/main" id="{EB6C4E1B-223C-47AE-9905-111F4D9752C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69761" y="66364"/>
            <a:ext cx="928925" cy="2723763"/>
          </a:xfrm>
          <a:prstGeom prst="rect">
            <a:avLst/>
          </a:prstGeom>
        </p:spPr>
      </p:pic>
      <p:pic>
        <p:nvPicPr>
          <p:cNvPr id="6" name="Image 5" descr="Une image contenant personne, debout&#10;&#10;Description générée automatiquement">
            <a:extLst>
              <a:ext uri="{FF2B5EF4-FFF2-40B4-BE49-F238E27FC236}">
                <a16:creationId xmlns:a16="http://schemas.microsoft.com/office/drawing/2014/main" id="{FFCA3302-40F2-966B-443E-5B9196E1B7B0}"/>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13469" b="11102"/>
          <a:stretch/>
        </p:blipFill>
        <p:spPr>
          <a:xfrm>
            <a:off x="7809" y="3756339"/>
            <a:ext cx="2735134" cy="3091160"/>
          </a:xfrm>
          <a:prstGeom prst="rect">
            <a:avLst/>
          </a:prstGeom>
        </p:spPr>
      </p:pic>
      <p:sp>
        <p:nvSpPr>
          <p:cNvPr id="3" name="Rectangle 2"/>
          <p:cNvSpPr/>
          <p:nvPr/>
        </p:nvSpPr>
        <p:spPr>
          <a:xfrm>
            <a:off x="-44305" y="2101743"/>
            <a:ext cx="7491649" cy="1138773"/>
          </a:xfrm>
          <a:prstGeom prst="rect">
            <a:avLst/>
          </a:prstGeom>
        </p:spPr>
        <p:txBody>
          <a:bodyPr wrap="square">
            <a:spAutoFit/>
          </a:bodyPr>
          <a:lstStyle/>
          <a:p>
            <a:endParaRPr lang="en-CA" sz="1200" dirty="0">
              <a:solidFill>
                <a:srgbClr val="000000"/>
              </a:solidFill>
              <a:latin typeface="Calibri" panose="020F0502020204030204" pitchFamily="34" charset="0"/>
            </a:endParaRPr>
          </a:p>
          <a:p>
            <a:r>
              <a:rPr lang="en-US" sz="2800" b="1" i="1" dirty="0">
                <a:solidFill>
                  <a:schemeClr val="accent1">
                    <a:lumMod val="75000"/>
                  </a:schemeClr>
                </a:solidFill>
                <a:latin typeface="Calibri" panose="020F0502020204030204" pitchFamily="34" charset="0"/>
              </a:rPr>
              <a:t>Citizens’ Climate Lobby Canada Education Call</a:t>
            </a:r>
          </a:p>
          <a:p>
            <a:r>
              <a:rPr lang="en-US" sz="2800" b="1" i="1" dirty="0">
                <a:solidFill>
                  <a:schemeClr val="accent1">
                    <a:lumMod val="75000"/>
                  </a:schemeClr>
                </a:solidFill>
                <a:latin typeface="Calibri" panose="020F0502020204030204" pitchFamily="34" charset="0"/>
              </a:rPr>
              <a:t> </a:t>
            </a:r>
          </a:p>
        </p:txBody>
      </p:sp>
    </p:spTree>
    <p:extLst>
      <p:ext uri="{BB962C8B-B14F-4D97-AF65-F5344CB8AC3E}">
        <p14:creationId xmlns:p14="http://schemas.microsoft.com/office/powerpoint/2010/main" val="1622465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AAFAB-9E08-4B80-BD0E-4CE03B432561}"/>
              </a:ext>
            </a:extLst>
          </p:cNvPr>
          <p:cNvSpPr>
            <a:spLocks noGrp="1"/>
          </p:cNvSpPr>
          <p:nvPr>
            <p:ph type="title"/>
          </p:nvPr>
        </p:nvSpPr>
        <p:spPr/>
        <p:txBody>
          <a:bodyPr>
            <a:noAutofit/>
          </a:bodyPr>
          <a:lstStyle/>
          <a:p>
            <a:r>
              <a:rPr lang="en-US" sz="3600" dirty="0"/>
              <a:t>White Paper: Aligning Canadian Finance with Climate </a:t>
            </a:r>
            <a:br>
              <a:rPr lang="en-US" sz="3400" dirty="0"/>
            </a:br>
            <a:endParaRPr lang="en-CA" sz="3400" dirty="0"/>
          </a:p>
        </p:txBody>
      </p:sp>
      <p:sp>
        <p:nvSpPr>
          <p:cNvPr id="3" name="Content Placeholder 2">
            <a:extLst>
              <a:ext uri="{FF2B5EF4-FFF2-40B4-BE49-F238E27FC236}">
                <a16:creationId xmlns:a16="http://schemas.microsoft.com/office/drawing/2014/main" id="{D8EF07A1-8A09-4DD7-A387-0D59A627CB1C}"/>
              </a:ext>
            </a:extLst>
          </p:cNvPr>
          <p:cNvSpPr>
            <a:spLocks noGrp="1"/>
          </p:cNvSpPr>
          <p:nvPr>
            <p:ph idx="1"/>
          </p:nvPr>
        </p:nvSpPr>
        <p:spPr>
          <a:xfrm>
            <a:off x="4393581" y="1664662"/>
            <a:ext cx="7274544" cy="4974263"/>
          </a:xfrm>
        </p:spPr>
        <p:txBody>
          <a:bodyPr>
            <a:normAutofit fontScale="92500"/>
          </a:bodyPr>
          <a:lstStyle/>
          <a:p>
            <a:pPr marL="0" indent="0">
              <a:buNone/>
            </a:pPr>
            <a:r>
              <a:rPr lang="en-US" b="1" dirty="0"/>
              <a:t>Climate-Aligned Finance Requires:</a:t>
            </a:r>
          </a:p>
          <a:p>
            <a:r>
              <a:rPr lang="en-US" dirty="0"/>
              <a:t>Avoidance of carbon lock-in;</a:t>
            </a:r>
          </a:p>
          <a:p>
            <a:r>
              <a:rPr lang="en-US" dirty="0"/>
              <a:t>Target-setting and planning in compliance with a global carbon budget consistent with the Paris Agreement and mandatory consideration of all life cycle emissions;</a:t>
            </a:r>
          </a:p>
          <a:p>
            <a:r>
              <a:rPr lang="en-US" dirty="0"/>
              <a:t>Capital requirements to account for systemic climate risks generated by the activities of financial institutions;</a:t>
            </a:r>
          </a:p>
          <a:p>
            <a:r>
              <a:rPr lang="en-US" dirty="0"/>
              <a:t>Respect the rights of Indigenous Peoples and other environmental and social goals;</a:t>
            </a:r>
          </a:p>
          <a:p>
            <a:r>
              <a:rPr lang="en-US" dirty="0"/>
              <a:t>Avoid conflicts of interest and leverage climate expertise, experience and knowledge; and</a:t>
            </a:r>
          </a:p>
          <a:p>
            <a:r>
              <a:rPr lang="en-US" dirty="0"/>
              <a:t>Recognize climate change as a superseding interest relevant to all directors’ duties.</a:t>
            </a:r>
            <a:endParaRPr lang="en-CA" dirty="0"/>
          </a:p>
        </p:txBody>
      </p:sp>
      <p:sp>
        <p:nvSpPr>
          <p:cNvPr id="4" name="Slide Number Placeholder 3">
            <a:extLst>
              <a:ext uri="{FF2B5EF4-FFF2-40B4-BE49-F238E27FC236}">
                <a16:creationId xmlns:a16="http://schemas.microsoft.com/office/drawing/2014/main" id="{6906F161-405C-4512-B39D-D906CCF82BDB}"/>
              </a:ext>
            </a:extLst>
          </p:cNvPr>
          <p:cNvSpPr>
            <a:spLocks noGrp="1"/>
          </p:cNvSpPr>
          <p:nvPr>
            <p:ph type="sldNum" sz="quarter" idx="12"/>
          </p:nvPr>
        </p:nvSpPr>
        <p:spPr/>
        <p:txBody>
          <a:bodyPr/>
          <a:lstStyle/>
          <a:p>
            <a:fld id="{77A49E4F-F270-47CF-80C3-36B1F40A4C19}" type="slidenum">
              <a:rPr lang="en-CA" smtClean="0"/>
              <a:pPr/>
              <a:t>10</a:t>
            </a:fld>
            <a:endParaRPr lang="en-CA" dirty="0"/>
          </a:p>
        </p:txBody>
      </p:sp>
      <p:pic>
        <p:nvPicPr>
          <p:cNvPr id="5" name="Picture 4">
            <a:extLst>
              <a:ext uri="{FF2B5EF4-FFF2-40B4-BE49-F238E27FC236}">
                <a16:creationId xmlns:a16="http://schemas.microsoft.com/office/drawing/2014/main" id="{42563B2C-9D55-43E0-8DD4-4D8E75A2454C}"/>
              </a:ext>
            </a:extLst>
          </p:cNvPr>
          <p:cNvPicPr>
            <a:picLocks noChangeAspect="1"/>
          </p:cNvPicPr>
          <p:nvPr/>
        </p:nvPicPr>
        <p:blipFill>
          <a:blip r:embed="rId2"/>
          <a:stretch>
            <a:fillRect/>
          </a:stretch>
        </p:blipFill>
        <p:spPr>
          <a:xfrm>
            <a:off x="523875" y="1742719"/>
            <a:ext cx="3513183" cy="4000158"/>
          </a:xfrm>
          <a:prstGeom prst="rect">
            <a:avLst/>
          </a:prstGeom>
          <a:ln>
            <a:no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B5BDF2AF-542A-4BFF-A63F-01754144217A}"/>
              </a:ext>
            </a:extLst>
          </p:cNvPr>
          <p:cNvSpPr txBox="1"/>
          <p:nvPr/>
        </p:nvSpPr>
        <p:spPr>
          <a:xfrm>
            <a:off x="769359" y="5892981"/>
            <a:ext cx="3022214" cy="707886"/>
          </a:xfrm>
          <a:prstGeom prst="rect">
            <a:avLst/>
          </a:prstGeom>
          <a:noFill/>
        </p:spPr>
        <p:txBody>
          <a:bodyPr wrap="square" rtlCol="0">
            <a:spAutoFit/>
          </a:bodyPr>
          <a:lstStyle/>
          <a:p>
            <a:pPr algn="ctr"/>
            <a:r>
              <a:rPr lang="en-US" sz="2000" dirty="0">
                <a:hlinkClick r:id="rId3"/>
              </a:rPr>
              <a:t>Click here to read the </a:t>
            </a:r>
            <a:r>
              <a:rPr lang="en-US" sz="2000" b="1" dirty="0">
                <a:hlinkClick r:id="rId3"/>
              </a:rPr>
              <a:t>White Paper </a:t>
            </a:r>
            <a:r>
              <a:rPr lang="en-US" sz="2000" dirty="0">
                <a:hlinkClick r:id="rId3"/>
              </a:rPr>
              <a:t>in full</a:t>
            </a:r>
            <a:endParaRPr lang="en-US" sz="2000" dirty="0"/>
          </a:p>
        </p:txBody>
      </p:sp>
    </p:spTree>
    <p:extLst>
      <p:ext uri="{BB962C8B-B14F-4D97-AF65-F5344CB8AC3E}">
        <p14:creationId xmlns:p14="http://schemas.microsoft.com/office/powerpoint/2010/main" val="1910368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0CD0F-23C4-4F40-BA91-1A1254B59AF1}"/>
              </a:ext>
            </a:extLst>
          </p:cNvPr>
          <p:cNvSpPr>
            <a:spLocks noGrp="1"/>
          </p:cNvSpPr>
          <p:nvPr>
            <p:ph type="title"/>
          </p:nvPr>
        </p:nvSpPr>
        <p:spPr>
          <a:xfrm>
            <a:off x="594588" y="111125"/>
            <a:ext cx="11096625" cy="949325"/>
          </a:xfrm>
        </p:spPr>
        <p:txBody>
          <a:bodyPr>
            <a:normAutofit/>
          </a:bodyPr>
          <a:lstStyle/>
          <a:p>
            <a:r>
              <a:rPr lang="en-US" dirty="0"/>
              <a:t>Goals and Objectives - Alignment Requirements</a:t>
            </a:r>
            <a:endParaRPr lang="en-CA" dirty="0"/>
          </a:p>
        </p:txBody>
      </p:sp>
      <p:sp>
        <p:nvSpPr>
          <p:cNvPr id="4" name="Slide Number Placeholder 3">
            <a:extLst>
              <a:ext uri="{FF2B5EF4-FFF2-40B4-BE49-F238E27FC236}">
                <a16:creationId xmlns:a16="http://schemas.microsoft.com/office/drawing/2014/main" id="{3B47560C-CB1F-44F2-921A-4C5960546F04}"/>
              </a:ext>
            </a:extLst>
          </p:cNvPr>
          <p:cNvSpPr>
            <a:spLocks noGrp="1"/>
          </p:cNvSpPr>
          <p:nvPr>
            <p:ph type="sldNum" sz="quarter" idx="12"/>
          </p:nvPr>
        </p:nvSpPr>
        <p:spPr/>
        <p:txBody>
          <a:bodyPr/>
          <a:lstStyle/>
          <a:p>
            <a:fld id="{77A49E4F-F270-47CF-80C3-36B1F40A4C19}" type="slidenum">
              <a:rPr lang="en-CA" smtClean="0"/>
              <a:pPr/>
              <a:t>11</a:t>
            </a:fld>
            <a:endParaRPr lang="en-CA" dirty="0"/>
          </a:p>
        </p:txBody>
      </p:sp>
      <p:sp>
        <p:nvSpPr>
          <p:cNvPr id="5" name="Rectangle: Rounded Corners 4">
            <a:extLst>
              <a:ext uri="{FF2B5EF4-FFF2-40B4-BE49-F238E27FC236}">
                <a16:creationId xmlns:a16="http://schemas.microsoft.com/office/drawing/2014/main" id="{E67D0ABE-F51B-4E60-A0AC-10F3573B4224}"/>
              </a:ext>
            </a:extLst>
          </p:cNvPr>
          <p:cNvSpPr/>
          <p:nvPr/>
        </p:nvSpPr>
        <p:spPr>
          <a:xfrm>
            <a:off x="103695" y="943702"/>
            <a:ext cx="11998750" cy="5805890"/>
          </a:xfrm>
          <a:prstGeom prst="roundRect">
            <a:avLst>
              <a:gd name="adj" fmla="val 6891"/>
            </a:avLst>
          </a:prstGeom>
          <a:solidFill>
            <a:schemeClr val="tx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2400"/>
              </a:spcAft>
            </a:pPr>
            <a:r>
              <a:rPr lang="en-CA" dirty="0"/>
              <a:t>CAFA enables the alignment of federal financial institutions and federally regulated entities with Canada’s legally binding climate commitments. It also provides practical implementation mechanisms for several Acts already adopted by Parliament, including:</a:t>
            </a:r>
          </a:p>
          <a:p>
            <a:r>
              <a:rPr lang="en-CA" dirty="0"/>
              <a:t>•	The Canadian Net-Zero Emissions Accountability Act</a:t>
            </a:r>
          </a:p>
          <a:p>
            <a:r>
              <a:rPr lang="en-CA" dirty="0"/>
              <a:t>•	The Sustainable Jobs Act</a:t>
            </a:r>
          </a:p>
          <a:p>
            <a:r>
              <a:rPr lang="en-CA" dirty="0"/>
              <a:t>•	The United Nations Declaration on the Rights of Indigenous Peoples Act</a:t>
            </a:r>
          </a:p>
          <a:p>
            <a:r>
              <a:rPr lang="en-CA" dirty="0"/>
              <a:t>•	The Act to develop a national strategy on environmental racism and environmental justice</a:t>
            </a:r>
          </a:p>
          <a:p>
            <a:pPr>
              <a:spcAft>
                <a:spcPts val="2400"/>
              </a:spcAft>
            </a:pPr>
            <a:endParaRPr lang="en-CA" dirty="0"/>
          </a:p>
          <a:p>
            <a:pPr>
              <a:spcAft>
                <a:spcPts val="2400"/>
              </a:spcAft>
            </a:pPr>
            <a:r>
              <a:rPr lang="en-CA" dirty="0"/>
              <a:t>In essence, CAFA is an accountability and implementation framework that gives real economic effect to laws that have already received Royal Assent.</a:t>
            </a:r>
          </a:p>
          <a:p>
            <a:pPr>
              <a:spcAft>
                <a:spcPts val="2400"/>
              </a:spcAft>
            </a:pPr>
            <a:r>
              <a:rPr lang="en-CA" dirty="0"/>
              <a:t>Globally, leading financial institutions and international bodies now recognize that climate risk is financial risk. This is acknowledged by the Financial Stability Board, the Network for Greening the Financial System, the Bank for International Settlements, the International Monetary Fund, the World Bank, the Coalition of Finance Ministers for Climate Action, the Investor Network on Climate Risk and also by the Organisation for Economic Co-operation and Development to which, Canada is a founder member since its inception in 1960.  Here in Canada, both the Office of the Superintendent of Financial Institutions and the Bank of Canada have explicitly recognized the existence of both physical and transition risks associated with climate change.</a:t>
            </a:r>
          </a:p>
        </p:txBody>
      </p:sp>
    </p:spTree>
    <p:extLst>
      <p:ext uri="{BB962C8B-B14F-4D97-AF65-F5344CB8AC3E}">
        <p14:creationId xmlns:p14="http://schemas.microsoft.com/office/powerpoint/2010/main" val="2511339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0CD0F-23C4-4F40-BA91-1A1254B59AF1}"/>
              </a:ext>
            </a:extLst>
          </p:cNvPr>
          <p:cNvSpPr>
            <a:spLocks noGrp="1"/>
          </p:cNvSpPr>
          <p:nvPr>
            <p:ph type="title"/>
          </p:nvPr>
        </p:nvSpPr>
        <p:spPr>
          <a:xfrm>
            <a:off x="548349" y="37785"/>
            <a:ext cx="11096625" cy="949325"/>
          </a:xfrm>
        </p:spPr>
        <p:txBody>
          <a:bodyPr>
            <a:normAutofit/>
          </a:bodyPr>
          <a:lstStyle/>
          <a:p>
            <a:r>
              <a:rPr lang="en-US" dirty="0"/>
              <a:t>Bill S-238: </a:t>
            </a:r>
            <a:r>
              <a:rPr lang="en-US" i="1" dirty="0"/>
              <a:t>Climate-Aligned Finance Act </a:t>
            </a:r>
            <a:r>
              <a:rPr lang="en-US" dirty="0"/>
              <a:t>(CAFA)</a:t>
            </a:r>
            <a:endParaRPr lang="en-CA" dirty="0"/>
          </a:p>
        </p:txBody>
      </p:sp>
      <p:sp>
        <p:nvSpPr>
          <p:cNvPr id="4" name="Slide Number Placeholder 3">
            <a:extLst>
              <a:ext uri="{FF2B5EF4-FFF2-40B4-BE49-F238E27FC236}">
                <a16:creationId xmlns:a16="http://schemas.microsoft.com/office/drawing/2014/main" id="{3B47560C-CB1F-44F2-921A-4C5960546F04}"/>
              </a:ext>
            </a:extLst>
          </p:cNvPr>
          <p:cNvSpPr>
            <a:spLocks noGrp="1"/>
          </p:cNvSpPr>
          <p:nvPr>
            <p:ph type="sldNum" sz="quarter" idx="12"/>
          </p:nvPr>
        </p:nvSpPr>
        <p:spPr/>
        <p:txBody>
          <a:bodyPr/>
          <a:lstStyle/>
          <a:p>
            <a:fld id="{77A49E4F-F270-47CF-80C3-36B1F40A4C19}" type="slidenum">
              <a:rPr lang="en-CA" smtClean="0"/>
              <a:pPr/>
              <a:t>12</a:t>
            </a:fld>
            <a:endParaRPr lang="en-CA" dirty="0"/>
          </a:p>
        </p:txBody>
      </p:sp>
      <p:sp>
        <p:nvSpPr>
          <p:cNvPr id="6" name="Content Placeholder 2">
            <a:extLst>
              <a:ext uri="{FF2B5EF4-FFF2-40B4-BE49-F238E27FC236}">
                <a16:creationId xmlns:a16="http://schemas.microsoft.com/office/drawing/2014/main" id="{61F063D0-5BA3-4ACB-BF50-2EEEA1EEB60C}"/>
              </a:ext>
            </a:extLst>
          </p:cNvPr>
          <p:cNvSpPr>
            <a:spLocks noGrp="1"/>
          </p:cNvSpPr>
          <p:nvPr>
            <p:ph idx="1"/>
          </p:nvPr>
        </p:nvSpPr>
        <p:spPr>
          <a:xfrm>
            <a:off x="414335" y="1246958"/>
            <a:ext cx="11163299" cy="685799"/>
          </a:xfrm>
        </p:spPr>
        <p:txBody>
          <a:bodyPr>
            <a:normAutofit/>
          </a:bodyPr>
          <a:lstStyle/>
          <a:p>
            <a:pPr marL="0" indent="0">
              <a:buNone/>
            </a:pPr>
            <a:r>
              <a:rPr lang="en-US" dirty="0"/>
              <a:t>CAFA does the following:</a:t>
            </a:r>
          </a:p>
        </p:txBody>
      </p:sp>
      <p:graphicFrame>
        <p:nvGraphicFramePr>
          <p:cNvPr id="8" name="Diagram 7">
            <a:extLst>
              <a:ext uri="{FF2B5EF4-FFF2-40B4-BE49-F238E27FC236}">
                <a16:creationId xmlns:a16="http://schemas.microsoft.com/office/drawing/2014/main" id="{5275B7A9-E2C9-402F-9C6E-C0270D386177}"/>
              </a:ext>
            </a:extLst>
          </p:cNvPr>
          <p:cNvGraphicFramePr/>
          <p:nvPr/>
        </p:nvGraphicFramePr>
        <p:xfrm>
          <a:off x="338819" y="1905774"/>
          <a:ext cx="11144248" cy="4917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8882FC1-2D1C-46A2-811C-74BBC425A5B8}"/>
              </a:ext>
            </a:extLst>
          </p:cNvPr>
          <p:cNvSpPr txBox="1"/>
          <p:nvPr/>
        </p:nvSpPr>
        <p:spPr>
          <a:xfrm>
            <a:off x="424543" y="2136325"/>
            <a:ext cx="537481" cy="461665"/>
          </a:xfrm>
          <a:prstGeom prst="rect">
            <a:avLst/>
          </a:prstGeom>
          <a:noFill/>
        </p:spPr>
        <p:txBody>
          <a:bodyPr wrap="square" rtlCol="0">
            <a:spAutoFit/>
          </a:bodyPr>
          <a:lstStyle/>
          <a:p>
            <a:pPr algn="ctr"/>
            <a:r>
              <a:rPr lang="en-US" sz="2400" dirty="0">
                <a:solidFill>
                  <a:schemeClr val="tx2">
                    <a:lumMod val="50000"/>
                  </a:schemeClr>
                </a:solidFill>
              </a:rPr>
              <a:t>1</a:t>
            </a:r>
            <a:endParaRPr lang="en-CA" sz="2400" dirty="0">
              <a:solidFill>
                <a:schemeClr val="tx2">
                  <a:lumMod val="50000"/>
                </a:schemeClr>
              </a:solidFill>
            </a:endParaRPr>
          </a:p>
        </p:txBody>
      </p:sp>
      <p:sp>
        <p:nvSpPr>
          <p:cNvPr id="9" name="TextBox 8">
            <a:extLst>
              <a:ext uri="{FF2B5EF4-FFF2-40B4-BE49-F238E27FC236}">
                <a16:creationId xmlns:a16="http://schemas.microsoft.com/office/drawing/2014/main" id="{F16E450F-12DE-49D1-AF38-1E6E96E2100F}"/>
              </a:ext>
            </a:extLst>
          </p:cNvPr>
          <p:cNvSpPr txBox="1"/>
          <p:nvPr/>
        </p:nvSpPr>
        <p:spPr>
          <a:xfrm>
            <a:off x="823912" y="2795298"/>
            <a:ext cx="537481" cy="461665"/>
          </a:xfrm>
          <a:prstGeom prst="rect">
            <a:avLst/>
          </a:prstGeom>
          <a:noFill/>
        </p:spPr>
        <p:txBody>
          <a:bodyPr wrap="square" rtlCol="0">
            <a:spAutoFit/>
          </a:bodyPr>
          <a:lstStyle/>
          <a:p>
            <a:pPr algn="ctr"/>
            <a:r>
              <a:rPr lang="en-US" sz="2400" dirty="0">
                <a:solidFill>
                  <a:schemeClr val="tx2">
                    <a:lumMod val="50000"/>
                  </a:schemeClr>
                </a:solidFill>
              </a:rPr>
              <a:t>2</a:t>
            </a:r>
            <a:endParaRPr lang="en-CA" sz="2400" dirty="0">
              <a:solidFill>
                <a:schemeClr val="tx2">
                  <a:lumMod val="50000"/>
                </a:schemeClr>
              </a:solidFill>
            </a:endParaRPr>
          </a:p>
        </p:txBody>
      </p:sp>
      <p:sp>
        <p:nvSpPr>
          <p:cNvPr id="10" name="TextBox 9">
            <a:extLst>
              <a:ext uri="{FF2B5EF4-FFF2-40B4-BE49-F238E27FC236}">
                <a16:creationId xmlns:a16="http://schemas.microsoft.com/office/drawing/2014/main" id="{B7B38A5B-D2B2-4646-A612-03E125BBA6F9}"/>
              </a:ext>
            </a:extLst>
          </p:cNvPr>
          <p:cNvSpPr txBox="1"/>
          <p:nvPr/>
        </p:nvSpPr>
        <p:spPr>
          <a:xfrm>
            <a:off x="1049105" y="3470564"/>
            <a:ext cx="537481" cy="461665"/>
          </a:xfrm>
          <a:prstGeom prst="rect">
            <a:avLst/>
          </a:prstGeom>
          <a:noFill/>
        </p:spPr>
        <p:txBody>
          <a:bodyPr wrap="square" rtlCol="0">
            <a:spAutoFit/>
          </a:bodyPr>
          <a:lstStyle/>
          <a:p>
            <a:pPr algn="ctr"/>
            <a:r>
              <a:rPr lang="en-US" sz="2400" dirty="0">
                <a:solidFill>
                  <a:schemeClr val="tx2">
                    <a:lumMod val="50000"/>
                  </a:schemeClr>
                </a:solidFill>
              </a:rPr>
              <a:t>3</a:t>
            </a:r>
            <a:endParaRPr lang="en-CA" sz="2400" dirty="0">
              <a:solidFill>
                <a:schemeClr val="tx2">
                  <a:lumMod val="50000"/>
                </a:schemeClr>
              </a:solidFill>
            </a:endParaRPr>
          </a:p>
        </p:txBody>
      </p:sp>
      <p:sp>
        <p:nvSpPr>
          <p:cNvPr id="11" name="TextBox 10">
            <a:extLst>
              <a:ext uri="{FF2B5EF4-FFF2-40B4-BE49-F238E27FC236}">
                <a16:creationId xmlns:a16="http://schemas.microsoft.com/office/drawing/2014/main" id="{F6465804-E1B9-431B-B229-1A06DC68A746}"/>
              </a:ext>
            </a:extLst>
          </p:cNvPr>
          <p:cNvSpPr txBox="1"/>
          <p:nvPr/>
        </p:nvSpPr>
        <p:spPr>
          <a:xfrm>
            <a:off x="1111691" y="4140465"/>
            <a:ext cx="537481" cy="461665"/>
          </a:xfrm>
          <a:prstGeom prst="rect">
            <a:avLst/>
          </a:prstGeom>
          <a:noFill/>
        </p:spPr>
        <p:txBody>
          <a:bodyPr wrap="square" rtlCol="0">
            <a:spAutoFit/>
          </a:bodyPr>
          <a:lstStyle/>
          <a:p>
            <a:pPr algn="ctr"/>
            <a:r>
              <a:rPr lang="en-US" sz="2400" dirty="0">
                <a:solidFill>
                  <a:schemeClr val="tx2">
                    <a:lumMod val="50000"/>
                  </a:schemeClr>
                </a:solidFill>
              </a:rPr>
              <a:t>4</a:t>
            </a:r>
            <a:endParaRPr lang="en-CA" sz="2400" dirty="0">
              <a:solidFill>
                <a:schemeClr val="tx2">
                  <a:lumMod val="50000"/>
                </a:schemeClr>
              </a:solidFill>
            </a:endParaRPr>
          </a:p>
        </p:txBody>
      </p:sp>
      <p:sp>
        <p:nvSpPr>
          <p:cNvPr id="12" name="TextBox 11">
            <a:extLst>
              <a:ext uri="{FF2B5EF4-FFF2-40B4-BE49-F238E27FC236}">
                <a16:creationId xmlns:a16="http://schemas.microsoft.com/office/drawing/2014/main" id="{A8CA17B6-FDC2-4C73-9B0D-7B1A94320784}"/>
              </a:ext>
            </a:extLst>
          </p:cNvPr>
          <p:cNvSpPr txBox="1"/>
          <p:nvPr/>
        </p:nvSpPr>
        <p:spPr>
          <a:xfrm>
            <a:off x="1049106" y="4820232"/>
            <a:ext cx="537481" cy="461665"/>
          </a:xfrm>
          <a:prstGeom prst="rect">
            <a:avLst/>
          </a:prstGeom>
          <a:noFill/>
        </p:spPr>
        <p:txBody>
          <a:bodyPr wrap="square" rtlCol="0">
            <a:spAutoFit/>
          </a:bodyPr>
          <a:lstStyle/>
          <a:p>
            <a:pPr algn="ctr"/>
            <a:r>
              <a:rPr lang="en-US" sz="2400" dirty="0">
                <a:solidFill>
                  <a:schemeClr val="tx2">
                    <a:lumMod val="50000"/>
                  </a:schemeClr>
                </a:solidFill>
              </a:rPr>
              <a:t>5</a:t>
            </a:r>
            <a:endParaRPr lang="en-CA" sz="2400" dirty="0">
              <a:solidFill>
                <a:schemeClr val="tx2">
                  <a:lumMod val="50000"/>
                </a:schemeClr>
              </a:solidFill>
            </a:endParaRPr>
          </a:p>
        </p:txBody>
      </p:sp>
      <p:sp>
        <p:nvSpPr>
          <p:cNvPr id="13" name="TextBox 12">
            <a:extLst>
              <a:ext uri="{FF2B5EF4-FFF2-40B4-BE49-F238E27FC236}">
                <a16:creationId xmlns:a16="http://schemas.microsoft.com/office/drawing/2014/main" id="{AEB51CA0-35B7-4C5B-B483-501314C9997D}"/>
              </a:ext>
            </a:extLst>
          </p:cNvPr>
          <p:cNvSpPr txBox="1"/>
          <p:nvPr/>
        </p:nvSpPr>
        <p:spPr>
          <a:xfrm>
            <a:off x="813025" y="5482043"/>
            <a:ext cx="537481" cy="461665"/>
          </a:xfrm>
          <a:prstGeom prst="rect">
            <a:avLst/>
          </a:prstGeom>
          <a:noFill/>
        </p:spPr>
        <p:txBody>
          <a:bodyPr wrap="square" rtlCol="0">
            <a:spAutoFit/>
          </a:bodyPr>
          <a:lstStyle/>
          <a:p>
            <a:pPr algn="ctr"/>
            <a:r>
              <a:rPr lang="en-US" sz="2400" dirty="0">
                <a:solidFill>
                  <a:schemeClr val="tx2">
                    <a:lumMod val="50000"/>
                  </a:schemeClr>
                </a:solidFill>
              </a:rPr>
              <a:t>6</a:t>
            </a:r>
            <a:endParaRPr lang="en-CA" sz="2400" dirty="0">
              <a:solidFill>
                <a:schemeClr val="tx2">
                  <a:lumMod val="50000"/>
                </a:schemeClr>
              </a:solidFill>
            </a:endParaRPr>
          </a:p>
        </p:txBody>
      </p:sp>
      <p:sp>
        <p:nvSpPr>
          <p:cNvPr id="14" name="TextBox 13">
            <a:extLst>
              <a:ext uri="{FF2B5EF4-FFF2-40B4-BE49-F238E27FC236}">
                <a16:creationId xmlns:a16="http://schemas.microsoft.com/office/drawing/2014/main" id="{375E89D0-B8A4-46B1-8AF3-4587DFAC5110}"/>
              </a:ext>
            </a:extLst>
          </p:cNvPr>
          <p:cNvSpPr txBox="1"/>
          <p:nvPr/>
        </p:nvSpPr>
        <p:spPr>
          <a:xfrm>
            <a:off x="414335" y="6158161"/>
            <a:ext cx="537481" cy="461665"/>
          </a:xfrm>
          <a:prstGeom prst="rect">
            <a:avLst/>
          </a:prstGeom>
          <a:noFill/>
        </p:spPr>
        <p:txBody>
          <a:bodyPr wrap="square" rtlCol="0">
            <a:spAutoFit/>
          </a:bodyPr>
          <a:lstStyle/>
          <a:p>
            <a:pPr algn="ctr"/>
            <a:r>
              <a:rPr lang="en-US" sz="2400" dirty="0">
                <a:solidFill>
                  <a:schemeClr val="tx2">
                    <a:lumMod val="50000"/>
                  </a:schemeClr>
                </a:solidFill>
              </a:rPr>
              <a:t>7</a:t>
            </a:r>
            <a:endParaRPr lang="en-CA" sz="2400" dirty="0">
              <a:solidFill>
                <a:schemeClr val="tx2">
                  <a:lumMod val="50000"/>
                </a:schemeClr>
              </a:solidFill>
            </a:endParaRPr>
          </a:p>
        </p:txBody>
      </p:sp>
    </p:spTree>
    <p:extLst>
      <p:ext uri="{BB962C8B-B14F-4D97-AF65-F5344CB8AC3E}">
        <p14:creationId xmlns:p14="http://schemas.microsoft.com/office/powerpoint/2010/main" val="3076257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51D0DD-9FC3-B785-13C8-C5D197E21B3C}"/>
              </a:ext>
            </a:extLst>
          </p:cNvPr>
          <p:cNvSpPr>
            <a:spLocks noGrp="1"/>
          </p:cNvSpPr>
          <p:nvPr>
            <p:ph idx="1"/>
          </p:nvPr>
        </p:nvSpPr>
        <p:spPr>
          <a:xfrm>
            <a:off x="94592" y="1375653"/>
            <a:ext cx="4918845" cy="4993607"/>
          </a:xfrm>
          <a:ln w="57150">
            <a:solidFill>
              <a:srgbClr val="4472C4"/>
            </a:solidFill>
          </a:ln>
        </p:spPr>
        <p:txBody>
          <a:bodyPr>
            <a:normAutofit/>
          </a:bodyPr>
          <a:lstStyle/>
          <a:p>
            <a:endParaRPr lang="en-US" sz="2000" dirty="0"/>
          </a:p>
          <a:p>
            <a:r>
              <a:rPr lang="en-US" sz="2000" dirty="0"/>
              <a:t>CAFA considered a “gold-standard bill” but faced significant pushback from Senators, MPs, &amp; parts of financial sector </a:t>
            </a:r>
          </a:p>
          <a:p>
            <a:r>
              <a:rPr lang="en-US" sz="2000" dirty="0"/>
              <a:t>Critics argued CAFA was too broad, overarching, &amp; prescriptive &amp; stalled  the bill in 44</a:t>
            </a:r>
            <a:r>
              <a:rPr lang="en-US" sz="2000" baseline="30000" dirty="0"/>
              <a:t>th</a:t>
            </a:r>
            <a:r>
              <a:rPr lang="en-US" sz="2000" dirty="0"/>
              <a:t> Parliament</a:t>
            </a:r>
          </a:p>
          <a:p>
            <a:r>
              <a:rPr lang="en-US" sz="2000" dirty="0"/>
              <a:t>To increase likelihood that a reintroduced bill makes its way through legislative process without stalling amendments to three key areas of the act will be made following consultation with experts in August.</a:t>
            </a:r>
          </a:p>
        </p:txBody>
      </p:sp>
      <p:sp>
        <p:nvSpPr>
          <p:cNvPr id="4" name="Slide Number Placeholder 3">
            <a:extLst>
              <a:ext uri="{FF2B5EF4-FFF2-40B4-BE49-F238E27FC236}">
                <a16:creationId xmlns:a16="http://schemas.microsoft.com/office/drawing/2014/main" id="{DF0E1694-6125-D7D2-C4A5-052D3BB8C99D}"/>
              </a:ext>
            </a:extLst>
          </p:cNvPr>
          <p:cNvSpPr>
            <a:spLocks noGrp="1"/>
          </p:cNvSpPr>
          <p:nvPr>
            <p:ph type="sldNum" sz="quarter" idx="12"/>
          </p:nvPr>
        </p:nvSpPr>
        <p:spPr/>
        <p:txBody>
          <a:bodyPr/>
          <a:lstStyle/>
          <a:p>
            <a:fld id="{77A49E4F-F270-47CF-80C3-36B1F40A4C19}" type="slidenum">
              <a:rPr lang="en-CA" smtClean="0"/>
              <a:pPr/>
              <a:t>13</a:t>
            </a:fld>
            <a:endParaRPr lang="en-CA" dirty="0"/>
          </a:p>
        </p:txBody>
      </p:sp>
      <p:sp>
        <p:nvSpPr>
          <p:cNvPr id="5" name="Title 1">
            <a:extLst>
              <a:ext uri="{FF2B5EF4-FFF2-40B4-BE49-F238E27FC236}">
                <a16:creationId xmlns:a16="http://schemas.microsoft.com/office/drawing/2014/main" id="{A4FA8B25-BF2A-7B99-F8FB-8EEBC99AC377}"/>
              </a:ext>
            </a:extLst>
          </p:cNvPr>
          <p:cNvSpPr>
            <a:spLocks noGrp="1"/>
          </p:cNvSpPr>
          <p:nvPr>
            <p:ph type="title"/>
          </p:nvPr>
        </p:nvSpPr>
        <p:spPr>
          <a:xfrm>
            <a:off x="609930" y="243434"/>
            <a:ext cx="11687173" cy="949325"/>
          </a:xfrm>
        </p:spPr>
        <p:txBody>
          <a:bodyPr>
            <a:normAutofit/>
          </a:bodyPr>
          <a:lstStyle/>
          <a:p>
            <a:r>
              <a:rPr lang="en-US" sz="3600" dirty="0"/>
              <a:t>Bill S-238: </a:t>
            </a:r>
            <a:r>
              <a:rPr lang="en-US" sz="3600" i="1" dirty="0"/>
              <a:t>Climate-Aligned Finance Act </a:t>
            </a:r>
            <a:r>
              <a:rPr lang="en-US" sz="3600" dirty="0"/>
              <a:t>(CAFA)</a:t>
            </a:r>
            <a:endParaRPr lang="en-CA" sz="3600" dirty="0"/>
          </a:p>
        </p:txBody>
      </p:sp>
      <p:graphicFrame>
        <p:nvGraphicFramePr>
          <p:cNvPr id="7" name="Diagram 6">
            <a:extLst>
              <a:ext uri="{FF2B5EF4-FFF2-40B4-BE49-F238E27FC236}">
                <a16:creationId xmlns:a16="http://schemas.microsoft.com/office/drawing/2014/main" id="{CA2791CE-6F6F-6194-2BC7-097FA32A86A0}"/>
              </a:ext>
            </a:extLst>
          </p:cNvPr>
          <p:cNvGraphicFramePr/>
          <p:nvPr>
            <p:extLst>
              <p:ext uri="{D42A27DB-BD31-4B8C-83A1-F6EECF244321}">
                <p14:modId xmlns:p14="http://schemas.microsoft.com/office/powerpoint/2010/main" val="466763623"/>
              </p:ext>
            </p:extLst>
          </p:nvPr>
        </p:nvGraphicFramePr>
        <p:xfrm>
          <a:off x="4845268" y="1522798"/>
          <a:ext cx="6999890" cy="53385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1853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C7DB697E-BA5E-A7A0-361C-8624966B0D91}"/>
              </a:ext>
            </a:extLst>
          </p:cNvPr>
          <p:cNvSpPr/>
          <p:nvPr/>
        </p:nvSpPr>
        <p:spPr>
          <a:xfrm>
            <a:off x="429662" y="1278594"/>
            <a:ext cx="11380295" cy="5453107"/>
          </a:xfrm>
          <a:prstGeom prst="roundRect">
            <a:avLst>
              <a:gd name="adj" fmla="val 6891"/>
            </a:avLst>
          </a:prstGeom>
          <a:solidFill>
            <a:schemeClr val="tx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2400"/>
              </a:spcAft>
            </a:pPr>
            <a:endParaRPr lang="en-CA" sz="3000" dirty="0"/>
          </a:p>
        </p:txBody>
      </p:sp>
      <p:sp>
        <p:nvSpPr>
          <p:cNvPr id="2" name="Title 1">
            <a:extLst>
              <a:ext uri="{FF2B5EF4-FFF2-40B4-BE49-F238E27FC236}">
                <a16:creationId xmlns:a16="http://schemas.microsoft.com/office/drawing/2014/main" id="{0BEEC541-B247-4104-ADC5-39788114C4E0}"/>
              </a:ext>
            </a:extLst>
          </p:cNvPr>
          <p:cNvSpPr>
            <a:spLocks noGrp="1"/>
          </p:cNvSpPr>
          <p:nvPr>
            <p:ph type="title"/>
          </p:nvPr>
        </p:nvSpPr>
        <p:spPr>
          <a:xfrm>
            <a:off x="571498" y="133904"/>
            <a:ext cx="11096625" cy="949325"/>
          </a:xfrm>
        </p:spPr>
        <p:txBody>
          <a:bodyPr/>
          <a:lstStyle/>
          <a:p>
            <a:r>
              <a:rPr lang="en-US" dirty="0"/>
              <a:t>CAFA and a Just Transition</a:t>
            </a:r>
            <a:endParaRPr lang="en-CA" dirty="0"/>
          </a:p>
        </p:txBody>
      </p:sp>
      <p:sp>
        <p:nvSpPr>
          <p:cNvPr id="3" name="Content Placeholder 2">
            <a:extLst>
              <a:ext uri="{FF2B5EF4-FFF2-40B4-BE49-F238E27FC236}">
                <a16:creationId xmlns:a16="http://schemas.microsoft.com/office/drawing/2014/main" id="{0FD990C1-1D2A-4DAB-B633-D9B126DC0FF0}"/>
              </a:ext>
            </a:extLst>
          </p:cNvPr>
          <p:cNvSpPr>
            <a:spLocks noGrp="1"/>
          </p:cNvSpPr>
          <p:nvPr>
            <p:ph idx="1"/>
          </p:nvPr>
        </p:nvSpPr>
        <p:spPr>
          <a:xfrm>
            <a:off x="578397" y="1580582"/>
            <a:ext cx="11163299" cy="4974263"/>
          </a:xfrm>
        </p:spPr>
        <p:txBody>
          <a:bodyPr>
            <a:normAutofit lnSpcReduction="10000"/>
          </a:bodyPr>
          <a:lstStyle/>
          <a:p>
            <a:pPr marL="0" indent="0" algn="ctr">
              <a:buNone/>
            </a:pPr>
            <a:r>
              <a:rPr lang="en-US" sz="2800" dirty="0">
                <a:solidFill>
                  <a:schemeClr val="bg1"/>
                </a:solidFill>
                <a:latin typeface="+mn-lt"/>
              </a:rPr>
              <a:t>A </a:t>
            </a:r>
            <a:r>
              <a:rPr lang="en-US" sz="2800" i="1" dirty="0">
                <a:solidFill>
                  <a:schemeClr val="bg1"/>
                </a:solidFill>
                <a:latin typeface="+mn-lt"/>
              </a:rPr>
              <a:t>just transition </a:t>
            </a:r>
            <a:r>
              <a:rPr lang="en-US" sz="2800" dirty="0">
                <a:solidFill>
                  <a:schemeClr val="bg1"/>
                </a:solidFill>
                <a:latin typeface="+mn-lt"/>
              </a:rPr>
              <a:t>is one that is centered around </a:t>
            </a:r>
            <a:r>
              <a:rPr lang="en-US" sz="2800" b="1" dirty="0">
                <a:solidFill>
                  <a:schemeClr val="bg1"/>
                </a:solidFill>
                <a:latin typeface="+mn-lt"/>
              </a:rPr>
              <a:t>people</a:t>
            </a:r>
            <a:r>
              <a:rPr lang="en-US" sz="2800" dirty="0">
                <a:solidFill>
                  <a:schemeClr val="bg1"/>
                </a:solidFill>
                <a:latin typeface="+mn-lt"/>
              </a:rPr>
              <a:t> and </a:t>
            </a:r>
            <a:r>
              <a:rPr lang="en-US" sz="2800" b="1" dirty="0">
                <a:solidFill>
                  <a:schemeClr val="bg1"/>
                </a:solidFill>
                <a:latin typeface="+mn-lt"/>
              </a:rPr>
              <a:t>communities</a:t>
            </a:r>
            <a:r>
              <a:rPr lang="en-US" sz="2800" dirty="0">
                <a:solidFill>
                  <a:schemeClr val="bg1"/>
                </a:solidFill>
                <a:latin typeface="+mn-lt"/>
              </a:rPr>
              <a:t>.</a:t>
            </a:r>
          </a:p>
          <a:p>
            <a:pPr marL="0" indent="0">
              <a:buNone/>
            </a:pPr>
            <a:endParaRPr lang="en-US" sz="2800" b="1" dirty="0">
              <a:solidFill>
                <a:schemeClr val="bg1"/>
              </a:solidFill>
              <a:latin typeface="+mn-lt"/>
            </a:endParaRPr>
          </a:p>
          <a:p>
            <a:pPr marL="0" indent="0">
              <a:buNone/>
            </a:pPr>
            <a:r>
              <a:rPr lang="en-US" sz="2800" b="1" dirty="0">
                <a:solidFill>
                  <a:schemeClr val="bg1"/>
                </a:solidFill>
                <a:latin typeface="+mn-lt"/>
              </a:rPr>
              <a:t>CAFA supports a just transition by:</a:t>
            </a:r>
          </a:p>
          <a:p>
            <a:r>
              <a:rPr lang="en-CA" sz="2800" dirty="0">
                <a:solidFill>
                  <a:schemeClr val="bg1"/>
                </a:solidFill>
                <a:latin typeface="+mn-lt"/>
              </a:rPr>
              <a:t>Enhancing the capacity to adapt, protecting those people and communities most vulnerable to climate impacts</a:t>
            </a:r>
          </a:p>
          <a:p>
            <a:r>
              <a:rPr lang="en-CA" sz="2800" dirty="0">
                <a:solidFill>
                  <a:schemeClr val="bg1"/>
                </a:solidFill>
                <a:latin typeface="+mn-lt"/>
              </a:rPr>
              <a:t>Redirecting capital flows from the harmful boom-bust cycle of fossil fuels to more stable and low-carbon energy sources, creating employment opportunities</a:t>
            </a:r>
          </a:p>
          <a:p>
            <a:r>
              <a:rPr lang="en-CA" sz="2800" dirty="0">
                <a:solidFill>
                  <a:schemeClr val="bg1"/>
                </a:solidFill>
                <a:latin typeface="+mn-lt"/>
              </a:rPr>
              <a:t>Adhering to the Paris Agreement, which embeds principles of equity such as “common but differentiated obligations”</a:t>
            </a:r>
          </a:p>
          <a:p>
            <a:r>
              <a:rPr lang="en-CA" sz="2800" dirty="0">
                <a:solidFill>
                  <a:schemeClr val="bg1"/>
                </a:solidFill>
                <a:latin typeface="+mn-lt"/>
              </a:rPr>
              <a:t>Climate-aligned organizations also must respect the Rights of Indigenous Peoples, not make inequality worse, or hinder other social obligations.</a:t>
            </a:r>
          </a:p>
          <a:p>
            <a:pPr marL="0" indent="0">
              <a:buNone/>
            </a:pPr>
            <a:endParaRPr lang="en-CA" dirty="0"/>
          </a:p>
          <a:p>
            <a:pPr marL="0" indent="0" algn="ctr">
              <a:buNone/>
            </a:pPr>
            <a:endParaRPr lang="en-CA" dirty="0"/>
          </a:p>
        </p:txBody>
      </p:sp>
      <p:sp>
        <p:nvSpPr>
          <p:cNvPr id="4" name="Slide Number Placeholder 3">
            <a:extLst>
              <a:ext uri="{FF2B5EF4-FFF2-40B4-BE49-F238E27FC236}">
                <a16:creationId xmlns:a16="http://schemas.microsoft.com/office/drawing/2014/main" id="{5BF176B0-8287-4B9B-ABE1-5612DFC7B2DC}"/>
              </a:ext>
            </a:extLst>
          </p:cNvPr>
          <p:cNvSpPr>
            <a:spLocks noGrp="1"/>
          </p:cNvSpPr>
          <p:nvPr>
            <p:ph type="sldNum" sz="quarter" idx="12"/>
          </p:nvPr>
        </p:nvSpPr>
        <p:spPr/>
        <p:txBody>
          <a:bodyPr/>
          <a:lstStyle/>
          <a:p>
            <a:fld id="{77A49E4F-F270-47CF-80C3-36B1F40A4C19}" type="slidenum">
              <a:rPr lang="en-CA" smtClean="0"/>
              <a:pPr/>
              <a:t>14</a:t>
            </a:fld>
            <a:endParaRPr lang="en-CA" dirty="0"/>
          </a:p>
        </p:txBody>
      </p:sp>
    </p:spTree>
    <p:extLst>
      <p:ext uri="{BB962C8B-B14F-4D97-AF65-F5344CB8AC3E}">
        <p14:creationId xmlns:p14="http://schemas.microsoft.com/office/powerpoint/2010/main" val="3607336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4B417-89AC-48FE-86E4-A9D8E667FAD9}"/>
              </a:ext>
            </a:extLst>
          </p:cNvPr>
          <p:cNvSpPr>
            <a:spLocks noGrp="1"/>
          </p:cNvSpPr>
          <p:nvPr>
            <p:ph type="title"/>
          </p:nvPr>
        </p:nvSpPr>
        <p:spPr/>
        <p:txBody>
          <a:bodyPr/>
          <a:lstStyle/>
          <a:p>
            <a:r>
              <a:rPr lang="en-US" dirty="0"/>
              <a:t>CAFA’s Progress Through Parliament</a:t>
            </a:r>
            <a:endParaRPr lang="en-CA" dirty="0"/>
          </a:p>
        </p:txBody>
      </p:sp>
      <p:sp>
        <p:nvSpPr>
          <p:cNvPr id="4" name="Slide Number Placeholder 3">
            <a:extLst>
              <a:ext uri="{FF2B5EF4-FFF2-40B4-BE49-F238E27FC236}">
                <a16:creationId xmlns:a16="http://schemas.microsoft.com/office/drawing/2014/main" id="{1176B3E6-154D-49F9-A711-03606A6DD3DA}"/>
              </a:ext>
            </a:extLst>
          </p:cNvPr>
          <p:cNvSpPr>
            <a:spLocks noGrp="1"/>
          </p:cNvSpPr>
          <p:nvPr>
            <p:ph type="sldNum" sz="quarter" idx="12"/>
          </p:nvPr>
        </p:nvSpPr>
        <p:spPr/>
        <p:txBody>
          <a:bodyPr/>
          <a:lstStyle/>
          <a:p>
            <a:fld id="{77A49E4F-F270-47CF-80C3-36B1F40A4C19}" type="slidenum">
              <a:rPr lang="en-CA" smtClean="0"/>
              <a:pPr/>
              <a:t>15</a:t>
            </a:fld>
            <a:endParaRPr lang="en-CA" dirty="0"/>
          </a:p>
        </p:txBody>
      </p:sp>
      <p:grpSp>
        <p:nvGrpSpPr>
          <p:cNvPr id="5" name="Group 4">
            <a:extLst>
              <a:ext uri="{FF2B5EF4-FFF2-40B4-BE49-F238E27FC236}">
                <a16:creationId xmlns:a16="http://schemas.microsoft.com/office/drawing/2014/main" id="{09004A18-7434-4EA9-8658-5DDC8C67C5A2}"/>
              </a:ext>
            </a:extLst>
          </p:cNvPr>
          <p:cNvGrpSpPr/>
          <p:nvPr/>
        </p:nvGrpSpPr>
        <p:grpSpPr>
          <a:xfrm>
            <a:off x="885718" y="1972265"/>
            <a:ext cx="9934681" cy="4188413"/>
            <a:chOff x="517152" y="2311975"/>
            <a:chExt cx="9934681" cy="4188413"/>
          </a:xfrm>
        </p:grpSpPr>
        <p:grpSp>
          <p:nvGrpSpPr>
            <p:cNvPr id="6" name="Group 5">
              <a:extLst>
                <a:ext uri="{FF2B5EF4-FFF2-40B4-BE49-F238E27FC236}">
                  <a16:creationId xmlns:a16="http://schemas.microsoft.com/office/drawing/2014/main" id="{A6A538B2-0210-4B3B-82CD-3B81DCD9483B}"/>
                </a:ext>
              </a:extLst>
            </p:cNvPr>
            <p:cNvGrpSpPr/>
            <p:nvPr/>
          </p:nvGrpSpPr>
          <p:grpSpPr>
            <a:xfrm>
              <a:off x="517152" y="2658961"/>
              <a:ext cx="9934681" cy="3841427"/>
              <a:chOff x="383987" y="2727629"/>
              <a:chExt cx="20995679" cy="8118365"/>
            </a:xfrm>
          </p:grpSpPr>
          <p:sp>
            <p:nvSpPr>
              <p:cNvPr id="10" name="Text Box 2">
                <a:extLst>
                  <a:ext uri="{FF2B5EF4-FFF2-40B4-BE49-F238E27FC236}">
                    <a16:creationId xmlns:a16="http://schemas.microsoft.com/office/drawing/2014/main" id="{C5D80E6A-8D42-4A9C-91C3-5206312F2EC0}"/>
                  </a:ext>
                </a:extLst>
              </p:cNvPr>
              <p:cNvSpPr txBox="1">
                <a:spLocks noChangeArrowheads="1"/>
              </p:cNvSpPr>
              <p:nvPr/>
            </p:nvSpPr>
            <p:spPr bwMode="auto">
              <a:xfrm>
                <a:off x="7405581" y="10000796"/>
                <a:ext cx="7017351" cy="845198"/>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6000"/>
                  </a:lnSpc>
                  <a:spcBef>
                    <a:spcPts val="0"/>
                  </a:spcBef>
                  <a:spcAft>
                    <a:spcPts val="800"/>
                  </a:spcAft>
                </a:pPr>
                <a:r>
                  <a:rPr lang="en-US" sz="2000" dirty="0">
                    <a:effectLst/>
                    <a:latin typeface="Bahnschrift" panose="020B0502040204020203" pitchFamily="34" charset="0"/>
                    <a:ea typeface="Calibri" panose="020F0502020204030204" pitchFamily="34" charset="0"/>
                  </a:rPr>
                  <a:t>The House of Commons</a:t>
                </a:r>
                <a:endParaRPr lang="en-CA" sz="2000" dirty="0">
                  <a:effectLst/>
                  <a:latin typeface="Times New Roman" panose="02020603050405020304" pitchFamily="18" charset="0"/>
                  <a:ea typeface="Calibri" panose="020F0502020204030204" pitchFamily="34" charset="0"/>
                </a:endParaRPr>
              </a:p>
            </p:txBody>
          </p:sp>
          <p:sp>
            <p:nvSpPr>
              <p:cNvPr id="11" name="Text Box 2">
                <a:extLst>
                  <a:ext uri="{FF2B5EF4-FFF2-40B4-BE49-F238E27FC236}">
                    <a16:creationId xmlns:a16="http://schemas.microsoft.com/office/drawing/2014/main" id="{1F3D2BC6-4D9A-41B2-B6C2-2EC4F5A31F32}"/>
                  </a:ext>
                </a:extLst>
              </p:cNvPr>
              <p:cNvSpPr txBox="1">
                <a:spLocks noChangeArrowheads="1"/>
              </p:cNvSpPr>
              <p:nvPr/>
            </p:nvSpPr>
            <p:spPr bwMode="auto">
              <a:xfrm>
                <a:off x="8468838" y="3104150"/>
                <a:ext cx="7015462" cy="844051"/>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5000"/>
                  </a:lnSpc>
                  <a:spcBef>
                    <a:spcPts val="0"/>
                  </a:spcBef>
                  <a:spcAft>
                    <a:spcPts val="800"/>
                  </a:spcAft>
                </a:pPr>
                <a:r>
                  <a:rPr lang="en-US" sz="2000" dirty="0">
                    <a:effectLst/>
                    <a:latin typeface="Bahnschrift" panose="020B0502040204020203" pitchFamily="34" charset="0"/>
                    <a:ea typeface="Calibri" panose="020F0502020204030204" pitchFamily="34" charset="0"/>
                  </a:rPr>
                  <a:t>The Senate</a:t>
                </a:r>
                <a:endParaRPr lang="en-CA" sz="2000" dirty="0">
                  <a:effectLst/>
                  <a:latin typeface="Times New Roman" panose="02020603050405020304" pitchFamily="18" charset="0"/>
                  <a:ea typeface="Calibri" panose="020F0502020204030204" pitchFamily="34" charset="0"/>
                </a:endParaRPr>
              </a:p>
            </p:txBody>
          </p:sp>
          <p:sp>
            <p:nvSpPr>
              <p:cNvPr id="12" name="Rectangle: Rounded Corners 11">
                <a:extLst>
                  <a:ext uri="{FF2B5EF4-FFF2-40B4-BE49-F238E27FC236}">
                    <a16:creationId xmlns:a16="http://schemas.microsoft.com/office/drawing/2014/main" id="{43C22AED-D533-40E7-9F9B-0259058E3DDD}"/>
                  </a:ext>
                </a:extLst>
              </p:cNvPr>
              <p:cNvSpPr/>
              <p:nvPr/>
            </p:nvSpPr>
            <p:spPr>
              <a:xfrm>
                <a:off x="3969463" y="7351697"/>
                <a:ext cx="2033712" cy="2282629"/>
              </a:xfrm>
              <a:prstGeom prst="roundRect">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0"/>
                  </a:spcAft>
                </a:pPr>
                <a:r>
                  <a:rPr lang="en-US" sz="1400" kern="1200">
                    <a:solidFill>
                      <a:srgbClr val="FFFFFF"/>
                    </a:solidFill>
                    <a:effectLst/>
                    <a:latin typeface="Bahnschrift" panose="020B0502040204020203" pitchFamily="34" charset="0"/>
                    <a:ea typeface="Calibri" panose="020F0502020204030204" pitchFamily="34" charset="0"/>
                    <a:cs typeface="Arial" panose="020B0604020202020204" pitchFamily="34" charset="0"/>
                  </a:rPr>
                  <a:t>First</a:t>
                </a:r>
                <a:endParaRPr lang="en-CA" sz="2000">
                  <a:effectLst/>
                  <a:latin typeface="Times New Roman" panose="02020603050405020304" pitchFamily="18" charset="0"/>
                  <a:ea typeface="Calibri" panose="020F0502020204030204" pitchFamily="34" charset="0"/>
                </a:endParaRPr>
              </a:p>
              <a:p>
                <a:pPr marL="0" marR="0" algn="ctr">
                  <a:lnSpc>
                    <a:spcPct val="106000"/>
                  </a:lnSpc>
                  <a:spcBef>
                    <a:spcPts val="0"/>
                  </a:spcBef>
                  <a:spcAft>
                    <a:spcPts val="0"/>
                  </a:spcAft>
                </a:pPr>
                <a:r>
                  <a:rPr lang="en-US" sz="1400" kern="1200">
                    <a:solidFill>
                      <a:srgbClr val="FFFFFF"/>
                    </a:solidFill>
                    <a:effectLst/>
                    <a:latin typeface="Bahnschrift" panose="020B0502040204020203" pitchFamily="34" charset="0"/>
                    <a:ea typeface="Calibri" panose="020F0502020204030204" pitchFamily="34" charset="0"/>
                    <a:cs typeface="Arial" panose="020B0604020202020204" pitchFamily="34" charset="0"/>
                  </a:rPr>
                  <a:t>Reading</a:t>
                </a:r>
                <a:endParaRPr lang="en-CA" sz="2000">
                  <a:effectLst/>
                  <a:latin typeface="Times New Roman" panose="02020603050405020304" pitchFamily="18" charset="0"/>
                  <a:ea typeface="Calibri" panose="020F0502020204030204" pitchFamily="34" charset="0"/>
                </a:endParaRPr>
              </a:p>
            </p:txBody>
          </p:sp>
          <p:sp>
            <p:nvSpPr>
              <p:cNvPr id="13" name="Arrow: Right 12">
                <a:extLst>
                  <a:ext uri="{FF2B5EF4-FFF2-40B4-BE49-F238E27FC236}">
                    <a16:creationId xmlns:a16="http://schemas.microsoft.com/office/drawing/2014/main" id="{04998A61-7874-4C70-BF0B-8F628157A9F1}"/>
                  </a:ext>
                </a:extLst>
              </p:cNvPr>
              <p:cNvSpPr/>
              <p:nvPr/>
            </p:nvSpPr>
            <p:spPr>
              <a:xfrm>
                <a:off x="6203892" y="8151592"/>
                <a:ext cx="529295" cy="68312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sz="4800"/>
              </a:p>
            </p:txBody>
          </p:sp>
          <p:sp>
            <p:nvSpPr>
              <p:cNvPr id="14" name="Rectangle: Rounded Corners 13">
                <a:extLst>
                  <a:ext uri="{FF2B5EF4-FFF2-40B4-BE49-F238E27FC236}">
                    <a16:creationId xmlns:a16="http://schemas.microsoft.com/office/drawing/2014/main" id="{AB4155FF-33A5-47BE-B81A-2A2289F15427}"/>
                  </a:ext>
                </a:extLst>
              </p:cNvPr>
              <p:cNvSpPr/>
              <p:nvPr/>
            </p:nvSpPr>
            <p:spPr>
              <a:xfrm>
                <a:off x="6933904" y="7351769"/>
                <a:ext cx="2033712" cy="2282629"/>
              </a:xfrm>
              <a:prstGeom prst="roundRect">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0"/>
                  </a:spcAft>
                </a:pPr>
                <a:r>
                  <a:rPr lang="en-US" sz="1400" kern="1200">
                    <a:solidFill>
                      <a:srgbClr val="FFFFFF"/>
                    </a:solidFill>
                    <a:effectLst/>
                    <a:latin typeface="Bahnschrift" panose="020B0502040204020203" pitchFamily="34" charset="0"/>
                    <a:ea typeface="Calibri" panose="020F0502020204030204" pitchFamily="34" charset="0"/>
                    <a:cs typeface="Arial" panose="020B0604020202020204" pitchFamily="34" charset="0"/>
                  </a:rPr>
                  <a:t>Second Reading</a:t>
                </a:r>
                <a:endParaRPr lang="en-CA" sz="2000">
                  <a:effectLst/>
                  <a:latin typeface="Times New Roman" panose="02020603050405020304" pitchFamily="18" charset="0"/>
                  <a:ea typeface="Calibri" panose="020F0502020204030204" pitchFamily="34" charset="0"/>
                </a:endParaRPr>
              </a:p>
            </p:txBody>
          </p:sp>
          <p:sp>
            <p:nvSpPr>
              <p:cNvPr id="15" name="Rectangle: Rounded Corners 14">
                <a:extLst>
                  <a:ext uri="{FF2B5EF4-FFF2-40B4-BE49-F238E27FC236}">
                    <a16:creationId xmlns:a16="http://schemas.microsoft.com/office/drawing/2014/main" id="{8DEA87C6-C765-4EC8-B03F-1978865BD6D6}"/>
                  </a:ext>
                </a:extLst>
              </p:cNvPr>
              <p:cNvSpPr/>
              <p:nvPr/>
            </p:nvSpPr>
            <p:spPr>
              <a:xfrm>
                <a:off x="15766785" y="7351840"/>
                <a:ext cx="2033712" cy="2282629"/>
              </a:xfrm>
              <a:prstGeom prst="roundRect">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0"/>
                  </a:spcAft>
                </a:pPr>
                <a:r>
                  <a:rPr lang="en-US" sz="1400" kern="1200">
                    <a:solidFill>
                      <a:srgbClr val="FFFFFF"/>
                    </a:solidFill>
                    <a:effectLst/>
                    <a:latin typeface="Bahnschrift" panose="020B0502040204020203" pitchFamily="34" charset="0"/>
                    <a:ea typeface="Calibri" panose="020F0502020204030204" pitchFamily="34" charset="0"/>
                    <a:cs typeface="Arial" panose="020B0604020202020204" pitchFamily="34" charset="0"/>
                  </a:rPr>
                  <a:t>Third</a:t>
                </a:r>
                <a:endParaRPr lang="en-CA" sz="2000">
                  <a:effectLst/>
                  <a:latin typeface="Times New Roman" panose="02020603050405020304" pitchFamily="18" charset="0"/>
                  <a:ea typeface="Calibri" panose="020F0502020204030204" pitchFamily="34" charset="0"/>
                </a:endParaRPr>
              </a:p>
              <a:p>
                <a:pPr marL="0" marR="0" algn="ctr">
                  <a:lnSpc>
                    <a:spcPct val="106000"/>
                  </a:lnSpc>
                  <a:spcBef>
                    <a:spcPts val="0"/>
                  </a:spcBef>
                  <a:spcAft>
                    <a:spcPts val="0"/>
                  </a:spcAft>
                </a:pPr>
                <a:r>
                  <a:rPr lang="en-US" sz="1400" kern="1200">
                    <a:solidFill>
                      <a:srgbClr val="FFFFFF"/>
                    </a:solidFill>
                    <a:effectLst/>
                    <a:latin typeface="Bahnschrift" panose="020B0502040204020203" pitchFamily="34" charset="0"/>
                    <a:ea typeface="Calibri" panose="020F0502020204030204" pitchFamily="34" charset="0"/>
                    <a:cs typeface="Arial" panose="020B0604020202020204" pitchFamily="34" charset="0"/>
                  </a:rPr>
                  <a:t>Reading</a:t>
                </a:r>
                <a:endParaRPr lang="en-CA" sz="2000">
                  <a:effectLst/>
                  <a:latin typeface="Times New Roman" panose="02020603050405020304" pitchFamily="18" charset="0"/>
                  <a:ea typeface="Calibri" panose="020F0502020204030204" pitchFamily="34" charset="0"/>
                </a:endParaRPr>
              </a:p>
            </p:txBody>
          </p:sp>
          <p:sp>
            <p:nvSpPr>
              <p:cNvPr id="16" name="Rectangle: Rounded Corners 15">
                <a:extLst>
                  <a:ext uri="{FF2B5EF4-FFF2-40B4-BE49-F238E27FC236}">
                    <a16:creationId xmlns:a16="http://schemas.microsoft.com/office/drawing/2014/main" id="{2FFA7539-1171-43B9-9237-524851B1A687}"/>
                  </a:ext>
                </a:extLst>
              </p:cNvPr>
              <p:cNvSpPr/>
              <p:nvPr/>
            </p:nvSpPr>
            <p:spPr>
              <a:xfrm>
                <a:off x="9898346" y="7351840"/>
                <a:ext cx="2033712" cy="2282629"/>
              </a:xfrm>
              <a:prstGeom prst="roundRect">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marL="0" marR="0" algn="ctr">
                  <a:lnSpc>
                    <a:spcPct val="106000"/>
                  </a:lnSpc>
                  <a:spcBef>
                    <a:spcPts val="0"/>
                  </a:spcBef>
                  <a:spcAft>
                    <a:spcPts val="0"/>
                  </a:spcAft>
                </a:pPr>
                <a:r>
                  <a:rPr lang="en-US" sz="1400" kern="1200">
                    <a:solidFill>
                      <a:srgbClr val="FFFFFF"/>
                    </a:solidFill>
                    <a:effectLst/>
                    <a:latin typeface="Bahnschrift" panose="020B0502040204020203" pitchFamily="34" charset="0"/>
                    <a:ea typeface="Calibri" panose="020F0502020204030204" pitchFamily="34" charset="0"/>
                    <a:cs typeface="Arial" panose="020B0604020202020204" pitchFamily="34" charset="0"/>
                  </a:rPr>
                  <a:t>Committee Study</a:t>
                </a:r>
                <a:endParaRPr lang="en-CA" sz="2000">
                  <a:effectLst/>
                  <a:latin typeface="Times New Roman" panose="02020603050405020304" pitchFamily="18" charset="0"/>
                  <a:ea typeface="Calibri" panose="020F0502020204030204" pitchFamily="34" charset="0"/>
                </a:endParaRPr>
              </a:p>
            </p:txBody>
          </p:sp>
          <p:sp>
            <p:nvSpPr>
              <p:cNvPr id="17" name="Rectangle: Rounded Corners 16">
                <a:extLst>
                  <a:ext uri="{FF2B5EF4-FFF2-40B4-BE49-F238E27FC236}">
                    <a16:creationId xmlns:a16="http://schemas.microsoft.com/office/drawing/2014/main" id="{385A28B8-F199-4EF2-ADE4-92BDC9D171A5}"/>
                  </a:ext>
                </a:extLst>
              </p:cNvPr>
              <p:cNvSpPr/>
              <p:nvPr/>
            </p:nvSpPr>
            <p:spPr>
              <a:xfrm>
                <a:off x="3969463" y="4279975"/>
                <a:ext cx="2033712" cy="2282629"/>
              </a:xfrm>
              <a:prstGeom prst="roundRect">
                <a:avLst/>
              </a:prstGeom>
              <a:gradFill>
                <a:gsLst>
                  <a:gs pos="0">
                    <a:srgbClr val="C00000">
                      <a:lumMod val="96000"/>
                      <a:lumOff val="4000"/>
                    </a:srgbClr>
                  </a:gs>
                  <a:gs pos="50000">
                    <a:srgbClr val="C00000"/>
                  </a:gs>
                  <a:gs pos="100000">
                    <a:srgbClr val="C00000">
                      <a:lumMod val="97000"/>
                    </a:srgbClr>
                  </a:gs>
                </a:gsLst>
              </a:gradFill>
              <a:ln>
                <a:solidFill>
                  <a:srgbClr val="C00000"/>
                </a:solidFill>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0"/>
                  </a:spcAft>
                </a:pPr>
                <a:r>
                  <a:rPr lang="en-US" sz="1400" kern="1200">
                    <a:solidFill>
                      <a:srgbClr val="FFFFFF"/>
                    </a:solidFill>
                    <a:effectLst/>
                    <a:latin typeface="Bahnschrift" panose="020B0502040204020203" pitchFamily="34" charset="0"/>
                    <a:ea typeface="Calibri" panose="020F0502020204030204" pitchFamily="34" charset="0"/>
                    <a:cs typeface="Arial" panose="020B0604020202020204" pitchFamily="34" charset="0"/>
                  </a:rPr>
                  <a:t>First</a:t>
                </a:r>
                <a:endParaRPr lang="en-CA" sz="2000">
                  <a:effectLst/>
                  <a:latin typeface="Times New Roman" panose="02020603050405020304" pitchFamily="18" charset="0"/>
                  <a:ea typeface="Calibri" panose="020F0502020204030204" pitchFamily="34" charset="0"/>
                </a:endParaRPr>
              </a:p>
              <a:p>
                <a:pPr marL="0" marR="0" algn="ctr">
                  <a:lnSpc>
                    <a:spcPct val="106000"/>
                  </a:lnSpc>
                  <a:spcBef>
                    <a:spcPts val="0"/>
                  </a:spcBef>
                  <a:spcAft>
                    <a:spcPts val="0"/>
                  </a:spcAft>
                </a:pPr>
                <a:r>
                  <a:rPr lang="en-US" sz="1400" kern="1200">
                    <a:solidFill>
                      <a:srgbClr val="FFFFFF"/>
                    </a:solidFill>
                    <a:effectLst/>
                    <a:latin typeface="Bahnschrift" panose="020B0502040204020203" pitchFamily="34" charset="0"/>
                    <a:ea typeface="Calibri" panose="020F0502020204030204" pitchFamily="34" charset="0"/>
                    <a:cs typeface="Arial" panose="020B0604020202020204" pitchFamily="34" charset="0"/>
                  </a:rPr>
                  <a:t>Reading</a:t>
                </a:r>
                <a:endParaRPr lang="en-CA" sz="2000">
                  <a:effectLst/>
                  <a:latin typeface="Times New Roman" panose="02020603050405020304" pitchFamily="18" charset="0"/>
                  <a:ea typeface="Calibri" panose="020F0502020204030204" pitchFamily="34" charset="0"/>
                </a:endParaRPr>
              </a:p>
            </p:txBody>
          </p:sp>
          <p:sp>
            <p:nvSpPr>
              <p:cNvPr id="18" name="Arrow: Right 17">
                <a:extLst>
                  <a:ext uri="{FF2B5EF4-FFF2-40B4-BE49-F238E27FC236}">
                    <a16:creationId xmlns:a16="http://schemas.microsoft.com/office/drawing/2014/main" id="{2063A91E-B673-43F9-A3F5-DF3BA31F7DB9}"/>
                  </a:ext>
                </a:extLst>
              </p:cNvPr>
              <p:cNvSpPr/>
              <p:nvPr/>
            </p:nvSpPr>
            <p:spPr>
              <a:xfrm>
                <a:off x="6203892" y="5079968"/>
                <a:ext cx="529295" cy="68312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sz="4800"/>
              </a:p>
            </p:txBody>
          </p:sp>
          <p:sp>
            <p:nvSpPr>
              <p:cNvPr id="19" name="Rectangle: Rounded Corners 18">
                <a:extLst>
                  <a:ext uri="{FF2B5EF4-FFF2-40B4-BE49-F238E27FC236}">
                    <a16:creationId xmlns:a16="http://schemas.microsoft.com/office/drawing/2014/main" id="{2CE600D6-FAF4-47C7-8CB6-CE691C86460C}"/>
                  </a:ext>
                </a:extLst>
              </p:cNvPr>
              <p:cNvSpPr/>
              <p:nvPr/>
            </p:nvSpPr>
            <p:spPr>
              <a:xfrm>
                <a:off x="6933904" y="4279975"/>
                <a:ext cx="2033712" cy="2282629"/>
              </a:xfrm>
              <a:prstGeom prst="roundRect">
                <a:avLst/>
              </a:prstGeom>
              <a:gradFill>
                <a:gsLst>
                  <a:gs pos="0">
                    <a:srgbClr val="C00000">
                      <a:lumMod val="96000"/>
                      <a:lumOff val="4000"/>
                    </a:srgbClr>
                  </a:gs>
                  <a:gs pos="50000">
                    <a:srgbClr val="C00000"/>
                  </a:gs>
                  <a:gs pos="100000">
                    <a:srgbClr val="C00000">
                      <a:lumMod val="97000"/>
                    </a:srgbClr>
                  </a:gs>
                </a:gsLst>
              </a:gradFill>
              <a:ln>
                <a:solidFill>
                  <a:srgbClr val="C00000"/>
                </a:solidFill>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0"/>
                  </a:spcAft>
                </a:pPr>
                <a:r>
                  <a:rPr lang="en-US" sz="1400" kern="1200" dirty="0">
                    <a:solidFill>
                      <a:srgbClr val="FFFFFF"/>
                    </a:solidFill>
                    <a:effectLst/>
                    <a:latin typeface="Bahnschrift" panose="020B0502040204020203" pitchFamily="34" charset="0"/>
                    <a:ea typeface="Calibri" panose="020F0502020204030204" pitchFamily="34" charset="0"/>
                    <a:cs typeface="Arial" panose="020B0604020202020204" pitchFamily="34" charset="0"/>
                  </a:rPr>
                  <a:t>Second Reading</a:t>
                </a:r>
                <a:endParaRPr lang="en-CA" sz="2000" dirty="0">
                  <a:effectLst/>
                  <a:latin typeface="Times New Roman" panose="02020603050405020304" pitchFamily="18" charset="0"/>
                  <a:ea typeface="Calibri" panose="020F0502020204030204" pitchFamily="34" charset="0"/>
                </a:endParaRPr>
              </a:p>
            </p:txBody>
          </p:sp>
          <p:sp>
            <p:nvSpPr>
              <p:cNvPr id="20" name="Rectangle: Rounded Corners 19">
                <a:extLst>
                  <a:ext uri="{FF2B5EF4-FFF2-40B4-BE49-F238E27FC236}">
                    <a16:creationId xmlns:a16="http://schemas.microsoft.com/office/drawing/2014/main" id="{31184ECA-528B-4DFF-8728-D81680F9AE82}"/>
                  </a:ext>
                </a:extLst>
              </p:cNvPr>
              <p:cNvSpPr/>
              <p:nvPr/>
            </p:nvSpPr>
            <p:spPr>
              <a:xfrm>
                <a:off x="15766785" y="4280214"/>
                <a:ext cx="2033712" cy="2282629"/>
              </a:xfrm>
              <a:prstGeom prst="roundRect">
                <a:avLst/>
              </a:prstGeom>
              <a:gradFill>
                <a:gsLst>
                  <a:gs pos="0">
                    <a:srgbClr val="C00000">
                      <a:lumMod val="96000"/>
                      <a:lumOff val="4000"/>
                    </a:srgbClr>
                  </a:gs>
                  <a:gs pos="50000">
                    <a:srgbClr val="C00000"/>
                  </a:gs>
                  <a:gs pos="100000">
                    <a:srgbClr val="C00000">
                      <a:lumMod val="97000"/>
                    </a:srgbClr>
                  </a:gs>
                </a:gsLst>
              </a:gradFill>
              <a:ln>
                <a:solidFill>
                  <a:srgbClr val="C00000"/>
                </a:solidFill>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0"/>
                  </a:spcAft>
                </a:pPr>
                <a:r>
                  <a:rPr lang="en-US" sz="1400" kern="1200">
                    <a:solidFill>
                      <a:srgbClr val="FFFFFF"/>
                    </a:solidFill>
                    <a:effectLst/>
                    <a:latin typeface="Bahnschrift" panose="020B0502040204020203" pitchFamily="34" charset="0"/>
                    <a:ea typeface="Calibri" panose="020F0502020204030204" pitchFamily="34" charset="0"/>
                    <a:cs typeface="Arial" panose="020B0604020202020204" pitchFamily="34" charset="0"/>
                  </a:rPr>
                  <a:t>Third</a:t>
                </a:r>
                <a:endParaRPr lang="en-CA" sz="2000">
                  <a:effectLst/>
                  <a:latin typeface="Times New Roman" panose="02020603050405020304" pitchFamily="18" charset="0"/>
                  <a:ea typeface="Calibri" panose="020F0502020204030204" pitchFamily="34" charset="0"/>
                </a:endParaRPr>
              </a:p>
              <a:p>
                <a:pPr marL="0" marR="0" algn="ctr">
                  <a:lnSpc>
                    <a:spcPct val="106000"/>
                  </a:lnSpc>
                  <a:spcBef>
                    <a:spcPts val="0"/>
                  </a:spcBef>
                  <a:spcAft>
                    <a:spcPts val="0"/>
                  </a:spcAft>
                </a:pPr>
                <a:r>
                  <a:rPr lang="en-US" sz="1400" kern="1200">
                    <a:solidFill>
                      <a:srgbClr val="FFFFFF"/>
                    </a:solidFill>
                    <a:effectLst/>
                    <a:latin typeface="Bahnschrift" panose="020B0502040204020203" pitchFamily="34" charset="0"/>
                    <a:ea typeface="Calibri" panose="020F0502020204030204" pitchFamily="34" charset="0"/>
                    <a:cs typeface="Arial" panose="020B0604020202020204" pitchFamily="34" charset="0"/>
                  </a:rPr>
                  <a:t>Reading</a:t>
                </a:r>
                <a:endParaRPr lang="en-CA" sz="2000">
                  <a:effectLst/>
                  <a:latin typeface="Times New Roman" panose="02020603050405020304" pitchFamily="18" charset="0"/>
                  <a:ea typeface="Calibri" panose="020F0502020204030204" pitchFamily="34" charset="0"/>
                </a:endParaRPr>
              </a:p>
            </p:txBody>
          </p:sp>
          <p:sp>
            <p:nvSpPr>
              <p:cNvPr id="21" name="Rectangle: Rounded Corners 20">
                <a:extLst>
                  <a:ext uri="{FF2B5EF4-FFF2-40B4-BE49-F238E27FC236}">
                    <a16:creationId xmlns:a16="http://schemas.microsoft.com/office/drawing/2014/main" id="{72546FCE-57C9-484E-9B08-72BDE568B7FE}"/>
                  </a:ext>
                </a:extLst>
              </p:cNvPr>
              <p:cNvSpPr/>
              <p:nvPr/>
            </p:nvSpPr>
            <p:spPr>
              <a:xfrm>
                <a:off x="9898346" y="4280214"/>
                <a:ext cx="2033712" cy="2282629"/>
              </a:xfrm>
              <a:prstGeom prst="roundRect">
                <a:avLst/>
              </a:prstGeom>
              <a:gradFill>
                <a:gsLst>
                  <a:gs pos="0">
                    <a:srgbClr val="C00000">
                      <a:lumMod val="96000"/>
                      <a:lumOff val="4000"/>
                    </a:srgbClr>
                  </a:gs>
                  <a:gs pos="50000">
                    <a:srgbClr val="C00000"/>
                  </a:gs>
                  <a:gs pos="100000">
                    <a:srgbClr val="C00000">
                      <a:lumMod val="97000"/>
                    </a:srgbClr>
                  </a:gs>
                </a:gsLst>
              </a:gradFill>
              <a:ln>
                <a:solidFill>
                  <a:srgbClr val="C00000"/>
                </a:solidFill>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marL="0" marR="0" algn="ctr">
                  <a:lnSpc>
                    <a:spcPct val="106000"/>
                  </a:lnSpc>
                  <a:spcBef>
                    <a:spcPts val="0"/>
                  </a:spcBef>
                  <a:spcAft>
                    <a:spcPts val="0"/>
                  </a:spcAft>
                </a:pPr>
                <a:r>
                  <a:rPr lang="en-US" sz="1400" kern="1200">
                    <a:solidFill>
                      <a:srgbClr val="FFFFFF"/>
                    </a:solidFill>
                    <a:effectLst/>
                    <a:latin typeface="Bahnschrift" panose="020B0502040204020203" pitchFamily="34" charset="0"/>
                    <a:ea typeface="Calibri" panose="020F0502020204030204" pitchFamily="34" charset="0"/>
                    <a:cs typeface="Arial" panose="020B0604020202020204" pitchFamily="34" charset="0"/>
                  </a:rPr>
                  <a:t>Committee Study</a:t>
                </a:r>
                <a:endParaRPr lang="en-CA" sz="2000">
                  <a:effectLst/>
                  <a:latin typeface="Times New Roman" panose="02020603050405020304" pitchFamily="18" charset="0"/>
                  <a:ea typeface="Calibri" panose="020F0502020204030204" pitchFamily="34" charset="0"/>
                </a:endParaRPr>
              </a:p>
            </p:txBody>
          </p:sp>
          <p:cxnSp>
            <p:nvCxnSpPr>
              <p:cNvPr id="22" name="Connector: Elbow 21">
                <a:extLst>
                  <a:ext uri="{FF2B5EF4-FFF2-40B4-BE49-F238E27FC236}">
                    <a16:creationId xmlns:a16="http://schemas.microsoft.com/office/drawing/2014/main" id="{320C39C3-7CC2-49C5-83F7-B102E0EAE1C4}"/>
                  </a:ext>
                </a:extLst>
              </p:cNvPr>
              <p:cNvCxnSpPr>
                <a:cxnSpLocks/>
              </p:cNvCxnSpPr>
              <p:nvPr/>
            </p:nvCxnSpPr>
            <p:spPr>
              <a:xfrm flipH="1">
                <a:off x="3985399" y="5374707"/>
                <a:ext cx="13859606" cy="3073741"/>
              </a:xfrm>
              <a:prstGeom prst="bentConnector5">
                <a:avLst>
                  <a:gd name="adj1" fmla="val -6675"/>
                  <a:gd name="adj2" fmla="val 50001"/>
                  <a:gd name="adj3" fmla="val 106676"/>
                </a:avLst>
              </a:prstGeom>
              <a:ln w="34925">
                <a:headEnd type="none" w="lg" len="lg"/>
                <a:tailEnd type="triangle" w="lg" len="lg"/>
              </a:ln>
            </p:spPr>
            <p:style>
              <a:lnRef idx="1">
                <a:schemeClr val="dk1"/>
              </a:lnRef>
              <a:fillRef idx="0">
                <a:schemeClr val="dk1"/>
              </a:fillRef>
              <a:effectRef idx="0">
                <a:schemeClr val="dk1"/>
              </a:effectRef>
              <a:fontRef idx="minor">
                <a:schemeClr val="tx1"/>
              </a:fontRef>
            </p:style>
          </p:cxnSp>
          <p:sp>
            <p:nvSpPr>
              <p:cNvPr id="23" name="Rectangle: Rounded Corners 22">
                <a:extLst>
                  <a:ext uri="{FF2B5EF4-FFF2-40B4-BE49-F238E27FC236}">
                    <a16:creationId xmlns:a16="http://schemas.microsoft.com/office/drawing/2014/main" id="{1405DF55-632F-4D5A-9FE5-E9C921A32784}"/>
                  </a:ext>
                </a:extLst>
              </p:cNvPr>
              <p:cNvSpPr/>
              <p:nvPr/>
            </p:nvSpPr>
            <p:spPr>
              <a:xfrm>
                <a:off x="19422888" y="7346013"/>
                <a:ext cx="1956778" cy="2282629"/>
              </a:xfrm>
              <a:prstGeom prst="roundRect">
                <a:avLst/>
              </a:prstGeom>
            </p:spPr>
            <p:style>
              <a:lnRef idx="1">
                <a:schemeClr val="accent4"/>
              </a:lnRef>
              <a:fillRef idx="3">
                <a:schemeClr val="accent4"/>
              </a:fillRef>
              <a:effectRef idx="2">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0"/>
                  </a:spcAft>
                </a:pPr>
                <a:r>
                  <a:rPr lang="en-US" sz="1400" kern="1200" dirty="0">
                    <a:solidFill>
                      <a:srgbClr val="FFFFFF"/>
                    </a:solidFill>
                    <a:effectLst/>
                    <a:latin typeface="Bahnschrift" panose="020B0502040204020203" pitchFamily="34" charset="0"/>
                    <a:ea typeface="Calibri" panose="020F0502020204030204" pitchFamily="34" charset="0"/>
                    <a:cs typeface="Arial" panose="020B0604020202020204" pitchFamily="34" charset="0"/>
                  </a:rPr>
                  <a:t>Royal</a:t>
                </a:r>
                <a:endParaRPr lang="en-CA" sz="2000" dirty="0">
                  <a:effectLst/>
                  <a:latin typeface="Times New Roman" panose="02020603050405020304" pitchFamily="18" charset="0"/>
                  <a:ea typeface="Calibri" panose="020F0502020204030204" pitchFamily="34" charset="0"/>
                </a:endParaRPr>
              </a:p>
              <a:p>
                <a:pPr marL="0" marR="0" algn="ctr">
                  <a:lnSpc>
                    <a:spcPct val="106000"/>
                  </a:lnSpc>
                  <a:spcBef>
                    <a:spcPts val="0"/>
                  </a:spcBef>
                  <a:spcAft>
                    <a:spcPts val="0"/>
                  </a:spcAft>
                </a:pPr>
                <a:r>
                  <a:rPr lang="en-US" sz="1400" kern="1200" dirty="0">
                    <a:solidFill>
                      <a:srgbClr val="FFFFFF"/>
                    </a:solidFill>
                    <a:effectLst/>
                    <a:latin typeface="Bahnschrift" panose="020B0502040204020203" pitchFamily="34" charset="0"/>
                    <a:ea typeface="Calibri" panose="020F0502020204030204" pitchFamily="34" charset="0"/>
                    <a:cs typeface="Arial" panose="020B0604020202020204" pitchFamily="34" charset="0"/>
                  </a:rPr>
                  <a:t>Assent</a:t>
                </a:r>
                <a:endParaRPr lang="en-CA" sz="2000" dirty="0">
                  <a:effectLst/>
                  <a:latin typeface="Times New Roman" panose="02020603050405020304" pitchFamily="18" charset="0"/>
                  <a:ea typeface="Calibri" panose="020F0502020204030204" pitchFamily="34" charset="0"/>
                </a:endParaRPr>
              </a:p>
            </p:txBody>
          </p:sp>
          <p:sp>
            <p:nvSpPr>
              <p:cNvPr id="24" name="Arrow: Right 23">
                <a:extLst>
                  <a:ext uri="{FF2B5EF4-FFF2-40B4-BE49-F238E27FC236}">
                    <a16:creationId xmlns:a16="http://schemas.microsoft.com/office/drawing/2014/main" id="{C99F3639-B91C-4E0E-9FE0-DA8EC7D654BF}"/>
                  </a:ext>
                </a:extLst>
              </p:cNvPr>
              <p:cNvSpPr/>
              <p:nvPr/>
            </p:nvSpPr>
            <p:spPr>
              <a:xfrm>
                <a:off x="9170488" y="8145768"/>
                <a:ext cx="529295" cy="68312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sz="4800"/>
              </a:p>
            </p:txBody>
          </p:sp>
          <p:sp>
            <p:nvSpPr>
              <p:cNvPr id="25" name="Arrow: Right 24">
                <a:extLst>
                  <a:ext uri="{FF2B5EF4-FFF2-40B4-BE49-F238E27FC236}">
                    <a16:creationId xmlns:a16="http://schemas.microsoft.com/office/drawing/2014/main" id="{BDC05CF0-9E4B-459F-A1A0-3B0585A9A248}"/>
                  </a:ext>
                </a:extLst>
              </p:cNvPr>
              <p:cNvSpPr/>
              <p:nvPr/>
            </p:nvSpPr>
            <p:spPr>
              <a:xfrm>
                <a:off x="9170488" y="5074145"/>
                <a:ext cx="529295" cy="68312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sz="4800"/>
              </a:p>
            </p:txBody>
          </p:sp>
          <p:sp>
            <p:nvSpPr>
              <p:cNvPr id="26" name="Arrow: Right 25">
                <a:extLst>
                  <a:ext uri="{FF2B5EF4-FFF2-40B4-BE49-F238E27FC236}">
                    <a16:creationId xmlns:a16="http://schemas.microsoft.com/office/drawing/2014/main" id="{C9EA5689-E4C4-4FE5-807A-2AE00F5B6FD1}"/>
                  </a:ext>
                </a:extLst>
              </p:cNvPr>
              <p:cNvSpPr/>
              <p:nvPr/>
            </p:nvSpPr>
            <p:spPr>
              <a:xfrm>
                <a:off x="12153622" y="8151592"/>
                <a:ext cx="529295" cy="68312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sz="4800"/>
              </a:p>
            </p:txBody>
          </p:sp>
          <p:sp>
            <p:nvSpPr>
              <p:cNvPr id="27" name="Rectangle: Rounded Corners 26">
                <a:extLst>
                  <a:ext uri="{FF2B5EF4-FFF2-40B4-BE49-F238E27FC236}">
                    <a16:creationId xmlns:a16="http://schemas.microsoft.com/office/drawing/2014/main" id="{41078CC5-728B-4D66-8EFA-B2D29F447618}"/>
                  </a:ext>
                </a:extLst>
              </p:cNvPr>
              <p:cNvSpPr/>
              <p:nvPr/>
            </p:nvSpPr>
            <p:spPr>
              <a:xfrm>
                <a:off x="12845772" y="7351769"/>
                <a:ext cx="2033712" cy="2282629"/>
              </a:xfrm>
              <a:prstGeom prst="roundRect">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0"/>
                  </a:spcAft>
                </a:pPr>
                <a:r>
                  <a:rPr lang="en-US" sz="1400" kern="1200">
                    <a:solidFill>
                      <a:srgbClr val="FFFFFF"/>
                    </a:solidFill>
                    <a:effectLst/>
                    <a:latin typeface="Bahnschrift" panose="020B0502040204020203" pitchFamily="34" charset="0"/>
                    <a:ea typeface="Calibri" panose="020F0502020204030204" pitchFamily="34" charset="0"/>
                    <a:cs typeface="Arial" panose="020B0604020202020204" pitchFamily="34" charset="0"/>
                  </a:rPr>
                  <a:t>Report Stage</a:t>
                </a:r>
                <a:endParaRPr lang="en-CA" sz="2000">
                  <a:effectLst/>
                  <a:latin typeface="Times New Roman" panose="02020603050405020304" pitchFamily="18" charset="0"/>
                  <a:ea typeface="Calibri" panose="020F0502020204030204" pitchFamily="34" charset="0"/>
                </a:endParaRPr>
              </a:p>
            </p:txBody>
          </p:sp>
          <p:sp>
            <p:nvSpPr>
              <p:cNvPr id="28" name="Arrow: Right 27">
                <a:extLst>
                  <a:ext uri="{FF2B5EF4-FFF2-40B4-BE49-F238E27FC236}">
                    <a16:creationId xmlns:a16="http://schemas.microsoft.com/office/drawing/2014/main" id="{ABCEA250-4EDC-4BC6-8D2D-1ED8ADB612DA}"/>
                  </a:ext>
                </a:extLst>
              </p:cNvPr>
              <p:cNvSpPr/>
              <p:nvPr/>
            </p:nvSpPr>
            <p:spPr>
              <a:xfrm>
                <a:off x="12153622" y="5079968"/>
                <a:ext cx="529295" cy="68312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sz="4800"/>
              </a:p>
            </p:txBody>
          </p:sp>
          <p:sp>
            <p:nvSpPr>
              <p:cNvPr id="29" name="Rectangle: Rounded Corners 28">
                <a:extLst>
                  <a:ext uri="{FF2B5EF4-FFF2-40B4-BE49-F238E27FC236}">
                    <a16:creationId xmlns:a16="http://schemas.microsoft.com/office/drawing/2014/main" id="{5D5AB3D2-F89D-4505-B2EC-6F7BFE7020C1}"/>
                  </a:ext>
                </a:extLst>
              </p:cNvPr>
              <p:cNvSpPr/>
              <p:nvPr/>
            </p:nvSpPr>
            <p:spPr>
              <a:xfrm>
                <a:off x="12845772" y="4279975"/>
                <a:ext cx="2033712" cy="2282629"/>
              </a:xfrm>
              <a:prstGeom prst="roundRect">
                <a:avLst/>
              </a:prstGeom>
              <a:gradFill>
                <a:gsLst>
                  <a:gs pos="0">
                    <a:srgbClr val="C00000">
                      <a:lumMod val="96000"/>
                      <a:lumOff val="4000"/>
                    </a:srgbClr>
                  </a:gs>
                  <a:gs pos="50000">
                    <a:srgbClr val="C00000"/>
                  </a:gs>
                  <a:gs pos="100000">
                    <a:srgbClr val="C00000">
                      <a:lumMod val="97000"/>
                    </a:srgbClr>
                  </a:gs>
                </a:gsLst>
              </a:gradFill>
              <a:ln>
                <a:solidFill>
                  <a:srgbClr val="C00000"/>
                </a:solidFill>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0"/>
                  </a:spcAft>
                </a:pPr>
                <a:r>
                  <a:rPr lang="en-US" sz="1400" kern="1200">
                    <a:solidFill>
                      <a:srgbClr val="FFFFFF"/>
                    </a:solidFill>
                    <a:effectLst/>
                    <a:latin typeface="Bahnschrift" panose="020B0502040204020203" pitchFamily="34" charset="0"/>
                    <a:ea typeface="Calibri" panose="020F0502020204030204" pitchFamily="34" charset="0"/>
                    <a:cs typeface="Arial" panose="020B0604020202020204" pitchFamily="34" charset="0"/>
                  </a:rPr>
                  <a:t>Report Stage</a:t>
                </a:r>
                <a:endParaRPr lang="en-CA" sz="2000">
                  <a:effectLst/>
                  <a:latin typeface="Times New Roman" panose="02020603050405020304" pitchFamily="18" charset="0"/>
                  <a:ea typeface="Calibri" panose="020F0502020204030204" pitchFamily="34" charset="0"/>
                </a:endParaRPr>
              </a:p>
            </p:txBody>
          </p:sp>
          <p:sp>
            <p:nvSpPr>
              <p:cNvPr id="30" name="Arrow: Right 29">
                <a:extLst>
                  <a:ext uri="{FF2B5EF4-FFF2-40B4-BE49-F238E27FC236}">
                    <a16:creationId xmlns:a16="http://schemas.microsoft.com/office/drawing/2014/main" id="{6BD86950-A0A1-4333-AB8D-E56E531BB2BD}"/>
                  </a:ext>
                </a:extLst>
              </p:cNvPr>
              <p:cNvSpPr/>
              <p:nvPr/>
            </p:nvSpPr>
            <p:spPr>
              <a:xfrm>
                <a:off x="15082356" y="8145768"/>
                <a:ext cx="529295" cy="68312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sz="4800"/>
              </a:p>
            </p:txBody>
          </p:sp>
          <p:sp>
            <p:nvSpPr>
              <p:cNvPr id="31" name="Arrow: Right 30">
                <a:extLst>
                  <a:ext uri="{FF2B5EF4-FFF2-40B4-BE49-F238E27FC236}">
                    <a16:creationId xmlns:a16="http://schemas.microsoft.com/office/drawing/2014/main" id="{A4165027-7D35-456C-BB87-8AE1B535A2D0}"/>
                  </a:ext>
                </a:extLst>
              </p:cNvPr>
              <p:cNvSpPr/>
              <p:nvPr/>
            </p:nvSpPr>
            <p:spPr>
              <a:xfrm>
                <a:off x="15082356" y="5074145"/>
                <a:ext cx="529295" cy="68312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sz="4800"/>
              </a:p>
            </p:txBody>
          </p:sp>
          <p:sp>
            <p:nvSpPr>
              <p:cNvPr id="32" name="Arrow: Right 31">
                <a:extLst>
                  <a:ext uri="{FF2B5EF4-FFF2-40B4-BE49-F238E27FC236}">
                    <a16:creationId xmlns:a16="http://schemas.microsoft.com/office/drawing/2014/main" id="{7AE36626-3F59-4AE4-91CD-711A3A737E76}"/>
                  </a:ext>
                </a:extLst>
              </p:cNvPr>
              <p:cNvSpPr/>
              <p:nvPr/>
            </p:nvSpPr>
            <p:spPr>
              <a:xfrm>
                <a:off x="18066569" y="8106888"/>
                <a:ext cx="1143857" cy="68312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sz="4800"/>
              </a:p>
            </p:txBody>
          </p:sp>
          <p:sp>
            <p:nvSpPr>
              <p:cNvPr id="33" name="Text Box 2">
                <a:extLst>
                  <a:ext uri="{FF2B5EF4-FFF2-40B4-BE49-F238E27FC236}">
                    <a16:creationId xmlns:a16="http://schemas.microsoft.com/office/drawing/2014/main" id="{4AEA6733-2FFF-4667-B13D-17BE4F85C2A5}"/>
                  </a:ext>
                </a:extLst>
              </p:cNvPr>
              <p:cNvSpPr txBox="1">
                <a:spLocks noChangeArrowheads="1"/>
              </p:cNvSpPr>
              <p:nvPr/>
            </p:nvSpPr>
            <p:spPr bwMode="auto">
              <a:xfrm>
                <a:off x="383987" y="2727629"/>
                <a:ext cx="4602333" cy="1166083"/>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5000"/>
                  </a:lnSpc>
                  <a:spcBef>
                    <a:spcPts val="0"/>
                  </a:spcBef>
                </a:pPr>
                <a:r>
                  <a:rPr lang="en-US" sz="1400" dirty="0">
                    <a:effectLst/>
                    <a:latin typeface="Bahnschrift" panose="020B0502040204020203" pitchFamily="34" charset="0"/>
                    <a:ea typeface="Calibri" panose="020F0502020204030204" pitchFamily="34" charset="0"/>
                  </a:rPr>
                  <a:t>Began in</a:t>
                </a:r>
              </a:p>
              <a:p>
                <a:pPr marL="0" marR="0" algn="ctr">
                  <a:lnSpc>
                    <a:spcPct val="105000"/>
                  </a:lnSpc>
                  <a:spcBef>
                    <a:spcPts val="0"/>
                  </a:spcBef>
                </a:pPr>
                <a:r>
                  <a:rPr lang="en-US" sz="1400" dirty="0">
                    <a:effectLst/>
                    <a:latin typeface="Bahnschrift" panose="020B0502040204020203" pitchFamily="34" charset="0"/>
                    <a:ea typeface="Calibri" panose="020F0502020204030204" pitchFamily="34" charset="0"/>
                  </a:rPr>
                  <a:t>October 2025</a:t>
                </a:r>
                <a:endParaRPr lang="en-CA" sz="1400" dirty="0">
                  <a:effectLst/>
                  <a:latin typeface="Times New Roman" panose="02020603050405020304" pitchFamily="18" charset="0"/>
                  <a:ea typeface="Calibri" panose="020F0502020204030204" pitchFamily="34" charset="0"/>
                </a:endParaRPr>
              </a:p>
            </p:txBody>
          </p:sp>
          <p:cxnSp>
            <p:nvCxnSpPr>
              <p:cNvPr id="34" name="Straight Arrow Connector 33">
                <a:extLst>
                  <a:ext uri="{FF2B5EF4-FFF2-40B4-BE49-F238E27FC236}">
                    <a16:creationId xmlns:a16="http://schemas.microsoft.com/office/drawing/2014/main" id="{9795387B-C897-41C9-B1A1-DA2937A40EAB}"/>
                  </a:ext>
                </a:extLst>
              </p:cNvPr>
              <p:cNvCxnSpPr>
                <a:cxnSpLocks/>
                <a:stCxn id="33" idx="2"/>
              </p:cNvCxnSpPr>
              <p:nvPr/>
            </p:nvCxnSpPr>
            <p:spPr>
              <a:xfrm>
                <a:off x="2685153" y="3893712"/>
                <a:ext cx="1160222" cy="722985"/>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grpSp>
        <p:sp>
          <p:nvSpPr>
            <p:cNvPr id="7" name="Rectangle: Rounded Corners 6">
              <a:extLst>
                <a:ext uri="{FF2B5EF4-FFF2-40B4-BE49-F238E27FC236}">
                  <a16:creationId xmlns:a16="http://schemas.microsoft.com/office/drawing/2014/main" id="{73E01393-DB03-4BA5-84DB-F7C396B38C03}"/>
                </a:ext>
              </a:extLst>
            </p:cNvPr>
            <p:cNvSpPr/>
            <p:nvPr/>
          </p:nvSpPr>
          <p:spPr>
            <a:xfrm>
              <a:off x="1861417" y="3115529"/>
              <a:ext cx="1643293" cy="1660327"/>
            </a:xfrm>
            <a:prstGeom prst="roundRect">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 Box 2">
              <a:extLst>
                <a:ext uri="{FF2B5EF4-FFF2-40B4-BE49-F238E27FC236}">
                  <a16:creationId xmlns:a16="http://schemas.microsoft.com/office/drawing/2014/main" id="{2B9880E9-C732-4C2A-9141-DFC5EA77AF1D}"/>
                </a:ext>
              </a:extLst>
            </p:cNvPr>
            <p:cNvSpPr txBox="1">
              <a:spLocks noChangeArrowheads="1"/>
            </p:cNvSpPr>
            <p:nvPr/>
          </p:nvSpPr>
          <p:spPr bwMode="auto">
            <a:xfrm>
              <a:off x="2527565" y="2311975"/>
              <a:ext cx="2177720" cy="291429"/>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5000"/>
                </a:lnSpc>
                <a:spcBef>
                  <a:spcPts val="0"/>
                </a:spcBef>
              </a:pPr>
              <a:r>
                <a:rPr lang="en-US" sz="1400" dirty="0">
                  <a:effectLst/>
                  <a:latin typeface="Bahnschrift" panose="020B0502040204020203" pitchFamily="34" charset="0"/>
                  <a:ea typeface="Calibri" panose="020F0502020204030204" pitchFamily="34" charset="0"/>
                </a:rPr>
                <a:t>Current position</a:t>
              </a:r>
              <a:endParaRPr lang="en-CA" sz="1400" dirty="0">
                <a:effectLst/>
                <a:latin typeface="Times New Roman" panose="02020603050405020304" pitchFamily="18" charset="0"/>
                <a:ea typeface="Calibri" panose="020F0502020204030204" pitchFamily="34" charset="0"/>
              </a:endParaRPr>
            </a:p>
          </p:txBody>
        </p:sp>
        <p:cxnSp>
          <p:nvCxnSpPr>
            <p:cNvPr id="9" name="Straight Arrow Connector 8">
              <a:extLst>
                <a:ext uri="{FF2B5EF4-FFF2-40B4-BE49-F238E27FC236}">
                  <a16:creationId xmlns:a16="http://schemas.microsoft.com/office/drawing/2014/main" id="{E9F83240-8967-4921-9E70-0373F4529630}"/>
                </a:ext>
              </a:extLst>
            </p:cNvPr>
            <p:cNvCxnSpPr>
              <a:cxnSpLocks/>
              <a:stCxn id="8" idx="2"/>
              <a:endCxn id="7" idx="0"/>
            </p:cNvCxnSpPr>
            <p:nvPr/>
          </p:nvCxnSpPr>
          <p:spPr>
            <a:xfrm flipH="1">
              <a:off x="2683064" y="2603404"/>
              <a:ext cx="933361" cy="512125"/>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grpSp>
      <p:sp>
        <p:nvSpPr>
          <p:cNvPr id="35" name="TextBox 34">
            <a:extLst>
              <a:ext uri="{FF2B5EF4-FFF2-40B4-BE49-F238E27FC236}">
                <a16:creationId xmlns:a16="http://schemas.microsoft.com/office/drawing/2014/main" id="{2FF25B70-826F-47D6-B234-4EE23F41B872}"/>
              </a:ext>
            </a:extLst>
          </p:cNvPr>
          <p:cNvSpPr txBox="1"/>
          <p:nvPr/>
        </p:nvSpPr>
        <p:spPr>
          <a:xfrm>
            <a:off x="635951" y="1298223"/>
            <a:ext cx="6098796" cy="369332"/>
          </a:xfrm>
          <a:prstGeom prst="rect">
            <a:avLst/>
          </a:prstGeom>
          <a:noFill/>
        </p:spPr>
        <p:txBody>
          <a:bodyPr wrap="square">
            <a:spAutoFit/>
          </a:bodyPr>
          <a:lstStyle/>
          <a:p>
            <a:r>
              <a:rPr lang="en-US" b="0" i="0" dirty="0">
                <a:solidFill>
                  <a:srgbClr val="333333"/>
                </a:solidFill>
                <a:effectLst/>
                <a:latin typeface="roboto" panose="02000000000000000000" pitchFamily="2" charset="0"/>
              </a:rPr>
              <a:t>CAFA is currently at </a:t>
            </a:r>
            <a:r>
              <a:rPr lang="en-US" b="1" dirty="0">
                <a:solidFill>
                  <a:srgbClr val="660000"/>
                </a:solidFill>
                <a:latin typeface="roboto" panose="02000000000000000000" pitchFamily="2" charset="0"/>
              </a:rPr>
              <a:t>First</a:t>
            </a:r>
            <a:r>
              <a:rPr lang="en-US" b="1" i="0" dirty="0">
                <a:solidFill>
                  <a:srgbClr val="660000"/>
                </a:solidFill>
                <a:effectLst/>
                <a:latin typeface="roboto" panose="02000000000000000000" pitchFamily="2" charset="0"/>
              </a:rPr>
              <a:t> Reading</a:t>
            </a:r>
            <a:r>
              <a:rPr lang="en-US" b="0" i="0" dirty="0">
                <a:solidFill>
                  <a:srgbClr val="333333"/>
                </a:solidFill>
                <a:effectLst/>
                <a:latin typeface="roboto" panose="02000000000000000000" pitchFamily="2" charset="0"/>
              </a:rPr>
              <a:t> in the Senate.</a:t>
            </a:r>
            <a:endParaRPr lang="en-US" dirty="0"/>
          </a:p>
        </p:txBody>
      </p:sp>
    </p:spTree>
    <p:extLst>
      <p:ext uri="{BB962C8B-B14F-4D97-AF65-F5344CB8AC3E}">
        <p14:creationId xmlns:p14="http://schemas.microsoft.com/office/powerpoint/2010/main" val="192251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1AB06-F3B9-E139-31DF-8AF3028455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A8EDF1-A119-2F7A-0AE4-405EAFD73626}"/>
              </a:ext>
            </a:extLst>
          </p:cNvPr>
          <p:cNvSpPr>
            <a:spLocks noGrp="1"/>
          </p:cNvSpPr>
          <p:nvPr>
            <p:ph type="title"/>
          </p:nvPr>
        </p:nvSpPr>
        <p:spPr>
          <a:xfrm>
            <a:off x="547687" y="141149"/>
            <a:ext cx="11096625" cy="949325"/>
          </a:xfrm>
        </p:spPr>
        <p:txBody>
          <a:bodyPr>
            <a:normAutofit/>
          </a:bodyPr>
          <a:lstStyle/>
          <a:p>
            <a:r>
              <a:rPr lang="en-US" sz="3600" dirty="0"/>
              <a:t>How can you support CAFA?</a:t>
            </a:r>
            <a:endParaRPr lang="en-CA" sz="3600" dirty="0"/>
          </a:p>
        </p:txBody>
      </p:sp>
      <p:sp>
        <p:nvSpPr>
          <p:cNvPr id="4" name="Slide Number Placeholder 3">
            <a:extLst>
              <a:ext uri="{FF2B5EF4-FFF2-40B4-BE49-F238E27FC236}">
                <a16:creationId xmlns:a16="http://schemas.microsoft.com/office/drawing/2014/main" id="{09E5A09C-0F24-6D1B-D230-EF4FAE4214F6}"/>
              </a:ext>
            </a:extLst>
          </p:cNvPr>
          <p:cNvSpPr>
            <a:spLocks noGrp="1"/>
          </p:cNvSpPr>
          <p:nvPr>
            <p:ph type="sldNum" sz="quarter" idx="12"/>
          </p:nvPr>
        </p:nvSpPr>
        <p:spPr/>
        <p:txBody>
          <a:bodyPr/>
          <a:lstStyle/>
          <a:p>
            <a:fld id="{77A49E4F-F270-47CF-80C3-36B1F40A4C19}" type="slidenum">
              <a:rPr lang="en-CA" smtClean="0"/>
              <a:pPr/>
              <a:t>16</a:t>
            </a:fld>
            <a:endParaRPr lang="en-CA" dirty="0"/>
          </a:p>
        </p:txBody>
      </p:sp>
      <p:graphicFrame>
        <p:nvGraphicFramePr>
          <p:cNvPr id="5" name="Diagram 4">
            <a:extLst>
              <a:ext uri="{FF2B5EF4-FFF2-40B4-BE49-F238E27FC236}">
                <a16:creationId xmlns:a16="http://schemas.microsoft.com/office/drawing/2014/main" id="{5D2EBFB6-7BE6-8375-FFF5-B893D62CC880}"/>
              </a:ext>
            </a:extLst>
          </p:cNvPr>
          <p:cNvGraphicFramePr/>
          <p:nvPr>
            <p:extLst>
              <p:ext uri="{D42A27DB-BD31-4B8C-83A1-F6EECF244321}">
                <p14:modId xmlns:p14="http://schemas.microsoft.com/office/powerpoint/2010/main" val="1393362958"/>
              </p:ext>
            </p:extLst>
          </p:nvPr>
        </p:nvGraphicFramePr>
        <p:xfrm>
          <a:off x="2336800" y="109047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B968855A-06DF-A65C-591E-C3E09868E0EA}"/>
              </a:ext>
            </a:extLst>
          </p:cNvPr>
          <p:cNvSpPr/>
          <p:nvPr/>
        </p:nvSpPr>
        <p:spPr>
          <a:xfrm rot="19475262">
            <a:off x="212344" y="1868037"/>
            <a:ext cx="3154796" cy="1107996"/>
          </a:xfrm>
          <a:prstGeom prst="rect">
            <a:avLst/>
          </a:prstGeom>
          <a:noFill/>
        </p:spPr>
        <p:txBody>
          <a:bodyPr wrap="square" lIns="91440" tIns="45720" rIns="91440" bIns="45720">
            <a:spAutoFit/>
          </a:bodyPr>
          <a:lstStyle/>
          <a:p>
            <a:pPr algn="ctr"/>
            <a:r>
              <a:rPr 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#CAFA</a:t>
            </a:r>
            <a:endParaRPr lang="en-US" sz="6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6" name="Picture 15">
            <a:extLst>
              <a:ext uri="{FF2B5EF4-FFF2-40B4-BE49-F238E27FC236}">
                <a16:creationId xmlns:a16="http://schemas.microsoft.com/office/drawing/2014/main" id="{1200557F-5800-35FB-34B3-119127F02C96}"/>
              </a:ext>
            </a:extLst>
          </p:cNvPr>
          <p:cNvPicPr>
            <a:picLocks noChangeAspect="1"/>
          </p:cNvPicPr>
          <p:nvPr/>
        </p:nvPicPr>
        <p:blipFill>
          <a:blip r:embed="rId8"/>
          <a:stretch>
            <a:fillRect/>
          </a:stretch>
        </p:blipFill>
        <p:spPr>
          <a:xfrm>
            <a:off x="10695073" y="4072108"/>
            <a:ext cx="1008118" cy="1008118"/>
          </a:xfrm>
          <a:prstGeom prst="rect">
            <a:avLst/>
          </a:prstGeom>
        </p:spPr>
      </p:pic>
      <p:sp>
        <p:nvSpPr>
          <p:cNvPr id="17" name="AutoShape 2" descr="Icon image">
            <a:extLst>
              <a:ext uri="{FF2B5EF4-FFF2-40B4-BE49-F238E27FC236}">
                <a16:creationId xmlns:a16="http://schemas.microsoft.com/office/drawing/2014/main" id="{071DC521-E63A-72CE-EA2C-E33B4D2C59C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a:extLst>
              <a:ext uri="{FF2B5EF4-FFF2-40B4-BE49-F238E27FC236}">
                <a16:creationId xmlns:a16="http://schemas.microsoft.com/office/drawing/2014/main" id="{CA6E4148-1C02-DDD4-EF72-C3749063445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30418" y="2924941"/>
            <a:ext cx="1008118" cy="100811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acebook logo">
            <a:extLst>
              <a:ext uri="{FF2B5EF4-FFF2-40B4-BE49-F238E27FC236}">
                <a16:creationId xmlns:a16="http://schemas.microsoft.com/office/drawing/2014/main" id="{906E63C3-BC7D-415F-CFA6-5C56439E2E43}"/>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10695073" y="5170917"/>
            <a:ext cx="1008118" cy="107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165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7490AAA-FFB4-48AC-A2E5-D26CCB95E0F5}"/>
              </a:ext>
            </a:extLst>
          </p:cNvPr>
          <p:cNvGrpSpPr/>
          <p:nvPr/>
        </p:nvGrpSpPr>
        <p:grpSpPr>
          <a:xfrm>
            <a:off x="5971640" y="1018123"/>
            <a:ext cx="5790418" cy="5577291"/>
            <a:chOff x="5100782" y="2679276"/>
            <a:chExt cx="5790418" cy="5577291"/>
          </a:xfrm>
        </p:grpSpPr>
        <p:grpSp>
          <p:nvGrpSpPr>
            <p:cNvPr id="8" name="Group 7">
              <a:extLst>
                <a:ext uri="{FF2B5EF4-FFF2-40B4-BE49-F238E27FC236}">
                  <a16:creationId xmlns:a16="http://schemas.microsoft.com/office/drawing/2014/main" id="{91B2C883-D83D-4C5C-A328-39C79857F579}"/>
                </a:ext>
              </a:extLst>
            </p:cNvPr>
            <p:cNvGrpSpPr/>
            <p:nvPr/>
          </p:nvGrpSpPr>
          <p:grpSpPr>
            <a:xfrm>
              <a:off x="5100782" y="2679276"/>
              <a:ext cx="5790418" cy="5441379"/>
              <a:chOff x="2120556" y="42762"/>
              <a:chExt cx="2280446" cy="2143547"/>
            </a:xfrm>
          </p:grpSpPr>
          <p:grpSp>
            <p:nvGrpSpPr>
              <p:cNvPr id="12" name="Group 11">
                <a:extLst>
                  <a:ext uri="{FF2B5EF4-FFF2-40B4-BE49-F238E27FC236}">
                    <a16:creationId xmlns:a16="http://schemas.microsoft.com/office/drawing/2014/main" id="{CA439F07-4D1C-4623-8FDD-A95E7660F4AE}"/>
                  </a:ext>
                </a:extLst>
              </p:cNvPr>
              <p:cNvGrpSpPr/>
              <p:nvPr/>
            </p:nvGrpSpPr>
            <p:grpSpPr>
              <a:xfrm>
                <a:off x="2120556" y="42762"/>
                <a:ext cx="2280446" cy="2143547"/>
                <a:chOff x="5494059" y="110768"/>
                <a:chExt cx="5908315" cy="5553633"/>
              </a:xfrm>
            </p:grpSpPr>
            <p:grpSp>
              <p:nvGrpSpPr>
                <p:cNvPr id="17" name="Group 16">
                  <a:extLst>
                    <a:ext uri="{FF2B5EF4-FFF2-40B4-BE49-F238E27FC236}">
                      <a16:creationId xmlns:a16="http://schemas.microsoft.com/office/drawing/2014/main" id="{17444AF7-0C22-43F3-AA49-51404C328B07}"/>
                    </a:ext>
                  </a:extLst>
                </p:cNvPr>
                <p:cNvGrpSpPr/>
                <p:nvPr/>
              </p:nvGrpSpPr>
              <p:grpSpPr>
                <a:xfrm>
                  <a:off x="5494059" y="110768"/>
                  <a:ext cx="5908315" cy="5553633"/>
                  <a:chOff x="3558253" y="71739"/>
                  <a:chExt cx="3826546" cy="3596836"/>
                </a:xfrm>
              </p:grpSpPr>
              <p:sp>
                <p:nvSpPr>
                  <p:cNvPr id="20" name="Shape 36403">
                    <a:extLst>
                      <a:ext uri="{FF2B5EF4-FFF2-40B4-BE49-F238E27FC236}">
                        <a16:creationId xmlns:a16="http://schemas.microsoft.com/office/drawing/2014/main" id="{1B83C0D0-8F0D-4F2A-BF3E-4D40645BAC57}"/>
                      </a:ext>
                    </a:extLst>
                  </p:cNvPr>
                  <p:cNvSpPr/>
                  <p:nvPr/>
                </p:nvSpPr>
                <p:spPr>
                  <a:xfrm>
                    <a:off x="4814286" y="1878240"/>
                    <a:ext cx="254001" cy="254001"/>
                  </a:xfrm>
                  <a:prstGeom prst="ellipse">
                    <a:avLst/>
                  </a:prstGeom>
                  <a:solidFill>
                    <a:srgbClr val="4472C4">
                      <a:lumMod val="20000"/>
                      <a:lumOff val="80000"/>
                    </a:srgb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21" name="Shape 36404">
                    <a:extLst>
                      <a:ext uri="{FF2B5EF4-FFF2-40B4-BE49-F238E27FC236}">
                        <a16:creationId xmlns:a16="http://schemas.microsoft.com/office/drawing/2014/main" id="{F7BB6630-38A9-4E17-B0B3-C8EE5716596B}"/>
                      </a:ext>
                    </a:extLst>
                  </p:cNvPr>
                  <p:cNvSpPr/>
                  <p:nvPr/>
                </p:nvSpPr>
                <p:spPr>
                  <a:xfrm>
                    <a:off x="7130798" y="1813849"/>
                    <a:ext cx="254001" cy="254001"/>
                  </a:xfrm>
                  <a:prstGeom prst="ellipse">
                    <a:avLst/>
                  </a:prstGeom>
                  <a:solidFill>
                    <a:srgbClr val="44546A">
                      <a:lumMod val="40000"/>
                      <a:lumOff val="60000"/>
                    </a:srgb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22" name="Shape 36405">
                    <a:extLst>
                      <a:ext uri="{FF2B5EF4-FFF2-40B4-BE49-F238E27FC236}">
                        <a16:creationId xmlns:a16="http://schemas.microsoft.com/office/drawing/2014/main" id="{9195D9C8-E51E-41DA-95DD-E2ABDBFAF820}"/>
                      </a:ext>
                    </a:extLst>
                  </p:cNvPr>
                  <p:cNvSpPr/>
                  <p:nvPr/>
                </p:nvSpPr>
                <p:spPr>
                  <a:xfrm>
                    <a:off x="3558253" y="1685511"/>
                    <a:ext cx="560709" cy="560679"/>
                  </a:xfrm>
                  <a:prstGeom prst="ellipse">
                    <a:avLst/>
                  </a:prstGeom>
                  <a:solidFill>
                    <a:srgbClr val="44546A">
                      <a:lumMod val="60000"/>
                      <a:lumOff val="40000"/>
                    </a:srgb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24" name="Shape 36407">
                    <a:extLst>
                      <a:ext uri="{FF2B5EF4-FFF2-40B4-BE49-F238E27FC236}">
                        <a16:creationId xmlns:a16="http://schemas.microsoft.com/office/drawing/2014/main" id="{F6DD7C83-FAA9-437D-9F64-4F10660117B6}"/>
                      </a:ext>
                    </a:extLst>
                  </p:cNvPr>
                  <p:cNvSpPr/>
                  <p:nvPr/>
                </p:nvSpPr>
                <p:spPr>
                  <a:xfrm>
                    <a:off x="6978845" y="71739"/>
                    <a:ext cx="254001" cy="254000"/>
                  </a:xfrm>
                  <a:prstGeom prst="ellipse">
                    <a:avLst/>
                  </a:prstGeom>
                  <a:solidFill>
                    <a:srgbClr val="5B9BD5">
                      <a:lumMod val="75000"/>
                    </a:srgb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26" name="Shape 36411">
                    <a:extLst>
                      <a:ext uri="{FF2B5EF4-FFF2-40B4-BE49-F238E27FC236}">
                        <a16:creationId xmlns:a16="http://schemas.microsoft.com/office/drawing/2014/main" id="{160589B2-211A-4B98-939A-93F57DA60A16}"/>
                      </a:ext>
                    </a:extLst>
                  </p:cNvPr>
                  <p:cNvSpPr/>
                  <p:nvPr/>
                </p:nvSpPr>
                <p:spPr>
                  <a:xfrm>
                    <a:off x="5509631" y="1564307"/>
                    <a:ext cx="1270001" cy="1270001"/>
                  </a:xfrm>
                  <a:prstGeom prst="ellipse">
                    <a:avLst/>
                  </a:prstGeom>
                  <a:solidFill>
                    <a:srgbClr val="44546A">
                      <a:lumMod val="75000"/>
                    </a:srgb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27" name="Shape 36414">
                    <a:extLst>
                      <a:ext uri="{FF2B5EF4-FFF2-40B4-BE49-F238E27FC236}">
                        <a16:creationId xmlns:a16="http://schemas.microsoft.com/office/drawing/2014/main" id="{B19A944D-A767-45FD-A1ED-D4825E45DD1C}"/>
                      </a:ext>
                    </a:extLst>
                  </p:cNvPr>
                  <p:cNvSpPr/>
                  <p:nvPr/>
                </p:nvSpPr>
                <p:spPr>
                  <a:xfrm>
                    <a:off x="5169958" y="2915546"/>
                    <a:ext cx="753029" cy="753029"/>
                  </a:xfrm>
                  <a:prstGeom prst="ellipse">
                    <a:avLst/>
                  </a:prstGeom>
                  <a:solidFill>
                    <a:srgbClr val="5B9BD5"/>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28" name="Shape 36417">
                    <a:extLst>
                      <a:ext uri="{FF2B5EF4-FFF2-40B4-BE49-F238E27FC236}">
                        <a16:creationId xmlns:a16="http://schemas.microsoft.com/office/drawing/2014/main" id="{1DD3131C-D2BE-4255-B439-05AD84205D27}"/>
                      </a:ext>
                    </a:extLst>
                  </p:cNvPr>
                  <p:cNvSpPr/>
                  <p:nvPr/>
                </p:nvSpPr>
                <p:spPr>
                  <a:xfrm>
                    <a:off x="6433113" y="3012482"/>
                    <a:ext cx="508001" cy="508001"/>
                  </a:xfrm>
                  <a:prstGeom prst="ellipse">
                    <a:avLst/>
                  </a:prstGeom>
                  <a:solidFill>
                    <a:srgbClr val="5B9BD5">
                      <a:lumMod val="40000"/>
                      <a:lumOff val="60000"/>
                    </a:srgb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grpSp>
            <p:sp>
              <p:nvSpPr>
                <p:cNvPr id="18" name="Freeform 972">
                  <a:extLst>
                    <a:ext uri="{FF2B5EF4-FFF2-40B4-BE49-F238E27FC236}">
                      <a16:creationId xmlns:a16="http://schemas.microsoft.com/office/drawing/2014/main" id="{DC4D708F-0462-430A-85D2-CF97E7726CAC}"/>
                    </a:ext>
                  </a:extLst>
                </p:cNvPr>
                <p:cNvSpPr>
                  <a:spLocks noChangeAspect="1" noChangeArrowheads="1"/>
                </p:cNvSpPr>
                <p:nvPr/>
              </p:nvSpPr>
              <p:spPr bwMode="auto">
                <a:xfrm>
                  <a:off x="10158994" y="4854186"/>
                  <a:ext cx="332270" cy="378742"/>
                </a:xfrm>
                <a:custGeom>
                  <a:avLst/>
                  <a:gdLst>
                    <a:gd name="T0" fmla="*/ 568143 w 250466"/>
                    <a:gd name="T1" fmla="*/ 415534 h 285390"/>
                    <a:gd name="T2" fmla="*/ 537771 w 250466"/>
                    <a:gd name="T3" fmla="*/ 415534 h 285390"/>
                    <a:gd name="T4" fmla="*/ 284072 w 250466"/>
                    <a:gd name="T5" fmla="*/ 400362 h 285390"/>
                    <a:gd name="T6" fmla="*/ 284072 w 250466"/>
                    <a:gd name="T7" fmla="*/ 430707 h 285390"/>
                    <a:gd name="T8" fmla="*/ 284072 w 250466"/>
                    <a:gd name="T9" fmla="*/ 400362 h 285390"/>
                    <a:gd name="T10" fmla="*/ 573869 w 250466"/>
                    <a:gd name="T11" fmla="*/ 258875 h 285390"/>
                    <a:gd name="T12" fmla="*/ 573869 w 250466"/>
                    <a:gd name="T13" fmla="*/ 578723 h 285390"/>
                    <a:gd name="T14" fmla="*/ 553184 w 250466"/>
                    <a:gd name="T15" fmla="*/ 578723 h 285390"/>
                    <a:gd name="T16" fmla="*/ 612801 w 250466"/>
                    <a:gd name="T17" fmla="*/ 418798 h 285390"/>
                    <a:gd name="T18" fmla="*/ 553184 w 250466"/>
                    <a:gd name="T19" fmla="*/ 258875 h 285390"/>
                    <a:gd name="T20" fmla="*/ 277453 w 250466"/>
                    <a:gd name="T21" fmla="*/ 258875 h 285390"/>
                    <a:gd name="T22" fmla="*/ 277453 w 250466"/>
                    <a:gd name="T23" fmla="*/ 558281 h 285390"/>
                    <a:gd name="T24" fmla="*/ 267790 w 250466"/>
                    <a:gd name="T25" fmla="*/ 583534 h 285390"/>
                    <a:gd name="T26" fmla="*/ 258122 w 250466"/>
                    <a:gd name="T27" fmla="*/ 258875 h 285390"/>
                    <a:gd name="T28" fmla="*/ 427093 w 250466"/>
                    <a:gd name="T29" fmla="*/ 261990 h 285390"/>
                    <a:gd name="T30" fmla="*/ 488383 w 250466"/>
                    <a:gd name="T31" fmla="*/ 327976 h 285390"/>
                    <a:gd name="T32" fmla="*/ 461947 w 250466"/>
                    <a:gd name="T33" fmla="*/ 338775 h 285390"/>
                    <a:gd name="T34" fmla="*/ 360996 w 250466"/>
                    <a:gd name="T35" fmla="*/ 355574 h 285390"/>
                    <a:gd name="T36" fmla="*/ 494392 w 250466"/>
                    <a:gd name="T37" fmla="*/ 475556 h 285390"/>
                    <a:gd name="T38" fmla="*/ 427093 w 250466"/>
                    <a:gd name="T39" fmla="*/ 569140 h 285390"/>
                    <a:gd name="T40" fmla="*/ 399455 w 250466"/>
                    <a:gd name="T41" fmla="*/ 569140 h 285390"/>
                    <a:gd name="T42" fmla="*/ 338163 w 250466"/>
                    <a:gd name="T43" fmla="*/ 503150 h 285390"/>
                    <a:gd name="T44" fmla="*/ 364602 w 250466"/>
                    <a:gd name="T45" fmla="*/ 491153 h 285390"/>
                    <a:gd name="T46" fmla="*/ 465545 w 250466"/>
                    <a:gd name="T47" fmla="*/ 475556 h 285390"/>
                    <a:gd name="T48" fmla="*/ 332154 w 250466"/>
                    <a:gd name="T49" fmla="*/ 355574 h 285390"/>
                    <a:gd name="T50" fmla="*/ 399455 w 250466"/>
                    <a:gd name="T51" fmla="*/ 261990 h 285390"/>
                    <a:gd name="T52" fmla="*/ 412675 w 250466"/>
                    <a:gd name="T53" fmla="*/ 143492 h 285390"/>
                    <a:gd name="T54" fmla="*/ 412675 w 250466"/>
                    <a:gd name="T55" fmla="*/ 691713 h 285390"/>
                    <a:gd name="T56" fmla="*/ 412675 w 250466"/>
                    <a:gd name="T57" fmla="*/ 143492 h 285390"/>
                    <a:gd name="T58" fmla="*/ 715831 w 250466"/>
                    <a:gd name="T59" fmla="*/ 418198 h 285390"/>
                    <a:gd name="T60" fmla="*/ 110721 w 250466"/>
                    <a:gd name="T61" fmla="*/ 418198 h 285390"/>
                    <a:gd name="T62" fmla="*/ 415314 w 250466"/>
                    <a:gd name="T63" fmla="*/ 28699 h 285390"/>
                    <a:gd name="T64" fmla="*/ 415314 w 250466"/>
                    <a:gd name="T65" fmla="*/ 804734 h 285390"/>
                    <a:gd name="T66" fmla="*/ 636107 w 250466"/>
                    <a:gd name="T67" fmla="*/ 737773 h 285390"/>
                    <a:gd name="T68" fmla="*/ 803190 w 250466"/>
                    <a:gd name="T69" fmla="*/ 898006 h 285390"/>
                    <a:gd name="T70" fmla="*/ 415314 w 250466"/>
                    <a:gd name="T71" fmla="*/ 28699 h 285390"/>
                    <a:gd name="T72" fmla="*/ 831832 w 250466"/>
                    <a:gd name="T73" fmla="*/ 416120 h 285390"/>
                    <a:gd name="T74" fmla="*/ 822277 w 250466"/>
                    <a:gd name="T75" fmla="*/ 947028 h 285390"/>
                    <a:gd name="T76" fmla="*/ 806768 w 250466"/>
                    <a:gd name="T77" fmla="*/ 943445 h 285390"/>
                    <a:gd name="T78" fmla="*/ 415314 w 250466"/>
                    <a:gd name="T79" fmla="*/ 833433 h 285390"/>
                    <a:gd name="T80" fmla="*/ 415314 w 250466"/>
                    <a:gd name="T81" fmla="*/ 0 h 2853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50466" h="285390">
                      <a:moveTo>
                        <a:pt x="166116" y="120650"/>
                      </a:moveTo>
                      <a:cubicBezTo>
                        <a:pt x="168783" y="120650"/>
                        <a:pt x="171069" y="122555"/>
                        <a:pt x="171069" y="125222"/>
                      </a:cubicBezTo>
                      <a:cubicBezTo>
                        <a:pt x="171069" y="127889"/>
                        <a:pt x="168783" y="129794"/>
                        <a:pt x="166116" y="129794"/>
                      </a:cubicBezTo>
                      <a:cubicBezTo>
                        <a:pt x="163830" y="129794"/>
                        <a:pt x="161925" y="127889"/>
                        <a:pt x="161925" y="125222"/>
                      </a:cubicBezTo>
                      <a:cubicBezTo>
                        <a:pt x="161925" y="122555"/>
                        <a:pt x="163830" y="120650"/>
                        <a:pt x="166116" y="120650"/>
                      </a:cubicBezTo>
                      <a:close/>
                      <a:moveTo>
                        <a:pt x="85535" y="120650"/>
                      </a:moveTo>
                      <a:cubicBezTo>
                        <a:pt x="87821" y="120650"/>
                        <a:pt x="90107" y="122555"/>
                        <a:pt x="90107" y="125222"/>
                      </a:cubicBezTo>
                      <a:cubicBezTo>
                        <a:pt x="90107" y="127889"/>
                        <a:pt x="87821" y="129794"/>
                        <a:pt x="85535" y="129794"/>
                      </a:cubicBezTo>
                      <a:cubicBezTo>
                        <a:pt x="82868" y="129794"/>
                        <a:pt x="80963" y="127889"/>
                        <a:pt x="80963" y="125222"/>
                      </a:cubicBezTo>
                      <a:cubicBezTo>
                        <a:pt x="80963" y="122555"/>
                        <a:pt x="82868" y="120650"/>
                        <a:pt x="85535" y="120650"/>
                      </a:cubicBezTo>
                      <a:close/>
                      <a:moveTo>
                        <a:pt x="166566" y="78012"/>
                      </a:moveTo>
                      <a:cubicBezTo>
                        <a:pt x="168397" y="76200"/>
                        <a:pt x="171328" y="76200"/>
                        <a:pt x="172794" y="78012"/>
                      </a:cubicBezTo>
                      <a:cubicBezTo>
                        <a:pt x="185982" y="90694"/>
                        <a:pt x="193309" y="108088"/>
                        <a:pt x="193309" y="126206"/>
                      </a:cubicBezTo>
                      <a:cubicBezTo>
                        <a:pt x="193309" y="144324"/>
                        <a:pt x="185982" y="161355"/>
                        <a:pt x="172794" y="174400"/>
                      </a:cubicBezTo>
                      <a:cubicBezTo>
                        <a:pt x="172061" y="175487"/>
                        <a:pt x="170962" y="175850"/>
                        <a:pt x="169863" y="175850"/>
                      </a:cubicBezTo>
                      <a:cubicBezTo>
                        <a:pt x="168764" y="175850"/>
                        <a:pt x="167665" y="175487"/>
                        <a:pt x="166566" y="174400"/>
                      </a:cubicBezTo>
                      <a:cubicBezTo>
                        <a:pt x="165100" y="172589"/>
                        <a:pt x="165100" y="170052"/>
                        <a:pt x="166566" y="168240"/>
                      </a:cubicBezTo>
                      <a:cubicBezTo>
                        <a:pt x="178289" y="157007"/>
                        <a:pt x="184517" y="142150"/>
                        <a:pt x="184517" y="126206"/>
                      </a:cubicBezTo>
                      <a:cubicBezTo>
                        <a:pt x="184517" y="110262"/>
                        <a:pt x="178289" y="95405"/>
                        <a:pt x="166566" y="84172"/>
                      </a:cubicBezTo>
                      <a:cubicBezTo>
                        <a:pt x="165100" y="82360"/>
                        <a:pt x="165100" y="79823"/>
                        <a:pt x="166566" y="78012"/>
                      </a:cubicBezTo>
                      <a:close/>
                      <a:moveTo>
                        <a:pt x="77721" y="78012"/>
                      </a:moveTo>
                      <a:cubicBezTo>
                        <a:pt x="79176" y="76200"/>
                        <a:pt x="82087" y="76200"/>
                        <a:pt x="83542" y="78012"/>
                      </a:cubicBezTo>
                      <a:cubicBezTo>
                        <a:pt x="85361" y="79823"/>
                        <a:pt x="85361" y="82360"/>
                        <a:pt x="83542" y="84172"/>
                      </a:cubicBezTo>
                      <a:cubicBezTo>
                        <a:pt x="60259" y="107363"/>
                        <a:pt x="60259" y="145049"/>
                        <a:pt x="83542" y="168240"/>
                      </a:cubicBezTo>
                      <a:cubicBezTo>
                        <a:pt x="85361" y="170052"/>
                        <a:pt x="85361" y="172589"/>
                        <a:pt x="83542" y="174400"/>
                      </a:cubicBezTo>
                      <a:cubicBezTo>
                        <a:pt x="82814" y="175487"/>
                        <a:pt x="81723" y="175850"/>
                        <a:pt x="80632" y="175850"/>
                      </a:cubicBezTo>
                      <a:cubicBezTo>
                        <a:pt x="79540" y="175850"/>
                        <a:pt x="78449" y="175487"/>
                        <a:pt x="77721" y="174400"/>
                      </a:cubicBezTo>
                      <a:cubicBezTo>
                        <a:pt x="50800" y="147948"/>
                        <a:pt x="50800" y="104826"/>
                        <a:pt x="77721" y="78012"/>
                      </a:cubicBezTo>
                      <a:close/>
                      <a:moveTo>
                        <a:pt x="124257" y="74612"/>
                      </a:moveTo>
                      <a:cubicBezTo>
                        <a:pt x="126790" y="74612"/>
                        <a:pt x="128599" y="76420"/>
                        <a:pt x="128599" y="78951"/>
                      </a:cubicBezTo>
                      <a:lnTo>
                        <a:pt x="128599" y="84736"/>
                      </a:lnTo>
                      <a:cubicBezTo>
                        <a:pt x="136922" y="86182"/>
                        <a:pt x="143797" y="91244"/>
                        <a:pt x="147054" y="98837"/>
                      </a:cubicBezTo>
                      <a:cubicBezTo>
                        <a:pt x="147777" y="101368"/>
                        <a:pt x="147054" y="103899"/>
                        <a:pt x="144521" y="104622"/>
                      </a:cubicBezTo>
                      <a:cubicBezTo>
                        <a:pt x="142711" y="105345"/>
                        <a:pt x="140178" y="104260"/>
                        <a:pt x="139093" y="102091"/>
                      </a:cubicBezTo>
                      <a:cubicBezTo>
                        <a:pt x="136922" y="97029"/>
                        <a:pt x="130770" y="93413"/>
                        <a:pt x="124257" y="93413"/>
                      </a:cubicBezTo>
                      <a:cubicBezTo>
                        <a:pt x="115572" y="93413"/>
                        <a:pt x="108697" y="99560"/>
                        <a:pt x="108697" y="107153"/>
                      </a:cubicBezTo>
                      <a:cubicBezTo>
                        <a:pt x="108697" y="113299"/>
                        <a:pt x="111230" y="120893"/>
                        <a:pt x="124257" y="120893"/>
                      </a:cubicBezTo>
                      <a:cubicBezTo>
                        <a:pt x="142350" y="120893"/>
                        <a:pt x="148863" y="132463"/>
                        <a:pt x="148863" y="143310"/>
                      </a:cubicBezTo>
                      <a:cubicBezTo>
                        <a:pt x="148863" y="154518"/>
                        <a:pt x="140178" y="163557"/>
                        <a:pt x="128599" y="165365"/>
                      </a:cubicBezTo>
                      <a:lnTo>
                        <a:pt x="128599" y="171512"/>
                      </a:lnTo>
                      <a:cubicBezTo>
                        <a:pt x="128599" y="174043"/>
                        <a:pt x="126790" y="175851"/>
                        <a:pt x="124257" y="175851"/>
                      </a:cubicBezTo>
                      <a:cubicBezTo>
                        <a:pt x="122086" y="175851"/>
                        <a:pt x="120277" y="174043"/>
                        <a:pt x="120277" y="171512"/>
                      </a:cubicBezTo>
                      <a:lnTo>
                        <a:pt x="120277" y="165365"/>
                      </a:lnTo>
                      <a:cubicBezTo>
                        <a:pt x="111592" y="163919"/>
                        <a:pt x="104717" y="158857"/>
                        <a:pt x="101822" y="151626"/>
                      </a:cubicBezTo>
                      <a:cubicBezTo>
                        <a:pt x="100736" y="149456"/>
                        <a:pt x="101822" y="146925"/>
                        <a:pt x="103993" y="145841"/>
                      </a:cubicBezTo>
                      <a:cubicBezTo>
                        <a:pt x="106164" y="145117"/>
                        <a:pt x="108697" y="145841"/>
                        <a:pt x="109783" y="148010"/>
                      </a:cubicBezTo>
                      <a:cubicBezTo>
                        <a:pt x="111954" y="153433"/>
                        <a:pt x="117744" y="157049"/>
                        <a:pt x="124257" y="157049"/>
                      </a:cubicBezTo>
                      <a:cubicBezTo>
                        <a:pt x="132941" y="157049"/>
                        <a:pt x="140178" y="150903"/>
                        <a:pt x="140178" y="143310"/>
                      </a:cubicBezTo>
                      <a:cubicBezTo>
                        <a:pt x="140178" y="137163"/>
                        <a:pt x="137284" y="129570"/>
                        <a:pt x="124257" y="129570"/>
                      </a:cubicBezTo>
                      <a:cubicBezTo>
                        <a:pt x="106526" y="129570"/>
                        <a:pt x="100013" y="118000"/>
                        <a:pt x="100013" y="107153"/>
                      </a:cubicBezTo>
                      <a:cubicBezTo>
                        <a:pt x="100013" y="95944"/>
                        <a:pt x="108697" y="86905"/>
                        <a:pt x="120277" y="85097"/>
                      </a:cubicBezTo>
                      <a:lnTo>
                        <a:pt x="120277" y="78951"/>
                      </a:lnTo>
                      <a:cubicBezTo>
                        <a:pt x="120277" y="76420"/>
                        <a:pt x="122086" y="74612"/>
                        <a:pt x="124257" y="74612"/>
                      </a:cubicBezTo>
                      <a:close/>
                      <a:moveTo>
                        <a:pt x="124258" y="43240"/>
                      </a:moveTo>
                      <a:cubicBezTo>
                        <a:pt x="78798" y="43240"/>
                        <a:pt x="41997" y="80475"/>
                        <a:pt x="41997" y="126025"/>
                      </a:cubicBezTo>
                      <a:cubicBezTo>
                        <a:pt x="41997" y="171576"/>
                        <a:pt x="78798" y="208449"/>
                        <a:pt x="124258" y="208449"/>
                      </a:cubicBezTo>
                      <a:cubicBezTo>
                        <a:pt x="169719" y="208449"/>
                        <a:pt x="206880" y="171576"/>
                        <a:pt x="206880" y="126025"/>
                      </a:cubicBezTo>
                      <a:cubicBezTo>
                        <a:pt x="206880" y="80475"/>
                        <a:pt x="169719" y="43240"/>
                        <a:pt x="124258" y="43240"/>
                      </a:cubicBezTo>
                      <a:close/>
                      <a:moveTo>
                        <a:pt x="124258" y="34925"/>
                      </a:moveTo>
                      <a:cubicBezTo>
                        <a:pt x="174409" y="34925"/>
                        <a:pt x="215539" y="75775"/>
                        <a:pt x="215539" y="126025"/>
                      </a:cubicBezTo>
                      <a:cubicBezTo>
                        <a:pt x="215539" y="176275"/>
                        <a:pt x="174409" y="217126"/>
                        <a:pt x="124258" y="217126"/>
                      </a:cubicBezTo>
                      <a:cubicBezTo>
                        <a:pt x="74108" y="217126"/>
                        <a:pt x="33338" y="176275"/>
                        <a:pt x="33338" y="126025"/>
                      </a:cubicBezTo>
                      <a:cubicBezTo>
                        <a:pt x="33338" y="75775"/>
                        <a:pt x="74108" y="34925"/>
                        <a:pt x="124258" y="34925"/>
                      </a:cubicBezTo>
                      <a:close/>
                      <a:moveTo>
                        <a:pt x="125053" y="8648"/>
                      </a:moveTo>
                      <a:cubicBezTo>
                        <a:pt x="61089" y="8648"/>
                        <a:pt x="8624" y="60897"/>
                        <a:pt x="8624" y="125399"/>
                      </a:cubicBezTo>
                      <a:cubicBezTo>
                        <a:pt x="8624" y="189900"/>
                        <a:pt x="61089" y="242509"/>
                        <a:pt x="125053" y="242509"/>
                      </a:cubicBezTo>
                      <a:cubicBezTo>
                        <a:pt x="148051" y="242509"/>
                        <a:pt x="169972" y="235663"/>
                        <a:pt x="189377" y="223051"/>
                      </a:cubicBezTo>
                      <a:cubicBezTo>
                        <a:pt x="190095" y="222330"/>
                        <a:pt x="190814" y="222330"/>
                        <a:pt x="191533" y="222330"/>
                      </a:cubicBezTo>
                      <a:cubicBezTo>
                        <a:pt x="192611" y="222330"/>
                        <a:pt x="194048" y="222691"/>
                        <a:pt x="194767" y="223411"/>
                      </a:cubicBezTo>
                      <a:lnTo>
                        <a:pt x="241842" y="270616"/>
                      </a:lnTo>
                      <a:lnTo>
                        <a:pt x="241842" y="125399"/>
                      </a:lnTo>
                      <a:cubicBezTo>
                        <a:pt x="241842" y="60897"/>
                        <a:pt x="189377" y="8648"/>
                        <a:pt x="125053" y="8648"/>
                      </a:cubicBezTo>
                      <a:close/>
                      <a:moveTo>
                        <a:pt x="125053" y="0"/>
                      </a:moveTo>
                      <a:cubicBezTo>
                        <a:pt x="194048" y="0"/>
                        <a:pt x="250466" y="56213"/>
                        <a:pt x="250466" y="125399"/>
                      </a:cubicBezTo>
                      <a:lnTo>
                        <a:pt x="250466" y="281426"/>
                      </a:lnTo>
                      <a:cubicBezTo>
                        <a:pt x="250466" y="282867"/>
                        <a:pt x="249388" y="284669"/>
                        <a:pt x="247591" y="285390"/>
                      </a:cubicBezTo>
                      <a:cubicBezTo>
                        <a:pt x="247232" y="285390"/>
                        <a:pt x="246513" y="285390"/>
                        <a:pt x="246154" y="285390"/>
                      </a:cubicBezTo>
                      <a:cubicBezTo>
                        <a:pt x="245076" y="285390"/>
                        <a:pt x="243998" y="285029"/>
                        <a:pt x="242920" y="284309"/>
                      </a:cubicBezTo>
                      <a:lnTo>
                        <a:pt x="190814" y="232420"/>
                      </a:lnTo>
                      <a:cubicBezTo>
                        <a:pt x="171050" y="244311"/>
                        <a:pt x="148411" y="251157"/>
                        <a:pt x="125053" y="251157"/>
                      </a:cubicBezTo>
                      <a:cubicBezTo>
                        <a:pt x="56058" y="251157"/>
                        <a:pt x="0" y="194584"/>
                        <a:pt x="0" y="125399"/>
                      </a:cubicBezTo>
                      <a:cubicBezTo>
                        <a:pt x="0" y="56213"/>
                        <a:pt x="56058" y="0"/>
                        <a:pt x="125053" y="0"/>
                      </a:cubicBezTo>
                      <a:close/>
                    </a:path>
                  </a:pathLst>
                </a:custGeom>
                <a:solidFill>
                  <a:sysClr val="window" lastClr="FFFFFF"/>
                </a:solidFill>
                <a:ln>
                  <a:noFill/>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9" name="Freeform 971">
                  <a:extLst>
                    <a:ext uri="{FF2B5EF4-FFF2-40B4-BE49-F238E27FC236}">
                      <a16:creationId xmlns:a16="http://schemas.microsoft.com/office/drawing/2014/main" id="{864E9193-2F3C-4F7F-9F94-22D1293D6859}"/>
                    </a:ext>
                  </a:extLst>
                </p:cNvPr>
                <p:cNvSpPr>
                  <a:spLocks noChangeAspect="1" noChangeArrowheads="1"/>
                </p:cNvSpPr>
                <p:nvPr/>
              </p:nvSpPr>
              <p:spPr bwMode="auto">
                <a:xfrm>
                  <a:off x="8219277" y="4719500"/>
                  <a:ext cx="689316" cy="683030"/>
                </a:xfrm>
                <a:custGeom>
                  <a:avLst/>
                  <a:gdLst>
                    <a:gd name="T0" fmla="*/ 29598 w 286434"/>
                    <a:gd name="T1" fmla="*/ 922423 h 285210"/>
                    <a:gd name="T2" fmla="*/ 938853 w 286434"/>
                    <a:gd name="T3" fmla="*/ 837196 h 285210"/>
                    <a:gd name="T4" fmla="*/ 616982 w 286434"/>
                    <a:gd name="T5" fmla="*/ 539445 h 285210"/>
                    <a:gd name="T6" fmla="*/ 616982 w 286434"/>
                    <a:gd name="T7" fmla="*/ 569943 h 285210"/>
                    <a:gd name="T8" fmla="*/ 616982 w 286434"/>
                    <a:gd name="T9" fmla="*/ 539445 h 285210"/>
                    <a:gd name="T10" fmla="*/ 362830 w 286434"/>
                    <a:gd name="T11" fmla="*/ 554694 h 285210"/>
                    <a:gd name="T12" fmla="*/ 331857 w 286434"/>
                    <a:gd name="T13" fmla="*/ 554694 h 285210"/>
                    <a:gd name="T14" fmla="*/ 480932 w 286434"/>
                    <a:gd name="T15" fmla="*/ 364723 h 285210"/>
                    <a:gd name="T16" fmla="*/ 495528 w 286434"/>
                    <a:gd name="T17" fmla="*/ 403155 h 285210"/>
                    <a:gd name="T18" fmla="*/ 557581 w 286434"/>
                    <a:gd name="T19" fmla="*/ 472809 h 285210"/>
                    <a:gd name="T20" fmla="*/ 480932 w 286434"/>
                    <a:gd name="T21" fmla="*/ 430779 h 285210"/>
                    <a:gd name="T22" fmla="*/ 480932 w 286434"/>
                    <a:gd name="T23" fmla="*/ 537668 h 285210"/>
                    <a:gd name="T24" fmla="*/ 495528 w 286434"/>
                    <a:gd name="T25" fmla="*/ 701008 h 285210"/>
                    <a:gd name="T26" fmla="*/ 480932 w 286434"/>
                    <a:gd name="T27" fmla="*/ 739440 h 285210"/>
                    <a:gd name="T28" fmla="*/ 467548 w 286434"/>
                    <a:gd name="T29" fmla="*/ 702207 h 285210"/>
                    <a:gd name="T30" fmla="*/ 404289 w 286434"/>
                    <a:gd name="T31" fmla="*/ 631347 h 285210"/>
                    <a:gd name="T32" fmla="*/ 480932 w 286434"/>
                    <a:gd name="T33" fmla="*/ 673381 h 285210"/>
                    <a:gd name="T34" fmla="*/ 480932 w 286434"/>
                    <a:gd name="T35" fmla="*/ 566496 h 285210"/>
                    <a:gd name="T36" fmla="*/ 467548 w 286434"/>
                    <a:gd name="T37" fmla="*/ 403155 h 285210"/>
                    <a:gd name="T38" fmla="*/ 480932 w 286434"/>
                    <a:gd name="T39" fmla="*/ 364723 h 285210"/>
                    <a:gd name="T40" fmla="*/ 710627 w 286434"/>
                    <a:gd name="T41" fmla="*/ 363088 h 285210"/>
                    <a:gd name="T42" fmla="*/ 714285 w 286434"/>
                    <a:gd name="T43" fmla="*/ 735174 h 285210"/>
                    <a:gd name="T44" fmla="*/ 667914 w 286434"/>
                    <a:gd name="T45" fmla="*/ 808392 h 285210"/>
                    <a:gd name="T46" fmla="*/ 804602 w 286434"/>
                    <a:gd name="T47" fmla="*/ 743575 h 285210"/>
                    <a:gd name="T48" fmla="*/ 800944 w 286434"/>
                    <a:gd name="T49" fmla="*/ 370286 h 285210"/>
                    <a:gd name="T50" fmla="*/ 848543 w 286434"/>
                    <a:gd name="T51" fmla="*/ 298270 h 285210"/>
                    <a:gd name="T52" fmla="*/ 335931 w 286434"/>
                    <a:gd name="T53" fmla="*/ 298270 h 285210"/>
                    <a:gd name="T54" fmla="*/ 283453 w 286434"/>
                    <a:gd name="T55" fmla="*/ 731570 h 285210"/>
                    <a:gd name="T56" fmla="*/ 632514 w 286434"/>
                    <a:gd name="T57" fmla="*/ 808392 h 285210"/>
                    <a:gd name="T58" fmla="*/ 685001 w 286434"/>
                    <a:gd name="T59" fmla="*/ 375087 h 285210"/>
                    <a:gd name="T60" fmla="*/ 335931 w 286434"/>
                    <a:gd name="T61" fmla="*/ 298270 h 285210"/>
                    <a:gd name="T62" fmla="*/ 163850 w 286434"/>
                    <a:gd name="T63" fmla="*/ 363088 h 285210"/>
                    <a:gd name="T64" fmla="*/ 166291 w 286434"/>
                    <a:gd name="T65" fmla="*/ 735174 h 285210"/>
                    <a:gd name="T66" fmla="*/ 119913 w 286434"/>
                    <a:gd name="T67" fmla="*/ 808392 h 285210"/>
                    <a:gd name="T68" fmla="*/ 256605 w 286434"/>
                    <a:gd name="T69" fmla="*/ 743575 h 285210"/>
                    <a:gd name="T70" fmla="*/ 254163 w 286434"/>
                    <a:gd name="T71" fmla="*/ 370286 h 285210"/>
                    <a:gd name="T72" fmla="*/ 300544 w 286434"/>
                    <a:gd name="T73" fmla="*/ 298270 h 285210"/>
                    <a:gd name="T74" fmla="*/ 480943 w 286434"/>
                    <a:gd name="T75" fmla="*/ 131460 h 285210"/>
                    <a:gd name="T76" fmla="*/ 593336 w 286434"/>
                    <a:gd name="T77" fmla="*/ 196809 h 285210"/>
                    <a:gd name="T78" fmla="*/ 473693 w 286434"/>
                    <a:gd name="T79" fmla="*/ 101208 h 285210"/>
                    <a:gd name="T80" fmla="*/ 654982 w 286434"/>
                    <a:gd name="T81" fmla="*/ 199229 h 285210"/>
                    <a:gd name="T82" fmla="*/ 647732 w 286434"/>
                    <a:gd name="T83" fmla="*/ 225850 h 285210"/>
                    <a:gd name="T84" fmla="*/ 302077 w 286434"/>
                    <a:gd name="T85" fmla="*/ 216173 h 285210"/>
                    <a:gd name="T86" fmla="*/ 473693 w 286434"/>
                    <a:gd name="T87" fmla="*/ 101208 h 285210"/>
                    <a:gd name="T88" fmla="*/ 68650 w 286434"/>
                    <a:gd name="T89" fmla="*/ 269461 h 285210"/>
                    <a:gd name="T90" fmla="*/ 483614 w 286434"/>
                    <a:gd name="T91" fmla="*/ 30604 h 285210"/>
                    <a:gd name="T92" fmla="*/ 490939 w 286434"/>
                    <a:gd name="T93" fmla="*/ 1800 h 285210"/>
                    <a:gd name="T94" fmla="*/ 968146 w 286434"/>
                    <a:gd name="T95" fmla="*/ 287469 h 285210"/>
                    <a:gd name="T96" fmla="*/ 882713 w 286434"/>
                    <a:gd name="T97" fmla="*/ 298270 h 285210"/>
                    <a:gd name="T98" fmla="*/ 831456 w 286434"/>
                    <a:gd name="T99" fmla="*/ 731570 h 285210"/>
                    <a:gd name="T100" fmla="*/ 953502 w 286434"/>
                    <a:gd name="T101" fmla="*/ 808392 h 285210"/>
                    <a:gd name="T102" fmla="*/ 968146 w 286434"/>
                    <a:gd name="T103" fmla="*/ 938030 h 285210"/>
                    <a:gd name="T104" fmla="*/ 14947 w 286434"/>
                    <a:gd name="T105" fmla="*/ 951220 h 285210"/>
                    <a:gd name="T106" fmla="*/ 299 w 286434"/>
                    <a:gd name="T107" fmla="*/ 821587 h 285210"/>
                    <a:gd name="T108" fmla="*/ 85735 w 286434"/>
                    <a:gd name="T109" fmla="*/ 808392 h 285210"/>
                    <a:gd name="T110" fmla="*/ 136998 w 286434"/>
                    <a:gd name="T111" fmla="*/ 375087 h 285210"/>
                    <a:gd name="T112" fmla="*/ 14947 w 286434"/>
                    <a:gd name="T113" fmla="*/ 298270 h 285210"/>
                    <a:gd name="T114" fmla="*/ 7624 w 286434"/>
                    <a:gd name="T115" fmla="*/ 271865 h 2852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86434" h="285210">
                      <a:moveTo>
                        <a:pt x="8753" y="251021"/>
                      </a:moveTo>
                      <a:lnTo>
                        <a:pt x="8753" y="276573"/>
                      </a:lnTo>
                      <a:lnTo>
                        <a:pt x="277681" y="276573"/>
                      </a:lnTo>
                      <a:lnTo>
                        <a:pt x="277681" y="251021"/>
                      </a:lnTo>
                      <a:lnTo>
                        <a:pt x="8753" y="251021"/>
                      </a:lnTo>
                      <a:close/>
                      <a:moveTo>
                        <a:pt x="182482" y="161745"/>
                      </a:moveTo>
                      <a:cubicBezTo>
                        <a:pt x="184768" y="161745"/>
                        <a:pt x="186673" y="164031"/>
                        <a:pt x="186673" y="166317"/>
                      </a:cubicBezTo>
                      <a:cubicBezTo>
                        <a:pt x="186673" y="168984"/>
                        <a:pt x="184768" y="170889"/>
                        <a:pt x="182482" y="170889"/>
                      </a:cubicBezTo>
                      <a:cubicBezTo>
                        <a:pt x="179815" y="170889"/>
                        <a:pt x="177529" y="168984"/>
                        <a:pt x="177529" y="166317"/>
                      </a:cubicBezTo>
                      <a:cubicBezTo>
                        <a:pt x="177529" y="164031"/>
                        <a:pt x="179815" y="161745"/>
                        <a:pt x="182482" y="161745"/>
                      </a:cubicBezTo>
                      <a:close/>
                      <a:moveTo>
                        <a:pt x="102550" y="161745"/>
                      </a:moveTo>
                      <a:cubicBezTo>
                        <a:pt x="104748" y="161745"/>
                        <a:pt x="107312" y="164031"/>
                        <a:pt x="107312" y="166317"/>
                      </a:cubicBezTo>
                      <a:cubicBezTo>
                        <a:pt x="107312" y="168984"/>
                        <a:pt x="104748" y="170889"/>
                        <a:pt x="102550" y="170889"/>
                      </a:cubicBezTo>
                      <a:cubicBezTo>
                        <a:pt x="100352" y="170889"/>
                        <a:pt x="98154" y="168984"/>
                        <a:pt x="98154" y="166317"/>
                      </a:cubicBezTo>
                      <a:cubicBezTo>
                        <a:pt x="98154" y="164031"/>
                        <a:pt x="100352" y="161745"/>
                        <a:pt x="102550" y="161745"/>
                      </a:cubicBezTo>
                      <a:close/>
                      <a:moveTo>
                        <a:pt x="142243" y="109357"/>
                      </a:moveTo>
                      <a:cubicBezTo>
                        <a:pt x="144762" y="109357"/>
                        <a:pt x="146561" y="111157"/>
                        <a:pt x="146561" y="113678"/>
                      </a:cubicBezTo>
                      <a:lnTo>
                        <a:pt x="146561" y="120880"/>
                      </a:lnTo>
                      <a:cubicBezTo>
                        <a:pt x="155917" y="122321"/>
                        <a:pt x="163833" y="127722"/>
                        <a:pt x="167432" y="136365"/>
                      </a:cubicBezTo>
                      <a:cubicBezTo>
                        <a:pt x="168151" y="138525"/>
                        <a:pt x="167072" y="141046"/>
                        <a:pt x="164913" y="141766"/>
                      </a:cubicBezTo>
                      <a:cubicBezTo>
                        <a:pt x="162754" y="142847"/>
                        <a:pt x="160235" y="141766"/>
                        <a:pt x="159156" y="139606"/>
                      </a:cubicBezTo>
                      <a:cubicBezTo>
                        <a:pt x="156637" y="133484"/>
                        <a:pt x="149800" y="129163"/>
                        <a:pt x="142243" y="129163"/>
                      </a:cubicBezTo>
                      <a:cubicBezTo>
                        <a:pt x="132528" y="129163"/>
                        <a:pt x="124252" y="136365"/>
                        <a:pt x="124252" y="145367"/>
                      </a:cubicBezTo>
                      <a:cubicBezTo>
                        <a:pt x="124252" y="152570"/>
                        <a:pt x="127490" y="161212"/>
                        <a:pt x="142243" y="161212"/>
                      </a:cubicBezTo>
                      <a:cubicBezTo>
                        <a:pt x="162034" y="161212"/>
                        <a:pt x="169231" y="174176"/>
                        <a:pt x="169231" y="185699"/>
                      </a:cubicBezTo>
                      <a:cubicBezTo>
                        <a:pt x="169231" y="198303"/>
                        <a:pt x="159515" y="208386"/>
                        <a:pt x="146561" y="210187"/>
                      </a:cubicBezTo>
                      <a:lnTo>
                        <a:pt x="146561" y="217749"/>
                      </a:lnTo>
                      <a:cubicBezTo>
                        <a:pt x="146561" y="219909"/>
                        <a:pt x="144762" y="221710"/>
                        <a:pt x="142243" y="221710"/>
                      </a:cubicBezTo>
                      <a:cubicBezTo>
                        <a:pt x="140084" y="221710"/>
                        <a:pt x="138285" y="219909"/>
                        <a:pt x="138285" y="217749"/>
                      </a:cubicBezTo>
                      <a:lnTo>
                        <a:pt x="138285" y="210547"/>
                      </a:lnTo>
                      <a:cubicBezTo>
                        <a:pt x="128930" y="208746"/>
                        <a:pt x="121013" y="203345"/>
                        <a:pt x="117415" y="195062"/>
                      </a:cubicBezTo>
                      <a:cubicBezTo>
                        <a:pt x="116695" y="192541"/>
                        <a:pt x="117775" y="190021"/>
                        <a:pt x="119574" y="189301"/>
                      </a:cubicBezTo>
                      <a:cubicBezTo>
                        <a:pt x="122093" y="188580"/>
                        <a:pt x="124612" y="189301"/>
                        <a:pt x="125331" y="191461"/>
                      </a:cubicBezTo>
                      <a:cubicBezTo>
                        <a:pt x="128210" y="197583"/>
                        <a:pt x="135047" y="201904"/>
                        <a:pt x="142243" y="201904"/>
                      </a:cubicBezTo>
                      <a:cubicBezTo>
                        <a:pt x="152319" y="201904"/>
                        <a:pt x="160595" y="194702"/>
                        <a:pt x="160595" y="185699"/>
                      </a:cubicBezTo>
                      <a:cubicBezTo>
                        <a:pt x="160595" y="178497"/>
                        <a:pt x="157356" y="169855"/>
                        <a:pt x="142243" y="169855"/>
                      </a:cubicBezTo>
                      <a:cubicBezTo>
                        <a:pt x="122812" y="169855"/>
                        <a:pt x="115616" y="156891"/>
                        <a:pt x="115616" y="145367"/>
                      </a:cubicBezTo>
                      <a:cubicBezTo>
                        <a:pt x="115616" y="133124"/>
                        <a:pt x="125331" y="122681"/>
                        <a:pt x="138285" y="120880"/>
                      </a:cubicBezTo>
                      <a:lnTo>
                        <a:pt x="138285" y="113678"/>
                      </a:lnTo>
                      <a:cubicBezTo>
                        <a:pt x="138285" y="111157"/>
                        <a:pt x="140084" y="109357"/>
                        <a:pt x="142243" y="109357"/>
                      </a:cubicBezTo>
                      <a:close/>
                      <a:moveTo>
                        <a:pt x="197544" y="89432"/>
                      </a:moveTo>
                      <a:lnTo>
                        <a:pt x="210178" y="108866"/>
                      </a:lnTo>
                      <a:cubicBezTo>
                        <a:pt x="210900" y="109225"/>
                        <a:pt x="211261" y="109945"/>
                        <a:pt x="211261" y="111025"/>
                      </a:cubicBezTo>
                      <a:lnTo>
                        <a:pt x="211261" y="220431"/>
                      </a:lnTo>
                      <a:cubicBezTo>
                        <a:pt x="211261" y="221510"/>
                        <a:pt x="210900" y="222230"/>
                        <a:pt x="210178" y="222950"/>
                      </a:cubicBezTo>
                      <a:lnTo>
                        <a:pt x="197544" y="242384"/>
                      </a:lnTo>
                      <a:lnTo>
                        <a:pt x="250969" y="242384"/>
                      </a:lnTo>
                      <a:lnTo>
                        <a:pt x="237973" y="222950"/>
                      </a:lnTo>
                      <a:cubicBezTo>
                        <a:pt x="237613" y="222230"/>
                        <a:pt x="236891" y="221510"/>
                        <a:pt x="236891" y="220431"/>
                      </a:cubicBezTo>
                      <a:lnTo>
                        <a:pt x="236891" y="111025"/>
                      </a:lnTo>
                      <a:cubicBezTo>
                        <a:pt x="236891" y="109945"/>
                        <a:pt x="237613" y="109225"/>
                        <a:pt x="237973" y="108866"/>
                      </a:cubicBezTo>
                      <a:lnTo>
                        <a:pt x="250969" y="89432"/>
                      </a:lnTo>
                      <a:lnTo>
                        <a:pt x="197544" y="89432"/>
                      </a:lnTo>
                      <a:close/>
                      <a:moveTo>
                        <a:pt x="99358" y="89432"/>
                      </a:moveTo>
                      <a:lnTo>
                        <a:pt x="83836" y="112464"/>
                      </a:lnTo>
                      <a:lnTo>
                        <a:pt x="83836" y="219351"/>
                      </a:lnTo>
                      <a:lnTo>
                        <a:pt x="99358" y="242384"/>
                      </a:lnTo>
                      <a:lnTo>
                        <a:pt x="187076" y="242384"/>
                      </a:lnTo>
                      <a:lnTo>
                        <a:pt x="202598" y="219351"/>
                      </a:lnTo>
                      <a:lnTo>
                        <a:pt x="202598" y="112464"/>
                      </a:lnTo>
                      <a:lnTo>
                        <a:pt x="187076" y="89432"/>
                      </a:lnTo>
                      <a:lnTo>
                        <a:pt x="99358" y="89432"/>
                      </a:lnTo>
                      <a:close/>
                      <a:moveTo>
                        <a:pt x="35465" y="89432"/>
                      </a:moveTo>
                      <a:lnTo>
                        <a:pt x="48461" y="108866"/>
                      </a:lnTo>
                      <a:cubicBezTo>
                        <a:pt x="49182" y="109225"/>
                        <a:pt x="49182" y="109945"/>
                        <a:pt x="49182" y="111025"/>
                      </a:cubicBezTo>
                      <a:lnTo>
                        <a:pt x="49182" y="220431"/>
                      </a:lnTo>
                      <a:cubicBezTo>
                        <a:pt x="49182" y="221510"/>
                        <a:pt x="49182" y="222230"/>
                        <a:pt x="48461" y="222950"/>
                      </a:cubicBezTo>
                      <a:lnTo>
                        <a:pt x="35465" y="242384"/>
                      </a:lnTo>
                      <a:lnTo>
                        <a:pt x="88890" y="242384"/>
                      </a:lnTo>
                      <a:lnTo>
                        <a:pt x="75895" y="222950"/>
                      </a:lnTo>
                      <a:cubicBezTo>
                        <a:pt x="75534" y="222230"/>
                        <a:pt x="75173" y="221510"/>
                        <a:pt x="75173" y="220431"/>
                      </a:cubicBezTo>
                      <a:lnTo>
                        <a:pt x="75173" y="111025"/>
                      </a:lnTo>
                      <a:cubicBezTo>
                        <a:pt x="75173" y="109945"/>
                        <a:pt x="75534" y="109225"/>
                        <a:pt x="75895" y="108866"/>
                      </a:cubicBezTo>
                      <a:lnTo>
                        <a:pt x="88890" y="89432"/>
                      </a:lnTo>
                      <a:lnTo>
                        <a:pt x="35465" y="89432"/>
                      </a:lnTo>
                      <a:close/>
                      <a:moveTo>
                        <a:pt x="142246" y="39416"/>
                      </a:moveTo>
                      <a:lnTo>
                        <a:pt x="109361" y="59010"/>
                      </a:lnTo>
                      <a:lnTo>
                        <a:pt x="175489" y="59010"/>
                      </a:lnTo>
                      <a:lnTo>
                        <a:pt x="142246" y="39416"/>
                      </a:lnTo>
                      <a:close/>
                      <a:moveTo>
                        <a:pt x="140102" y="30345"/>
                      </a:moveTo>
                      <a:cubicBezTo>
                        <a:pt x="141531" y="29982"/>
                        <a:pt x="143319" y="29982"/>
                        <a:pt x="144391" y="30345"/>
                      </a:cubicBezTo>
                      <a:lnTo>
                        <a:pt x="193720" y="59736"/>
                      </a:lnTo>
                      <a:cubicBezTo>
                        <a:pt x="195149" y="60462"/>
                        <a:pt x="196222" y="62639"/>
                        <a:pt x="195507" y="64816"/>
                      </a:cubicBezTo>
                      <a:cubicBezTo>
                        <a:pt x="195149" y="66630"/>
                        <a:pt x="193362" y="67719"/>
                        <a:pt x="191575" y="67719"/>
                      </a:cubicBezTo>
                      <a:lnTo>
                        <a:pt x="93276" y="67719"/>
                      </a:lnTo>
                      <a:cubicBezTo>
                        <a:pt x="91488" y="67719"/>
                        <a:pt x="89701" y="66630"/>
                        <a:pt x="89344" y="64816"/>
                      </a:cubicBezTo>
                      <a:cubicBezTo>
                        <a:pt x="88629" y="62639"/>
                        <a:pt x="89344" y="60462"/>
                        <a:pt x="91131" y="59736"/>
                      </a:cubicBezTo>
                      <a:lnTo>
                        <a:pt x="140102" y="30345"/>
                      </a:lnTo>
                      <a:close/>
                      <a:moveTo>
                        <a:pt x="143036" y="9177"/>
                      </a:moveTo>
                      <a:lnTo>
                        <a:pt x="20304" y="80794"/>
                      </a:lnTo>
                      <a:lnTo>
                        <a:pt x="265769" y="80794"/>
                      </a:lnTo>
                      <a:lnTo>
                        <a:pt x="143036" y="9177"/>
                      </a:lnTo>
                      <a:close/>
                      <a:moveTo>
                        <a:pt x="140870" y="540"/>
                      </a:moveTo>
                      <a:cubicBezTo>
                        <a:pt x="142314" y="-180"/>
                        <a:pt x="144119" y="-180"/>
                        <a:pt x="145202" y="540"/>
                      </a:cubicBezTo>
                      <a:lnTo>
                        <a:pt x="284178" y="81514"/>
                      </a:lnTo>
                      <a:cubicBezTo>
                        <a:pt x="285983" y="82234"/>
                        <a:pt x="286705" y="84393"/>
                        <a:pt x="286344" y="86193"/>
                      </a:cubicBezTo>
                      <a:cubicBezTo>
                        <a:pt x="285622" y="87992"/>
                        <a:pt x="283817" y="89432"/>
                        <a:pt x="282013" y="89432"/>
                      </a:cubicBezTo>
                      <a:lnTo>
                        <a:pt x="261076" y="89432"/>
                      </a:lnTo>
                      <a:lnTo>
                        <a:pt x="245915" y="112464"/>
                      </a:lnTo>
                      <a:lnTo>
                        <a:pt x="245915" y="219351"/>
                      </a:lnTo>
                      <a:lnTo>
                        <a:pt x="261076" y="242384"/>
                      </a:lnTo>
                      <a:lnTo>
                        <a:pt x="282013" y="242384"/>
                      </a:lnTo>
                      <a:cubicBezTo>
                        <a:pt x="284178" y="242384"/>
                        <a:pt x="286344" y="244183"/>
                        <a:pt x="286344" y="246342"/>
                      </a:cubicBezTo>
                      <a:lnTo>
                        <a:pt x="286344" y="281252"/>
                      </a:lnTo>
                      <a:cubicBezTo>
                        <a:pt x="286344" y="283411"/>
                        <a:pt x="284178" y="285210"/>
                        <a:pt x="282013" y="285210"/>
                      </a:cubicBezTo>
                      <a:lnTo>
                        <a:pt x="4421" y="285210"/>
                      </a:lnTo>
                      <a:cubicBezTo>
                        <a:pt x="1895" y="285210"/>
                        <a:pt x="90" y="283411"/>
                        <a:pt x="90" y="281252"/>
                      </a:cubicBezTo>
                      <a:lnTo>
                        <a:pt x="90" y="246342"/>
                      </a:lnTo>
                      <a:cubicBezTo>
                        <a:pt x="90" y="244183"/>
                        <a:pt x="1895" y="242384"/>
                        <a:pt x="4421" y="242384"/>
                      </a:cubicBezTo>
                      <a:lnTo>
                        <a:pt x="25358" y="242384"/>
                      </a:lnTo>
                      <a:lnTo>
                        <a:pt x="40519" y="219351"/>
                      </a:lnTo>
                      <a:lnTo>
                        <a:pt x="40519" y="112464"/>
                      </a:lnTo>
                      <a:lnTo>
                        <a:pt x="25358" y="89432"/>
                      </a:lnTo>
                      <a:lnTo>
                        <a:pt x="4421" y="89432"/>
                      </a:lnTo>
                      <a:cubicBezTo>
                        <a:pt x="2256" y="89432"/>
                        <a:pt x="812" y="87992"/>
                        <a:pt x="90" y="86193"/>
                      </a:cubicBezTo>
                      <a:cubicBezTo>
                        <a:pt x="-271" y="84393"/>
                        <a:pt x="451" y="82234"/>
                        <a:pt x="2256" y="81514"/>
                      </a:cubicBezTo>
                      <a:lnTo>
                        <a:pt x="140870" y="540"/>
                      </a:lnTo>
                      <a:close/>
                    </a:path>
                  </a:pathLst>
                </a:custGeom>
                <a:solidFill>
                  <a:sysClr val="window" lastClr="FFFFFF"/>
                </a:solidFill>
                <a:ln>
                  <a:noFill/>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grpSp>
          <p:sp>
            <p:nvSpPr>
              <p:cNvPr id="14" name="Freeform 164">
                <a:extLst>
                  <a:ext uri="{FF2B5EF4-FFF2-40B4-BE49-F238E27FC236}">
                    <a16:creationId xmlns:a16="http://schemas.microsoft.com/office/drawing/2014/main" id="{4CBA731C-5F59-4DC0-B528-B24114764F7F}"/>
                  </a:ext>
                </a:extLst>
              </p:cNvPr>
              <p:cNvSpPr>
                <a:spLocks noChangeArrowheads="1"/>
              </p:cNvSpPr>
              <p:nvPr/>
            </p:nvSpPr>
            <p:spPr bwMode="auto">
              <a:xfrm>
                <a:off x="2167325" y="1046402"/>
                <a:ext cx="236976" cy="247371"/>
              </a:xfrm>
              <a:custGeom>
                <a:avLst/>
                <a:gdLst>
                  <a:gd name="connsiteX0" fmla="*/ 331333 w 361585"/>
                  <a:gd name="connsiteY0" fmla="*/ 271321 h 377466"/>
                  <a:gd name="connsiteX1" fmla="*/ 332785 w 361585"/>
                  <a:gd name="connsiteY1" fmla="*/ 278913 h 377466"/>
                  <a:gd name="connsiteX2" fmla="*/ 263077 w 361585"/>
                  <a:gd name="connsiteY2" fmla="*/ 341816 h 377466"/>
                  <a:gd name="connsiteX3" fmla="*/ 260172 w 361585"/>
                  <a:gd name="connsiteY3" fmla="*/ 342539 h 377466"/>
                  <a:gd name="connsiteX4" fmla="*/ 255452 w 361585"/>
                  <a:gd name="connsiteY4" fmla="*/ 339285 h 377466"/>
                  <a:gd name="connsiteX5" fmla="*/ 257994 w 361585"/>
                  <a:gd name="connsiteY5" fmla="*/ 332055 h 377466"/>
                  <a:gd name="connsiteX6" fmla="*/ 323708 w 361585"/>
                  <a:gd name="connsiteY6" fmla="*/ 273129 h 377466"/>
                  <a:gd name="connsiteX7" fmla="*/ 331333 w 361585"/>
                  <a:gd name="connsiteY7" fmla="*/ 271321 h 377466"/>
                  <a:gd name="connsiteX8" fmla="*/ 202726 w 361585"/>
                  <a:gd name="connsiteY8" fmla="*/ 229714 h 377466"/>
                  <a:gd name="connsiteX9" fmla="*/ 202726 w 361585"/>
                  <a:gd name="connsiteY9" fmla="*/ 284357 h 377466"/>
                  <a:gd name="connsiteX10" fmla="*/ 255294 w 361585"/>
                  <a:gd name="connsiteY10" fmla="*/ 256316 h 377466"/>
                  <a:gd name="connsiteX11" fmla="*/ 242692 w 361585"/>
                  <a:gd name="connsiteY11" fmla="*/ 251283 h 377466"/>
                  <a:gd name="connsiteX12" fmla="*/ 202726 w 361585"/>
                  <a:gd name="connsiteY12" fmla="*/ 229714 h 377466"/>
                  <a:gd name="connsiteX13" fmla="*/ 213168 w 361585"/>
                  <a:gd name="connsiteY13" fmla="*/ 189450 h 377466"/>
                  <a:gd name="connsiteX14" fmla="*/ 193725 w 361585"/>
                  <a:gd name="connsiteY14" fmla="*/ 211380 h 377466"/>
                  <a:gd name="connsiteX15" fmla="*/ 246652 w 361585"/>
                  <a:gd name="connsiteY15" fmla="*/ 242656 h 377466"/>
                  <a:gd name="connsiteX16" fmla="*/ 310381 w 361585"/>
                  <a:gd name="connsiteY16" fmla="*/ 240499 h 377466"/>
                  <a:gd name="connsiteX17" fmla="*/ 311102 w 361585"/>
                  <a:gd name="connsiteY17" fmla="*/ 236185 h 377466"/>
                  <a:gd name="connsiteX18" fmla="*/ 308581 w 361585"/>
                  <a:gd name="connsiteY18" fmla="*/ 232590 h 377466"/>
                  <a:gd name="connsiteX19" fmla="*/ 146558 w 361585"/>
                  <a:gd name="connsiteY19" fmla="*/ 176149 h 377466"/>
                  <a:gd name="connsiteX20" fmla="*/ 93270 w 361585"/>
                  <a:gd name="connsiteY20" fmla="*/ 197359 h 377466"/>
                  <a:gd name="connsiteX21" fmla="*/ 55105 w 361585"/>
                  <a:gd name="connsiteY21" fmla="*/ 248407 h 377466"/>
                  <a:gd name="connsiteX22" fmla="*/ 57985 w 361585"/>
                  <a:gd name="connsiteY22" fmla="*/ 252002 h 377466"/>
                  <a:gd name="connsiteX23" fmla="*/ 62666 w 361585"/>
                  <a:gd name="connsiteY23" fmla="*/ 251643 h 377466"/>
                  <a:gd name="connsiteX24" fmla="*/ 156279 w 361585"/>
                  <a:gd name="connsiteY24" fmla="*/ 203830 h 377466"/>
                  <a:gd name="connsiteX25" fmla="*/ 146198 w 361585"/>
                  <a:gd name="connsiteY25" fmla="*/ 180104 h 377466"/>
                  <a:gd name="connsiteX26" fmla="*/ 146558 w 361585"/>
                  <a:gd name="connsiteY26" fmla="*/ 176149 h 377466"/>
                  <a:gd name="connsiteX27" fmla="*/ 6204 w 361585"/>
                  <a:gd name="connsiteY27" fmla="*/ 165100 h 377466"/>
                  <a:gd name="connsiteX28" fmla="*/ 11313 w 361585"/>
                  <a:gd name="connsiteY28" fmla="*/ 170856 h 377466"/>
                  <a:gd name="connsiteX29" fmla="*/ 5839 w 361585"/>
                  <a:gd name="connsiteY29" fmla="*/ 170497 h 377466"/>
                  <a:gd name="connsiteX30" fmla="*/ 11313 w 361585"/>
                  <a:gd name="connsiteY30" fmla="*/ 171216 h 377466"/>
                  <a:gd name="connsiteX31" fmla="*/ 11313 w 361585"/>
                  <a:gd name="connsiteY31" fmla="*/ 179850 h 377466"/>
                  <a:gd name="connsiteX32" fmla="*/ 29925 w 361585"/>
                  <a:gd name="connsiteY32" fmla="*/ 256839 h 377466"/>
                  <a:gd name="connsiteX33" fmla="*/ 27371 w 361585"/>
                  <a:gd name="connsiteY33" fmla="*/ 264034 h 377466"/>
                  <a:gd name="connsiteX34" fmla="*/ 24816 w 361585"/>
                  <a:gd name="connsiteY34" fmla="*/ 264753 h 377466"/>
                  <a:gd name="connsiteX35" fmla="*/ 20072 w 361585"/>
                  <a:gd name="connsiteY35" fmla="*/ 261516 h 377466"/>
                  <a:gd name="connsiteX36" fmla="*/ 0 w 361585"/>
                  <a:gd name="connsiteY36" fmla="*/ 179850 h 377466"/>
                  <a:gd name="connsiteX37" fmla="*/ 365 w 361585"/>
                  <a:gd name="connsiteY37" fmla="*/ 170856 h 377466"/>
                  <a:gd name="connsiteX38" fmla="*/ 365 w 361585"/>
                  <a:gd name="connsiteY38" fmla="*/ 170497 h 377466"/>
                  <a:gd name="connsiteX39" fmla="*/ 6204 w 361585"/>
                  <a:gd name="connsiteY39" fmla="*/ 165100 h 377466"/>
                  <a:gd name="connsiteX40" fmla="*/ 180403 w 361585"/>
                  <a:gd name="connsiteY40" fmla="*/ 155658 h 377466"/>
                  <a:gd name="connsiteX41" fmla="*/ 155919 w 361585"/>
                  <a:gd name="connsiteY41" fmla="*/ 180104 h 377466"/>
                  <a:gd name="connsiteX42" fmla="*/ 180403 w 361585"/>
                  <a:gd name="connsiteY42" fmla="*/ 204190 h 377466"/>
                  <a:gd name="connsiteX43" fmla="*/ 204526 w 361585"/>
                  <a:gd name="connsiteY43" fmla="*/ 180104 h 377466"/>
                  <a:gd name="connsiteX44" fmla="*/ 180403 w 361585"/>
                  <a:gd name="connsiteY44" fmla="*/ 155658 h 377466"/>
                  <a:gd name="connsiteX45" fmla="*/ 333850 w 361585"/>
                  <a:gd name="connsiteY45" fmla="*/ 95104 h 377466"/>
                  <a:gd name="connsiteX46" fmla="*/ 341513 w 361585"/>
                  <a:gd name="connsiteY46" fmla="*/ 97626 h 377466"/>
                  <a:gd name="connsiteX47" fmla="*/ 361585 w 361585"/>
                  <a:gd name="connsiteY47" fmla="*/ 179771 h 377466"/>
                  <a:gd name="connsiteX48" fmla="*/ 361220 w 361585"/>
                  <a:gd name="connsiteY48" fmla="*/ 189138 h 377466"/>
                  <a:gd name="connsiteX49" fmla="*/ 361220 w 361585"/>
                  <a:gd name="connsiteY49" fmla="*/ 189859 h 377466"/>
                  <a:gd name="connsiteX50" fmla="*/ 355746 w 361585"/>
                  <a:gd name="connsiteY50" fmla="*/ 194903 h 377466"/>
                  <a:gd name="connsiteX51" fmla="*/ 355381 w 361585"/>
                  <a:gd name="connsiteY51" fmla="*/ 194903 h 377466"/>
                  <a:gd name="connsiteX52" fmla="*/ 350272 w 361585"/>
                  <a:gd name="connsiteY52" fmla="*/ 189138 h 377466"/>
                  <a:gd name="connsiteX53" fmla="*/ 350272 w 361585"/>
                  <a:gd name="connsiteY53" fmla="*/ 188418 h 377466"/>
                  <a:gd name="connsiteX54" fmla="*/ 350637 w 361585"/>
                  <a:gd name="connsiteY54" fmla="*/ 179771 h 377466"/>
                  <a:gd name="connsiteX55" fmla="*/ 331660 w 361585"/>
                  <a:gd name="connsiteY55" fmla="*/ 102670 h 377466"/>
                  <a:gd name="connsiteX56" fmla="*/ 333850 w 361585"/>
                  <a:gd name="connsiteY56" fmla="*/ 95104 h 377466"/>
                  <a:gd name="connsiteX57" fmla="*/ 260595 w 361585"/>
                  <a:gd name="connsiteY57" fmla="*/ 92660 h 377466"/>
                  <a:gd name="connsiteX58" fmla="*/ 299676 w 361585"/>
                  <a:gd name="connsiteY58" fmla="*/ 174460 h 377466"/>
                  <a:gd name="connsiteX59" fmla="*/ 294248 w 361585"/>
                  <a:gd name="connsiteY59" fmla="*/ 180613 h 377466"/>
                  <a:gd name="connsiteX60" fmla="*/ 293887 w 361585"/>
                  <a:gd name="connsiteY60" fmla="*/ 180613 h 377466"/>
                  <a:gd name="connsiteX61" fmla="*/ 288459 w 361585"/>
                  <a:gd name="connsiteY61" fmla="*/ 175546 h 377466"/>
                  <a:gd name="connsiteX62" fmla="*/ 288459 w 361585"/>
                  <a:gd name="connsiteY62" fmla="*/ 175184 h 377466"/>
                  <a:gd name="connsiteX63" fmla="*/ 253358 w 361585"/>
                  <a:gd name="connsiteY63" fmla="*/ 100985 h 377466"/>
                  <a:gd name="connsiteX64" fmla="*/ 252634 w 361585"/>
                  <a:gd name="connsiteY64" fmla="*/ 93022 h 377466"/>
                  <a:gd name="connsiteX65" fmla="*/ 260595 w 361585"/>
                  <a:gd name="connsiteY65" fmla="*/ 92660 h 377466"/>
                  <a:gd name="connsiteX66" fmla="*/ 174282 w 361585"/>
                  <a:gd name="connsiteY66" fmla="*/ 29476 h 377466"/>
                  <a:gd name="connsiteX67" fmla="*/ 171041 w 361585"/>
                  <a:gd name="connsiteY67" fmla="*/ 30554 h 377466"/>
                  <a:gd name="connsiteX68" fmla="*/ 168881 w 361585"/>
                  <a:gd name="connsiteY68" fmla="*/ 34508 h 377466"/>
                  <a:gd name="connsiteX69" fmla="*/ 168881 w 361585"/>
                  <a:gd name="connsiteY69" fmla="*/ 148109 h 377466"/>
                  <a:gd name="connsiteX70" fmla="*/ 180403 w 361585"/>
                  <a:gd name="connsiteY70" fmla="*/ 145952 h 377466"/>
                  <a:gd name="connsiteX71" fmla="*/ 196605 w 361585"/>
                  <a:gd name="connsiteY71" fmla="*/ 149906 h 377466"/>
                  <a:gd name="connsiteX72" fmla="*/ 203446 w 361585"/>
                  <a:gd name="connsiteY72" fmla="*/ 86635 h 377466"/>
                  <a:gd name="connsiteX73" fmla="*/ 175362 w 361585"/>
                  <a:gd name="connsiteY73" fmla="*/ 29476 h 377466"/>
                  <a:gd name="connsiteX74" fmla="*/ 174282 w 361585"/>
                  <a:gd name="connsiteY74" fmla="*/ 29476 h 377466"/>
                  <a:gd name="connsiteX75" fmla="*/ 177882 w 361585"/>
                  <a:gd name="connsiteY75" fmla="*/ 20129 h 377466"/>
                  <a:gd name="connsiteX76" fmla="*/ 213168 w 361585"/>
                  <a:gd name="connsiteY76" fmla="*/ 86635 h 377466"/>
                  <a:gd name="connsiteX77" fmla="*/ 204886 w 361585"/>
                  <a:gd name="connsiteY77" fmla="*/ 156377 h 377466"/>
                  <a:gd name="connsiteX78" fmla="*/ 214248 w 361585"/>
                  <a:gd name="connsiteY78" fmla="*/ 179025 h 377466"/>
                  <a:gd name="connsiteX79" fmla="*/ 312542 w 361585"/>
                  <a:gd name="connsiteY79" fmla="*/ 223962 h 377466"/>
                  <a:gd name="connsiteX80" fmla="*/ 320823 w 361585"/>
                  <a:gd name="connsiteY80" fmla="*/ 234028 h 377466"/>
                  <a:gd name="connsiteX81" fmla="*/ 317943 w 361585"/>
                  <a:gd name="connsiteY81" fmla="*/ 246610 h 377466"/>
                  <a:gd name="connsiteX82" fmla="*/ 282297 w 361585"/>
                  <a:gd name="connsiteY82" fmla="*/ 260990 h 377466"/>
                  <a:gd name="connsiteX83" fmla="*/ 267535 w 361585"/>
                  <a:gd name="connsiteY83" fmla="*/ 259552 h 377466"/>
                  <a:gd name="connsiteX84" fmla="*/ 202726 w 361585"/>
                  <a:gd name="connsiteY84" fmla="*/ 295861 h 377466"/>
                  <a:gd name="connsiteX85" fmla="*/ 202726 w 361585"/>
                  <a:gd name="connsiteY85" fmla="*/ 372433 h 377466"/>
                  <a:gd name="connsiteX86" fmla="*/ 197685 w 361585"/>
                  <a:gd name="connsiteY86" fmla="*/ 377466 h 377466"/>
                  <a:gd name="connsiteX87" fmla="*/ 193005 w 361585"/>
                  <a:gd name="connsiteY87" fmla="*/ 372433 h 377466"/>
                  <a:gd name="connsiteX88" fmla="*/ 193005 w 361585"/>
                  <a:gd name="connsiteY88" fmla="*/ 296939 h 377466"/>
                  <a:gd name="connsiteX89" fmla="*/ 192285 w 361585"/>
                  <a:gd name="connsiteY89" fmla="*/ 297299 h 377466"/>
                  <a:gd name="connsiteX90" fmla="*/ 185804 w 361585"/>
                  <a:gd name="connsiteY90" fmla="*/ 291906 h 377466"/>
                  <a:gd name="connsiteX91" fmla="*/ 191204 w 361585"/>
                  <a:gd name="connsiteY91" fmla="*/ 286154 h 377466"/>
                  <a:gd name="connsiteX92" fmla="*/ 193005 w 361585"/>
                  <a:gd name="connsiteY92" fmla="*/ 286154 h 377466"/>
                  <a:gd name="connsiteX93" fmla="*/ 193005 w 361585"/>
                  <a:gd name="connsiteY93" fmla="*/ 223243 h 377466"/>
                  <a:gd name="connsiteX94" fmla="*/ 181483 w 361585"/>
                  <a:gd name="connsiteY94" fmla="*/ 213896 h 377466"/>
                  <a:gd name="connsiteX95" fmla="*/ 180403 w 361585"/>
                  <a:gd name="connsiteY95" fmla="*/ 213896 h 377466"/>
                  <a:gd name="connsiteX96" fmla="*/ 167801 w 361585"/>
                  <a:gd name="connsiteY96" fmla="*/ 211739 h 377466"/>
                  <a:gd name="connsiteX97" fmla="*/ 167801 w 361585"/>
                  <a:gd name="connsiteY97" fmla="*/ 349066 h 377466"/>
                  <a:gd name="connsiteX98" fmla="*/ 171402 w 361585"/>
                  <a:gd name="connsiteY98" fmla="*/ 349066 h 377466"/>
                  <a:gd name="connsiteX99" fmla="*/ 176802 w 361585"/>
                  <a:gd name="connsiteY99" fmla="*/ 354818 h 377466"/>
                  <a:gd name="connsiteX100" fmla="*/ 171041 w 361585"/>
                  <a:gd name="connsiteY100" fmla="*/ 360210 h 377466"/>
                  <a:gd name="connsiteX101" fmla="*/ 170681 w 361585"/>
                  <a:gd name="connsiteY101" fmla="*/ 360210 h 377466"/>
                  <a:gd name="connsiteX102" fmla="*/ 167801 w 361585"/>
                  <a:gd name="connsiteY102" fmla="*/ 359851 h 377466"/>
                  <a:gd name="connsiteX103" fmla="*/ 167801 w 361585"/>
                  <a:gd name="connsiteY103" fmla="*/ 372433 h 377466"/>
                  <a:gd name="connsiteX104" fmla="*/ 162760 w 361585"/>
                  <a:gd name="connsiteY104" fmla="*/ 377466 h 377466"/>
                  <a:gd name="connsiteX105" fmla="*/ 158080 w 361585"/>
                  <a:gd name="connsiteY105" fmla="*/ 372433 h 377466"/>
                  <a:gd name="connsiteX106" fmla="*/ 158080 w 361585"/>
                  <a:gd name="connsiteY106" fmla="*/ 359132 h 377466"/>
                  <a:gd name="connsiteX107" fmla="*/ 82109 w 361585"/>
                  <a:gd name="connsiteY107" fmla="*/ 331451 h 377466"/>
                  <a:gd name="connsiteX108" fmla="*/ 80308 w 361585"/>
                  <a:gd name="connsiteY108" fmla="*/ 323542 h 377466"/>
                  <a:gd name="connsiteX109" fmla="*/ 87870 w 361585"/>
                  <a:gd name="connsiteY109" fmla="*/ 322104 h 377466"/>
                  <a:gd name="connsiteX110" fmla="*/ 158080 w 361585"/>
                  <a:gd name="connsiteY110" fmla="*/ 347987 h 377466"/>
                  <a:gd name="connsiteX111" fmla="*/ 158080 w 361585"/>
                  <a:gd name="connsiteY111" fmla="*/ 213896 h 377466"/>
                  <a:gd name="connsiteX112" fmla="*/ 96151 w 361585"/>
                  <a:gd name="connsiteY112" fmla="*/ 245531 h 377466"/>
                  <a:gd name="connsiteX113" fmla="*/ 108393 w 361585"/>
                  <a:gd name="connsiteY113" fmla="*/ 259192 h 377466"/>
                  <a:gd name="connsiteX114" fmla="*/ 108753 w 361585"/>
                  <a:gd name="connsiteY114" fmla="*/ 266742 h 377466"/>
                  <a:gd name="connsiteX115" fmla="*/ 104792 w 361585"/>
                  <a:gd name="connsiteY115" fmla="*/ 268539 h 377466"/>
                  <a:gd name="connsiteX116" fmla="*/ 101191 w 361585"/>
                  <a:gd name="connsiteY116" fmla="*/ 267101 h 377466"/>
                  <a:gd name="connsiteX117" fmla="*/ 86069 w 361585"/>
                  <a:gd name="connsiteY117" fmla="*/ 250564 h 377466"/>
                  <a:gd name="connsiteX118" fmla="*/ 66987 w 361585"/>
                  <a:gd name="connsiteY118" fmla="*/ 260630 h 377466"/>
                  <a:gd name="connsiteX119" fmla="*/ 60146 w 361585"/>
                  <a:gd name="connsiteY119" fmla="*/ 262068 h 377466"/>
                  <a:gd name="connsiteX120" fmla="*/ 54025 w 361585"/>
                  <a:gd name="connsiteY120" fmla="*/ 260630 h 377466"/>
                  <a:gd name="connsiteX121" fmla="*/ 45744 w 361585"/>
                  <a:gd name="connsiteY121" fmla="*/ 250564 h 377466"/>
                  <a:gd name="connsiteX122" fmla="*/ 65186 w 361585"/>
                  <a:gd name="connsiteY122" fmla="*/ 204549 h 377466"/>
                  <a:gd name="connsiteX123" fmla="*/ 63026 w 361585"/>
                  <a:gd name="connsiteY123" fmla="*/ 191248 h 377466"/>
                  <a:gd name="connsiteX124" fmla="*/ 68067 w 361585"/>
                  <a:gd name="connsiteY124" fmla="*/ 185496 h 377466"/>
                  <a:gd name="connsiteX125" fmla="*/ 73828 w 361585"/>
                  <a:gd name="connsiteY125" fmla="*/ 190529 h 377466"/>
                  <a:gd name="connsiteX126" fmla="*/ 74908 w 361585"/>
                  <a:gd name="connsiteY126" fmla="*/ 197000 h 377466"/>
                  <a:gd name="connsiteX127" fmla="*/ 88950 w 361585"/>
                  <a:gd name="connsiteY127" fmla="*/ 188731 h 377466"/>
                  <a:gd name="connsiteX128" fmla="*/ 149798 w 361585"/>
                  <a:gd name="connsiteY128" fmla="*/ 165364 h 377466"/>
                  <a:gd name="connsiteX129" fmla="*/ 159520 w 361585"/>
                  <a:gd name="connsiteY129" fmla="*/ 153501 h 377466"/>
                  <a:gd name="connsiteX130" fmla="*/ 159520 w 361585"/>
                  <a:gd name="connsiteY130" fmla="*/ 75131 h 377466"/>
                  <a:gd name="connsiteX131" fmla="*/ 101191 w 361585"/>
                  <a:gd name="connsiteY131" fmla="*/ 108205 h 377466"/>
                  <a:gd name="connsiteX132" fmla="*/ 96871 w 361585"/>
                  <a:gd name="connsiteY132" fmla="*/ 110002 h 377466"/>
                  <a:gd name="connsiteX133" fmla="*/ 93630 w 361585"/>
                  <a:gd name="connsiteY133" fmla="*/ 108564 h 377466"/>
                  <a:gd name="connsiteX134" fmla="*/ 92910 w 361585"/>
                  <a:gd name="connsiteY134" fmla="*/ 101015 h 377466"/>
                  <a:gd name="connsiteX135" fmla="*/ 159520 w 361585"/>
                  <a:gd name="connsiteY135" fmla="*/ 64346 h 377466"/>
                  <a:gd name="connsiteX136" fmla="*/ 159520 w 361585"/>
                  <a:gd name="connsiteY136" fmla="*/ 34508 h 377466"/>
                  <a:gd name="connsiteX137" fmla="*/ 164921 w 361585"/>
                  <a:gd name="connsiteY137" fmla="*/ 23005 h 377466"/>
                  <a:gd name="connsiteX138" fmla="*/ 177882 w 361585"/>
                  <a:gd name="connsiteY138" fmla="*/ 20129 h 377466"/>
                  <a:gd name="connsiteX139" fmla="*/ 97425 w 361585"/>
                  <a:gd name="connsiteY139" fmla="*/ 18909 h 377466"/>
                  <a:gd name="connsiteX140" fmla="*/ 104575 w 361585"/>
                  <a:gd name="connsiteY140" fmla="*/ 21440 h 377466"/>
                  <a:gd name="connsiteX141" fmla="*/ 102073 w 361585"/>
                  <a:gd name="connsiteY141" fmla="*/ 28670 h 377466"/>
                  <a:gd name="connsiteX142" fmla="*/ 37714 w 361585"/>
                  <a:gd name="connsiteY142" fmla="*/ 87596 h 377466"/>
                  <a:gd name="connsiteX143" fmla="*/ 33066 w 361585"/>
                  <a:gd name="connsiteY143" fmla="*/ 90127 h 377466"/>
                  <a:gd name="connsiteX144" fmla="*/ 30206 w 361585"/>
                  <a:gd name="connsiteY144" fmla="*/ 89404 h 377466"/>
                  <a:gd name="connsiteX145" fmla="*/ 28418 w 361585"/>
                  <a:gd name="connsiteY145" fmla="*/ 81812 h 377466"/>
                  <a:gd name="connsiteX146" fmla="*/ 97425 w 361585"/>
                  <a:gd name="connsiteY146" fmla="*/ 18909 h 377466"/>
                  <a:gd name="connsiteX147" fmla="*/ 190257 w 361585"/>
                  <a:gd name="connsiteY147" fmla="*/ 0 h 377466"/>
                  <a:gd name="connsiteX148" fmla="*/ 278983 w 361585"/>
                  <a:gd name="connsiteY148" fmla="*/ 29493 h 377466"/>
                  <a:gd name="connsiteX149" fmla="*/ 280420 w 361585"/>
                  <a:gd name="connsiteY149" fmla="*/ 37139 h 377466"/>
                  <a:gd name="connsiteX150" fmla="*/ 276109 w 361585"/>
                  <a:gd name="connsiteY150" fmla="*/ 39324 h 377466"/>
                  <a:gd name="connsiteX151" fmla="*/ 272876 w 361585"/>
                  <a:gd name="connsiteY151" fmla="*/ 38596 h 377466"/>
                  <a:gd name="connsiteX152" fmla="*/ 189538 w 361585"/>
                  <a:gd name="connsiteY152" fmla="*/ 11287 h 377466"/>
                  <a:gd name="connsiteX153" fmla="*/ 184150 w 361585"/>
                  <a:gd name="connsiteY153" fmla="*/ 5461 h 377466"/>
                  <a:gd name="connsiteX154" fmla="*/ 190257 w 361585"/>
                  <a:gd name="connsiteY154" fmla="*/ 0 h 37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361585" h="377466">
                    <a:moveTo>
                      <a:pt x="331333" y="271321"/>
                    </a:moveTo>
                    <a:cubicBezTo>
                      <a:pt x="333874" y="273129"/>
                      <a:pt x="334600" y="276744"/>
                      <a:pt x="332785" y="278913"/>
                    </a:cubicBezTo>
                    <a:cubicBezTo>
                      <a:pt x="315721" y="305665"/>
                      <a:pt x="291396" y="327355"/>
                      <a:pt x="263077" y="341816"/>
                    </a:cubicBezTo>
                    <a:cubicBezTo>
                      <a:pt x="261988" y="342177"/>
                      <a:pt x="261261" y="342539"/>
                      <a:pt x="260172" y="342539"/>
                    </a:cubicBezTo>
                    <a:cubicBezTo>
                      <a:pt x="258357" y="342539"/>
                      <a:pt x="256542" y="341454"/>
                      <a:pt x="255452" y="339285"/>
                    </a:cubicBezTo>
                    <a:cubicBezTo>
                      <a:pt x="254000" y="336755"/>
                      <a:pt x="255089" y="333501"/>
                      <a:pt x="257994" y="332055"/>
                    </a:cubicBezTo>
                    <a:cubicBezTo>
                      <a:pt x="284497" y="318679"/>
                      <a:pt x="307370" y="298073"/>
                      <a:pt x="323708" y="273129"/>
                    </a:cubicBezTo>
                    <a:cubicBezTo>
                      <a:pt x="325160" y="270598"/>
                      <a:pt x="328791" y="269875"/>
                      <a:pt x="331333" y="271321"/>
                    </a:cubicBezTo>
                    <a:close/>
                    <a:moveTo>
                      <a:pt x="202726" y="229714"/>
                    </a:moveTo>
                    <a:lnTo>
                      <a:pt x="202726" y="284357"/>
                    </a:lnTo>
                    <a:cubicBezTo>
                      <a:pt x="222529" y="280402"/>
                      <a:pt x="240531" y="270696"/>
                      <a:pt x="255294" y="256316"/>
                    </a:cubicBezTo>
                    <a:cubicBezTo>
                      <a:pt x="251333" y="255238"/>
                      <a:pt x="247012" y="253440"/>
                      <a:pt x="242692" y="251283"/>
                    </a:cubicBezTo>
                    <a:cubicBezTo>
                      <a:pt x="225769" y="243734"/>
                      <a:pt x="212447" y="236185"/>
                      <a:pt x="202726" y="229714"/>
                    </a:cubicBezTo>
                    <a:close/>
                    <a:moveTo>
                      <a:pt x="213168" y="189450"/>
                    </a:moveTo>
                    <a:cubicBezTo>
                      <a:pt x="210287" y="199157"/>
                      <a:pt x="203086" y="207425"/>
                      <a:pt x="193725" y="211380"/>
                    </a:cubicBezTo>
                    <a:cubicBezTo>
                      <a:pt x="202366" y="218210"/>
                      <a:pt x="220008" y="230433"/>
                      <a:pt x="246652" y="242656"/>
                    </a:cubicBezTo>
                    <a:cubicBezTo>
                      <a:pt x="282297" y="258833"/>
                      <a:pt x="303540" y="248767"/>
                      <a:pt x="310381" y="240499"/>
                    </a:cubicBezTo>
                    <a:cubicBezTo>
                      <a:pt x="311102" y="239420"/>
                      <a:pt x="311822" y="237623"/>
                      <a:pt x="311102" y="236185"/>
                    </a:cubicBezTo>
                    <a:cubicBezTo>
                      <a:pt x="311102" y="234747"/>
                      <a:pt x="310021" y="233309"/>
                      <a:pt x="308581" y="232590"/>
                    </a:cubicBezTo>
                    <a:close/>
                    <a:moveTo>
                      <a:pt x="146558" y="176149"/>
                    </a:moveTo>
                    <a:cubicBezTo>
                      <a:pt x="135036" y="179025"/>
                      <a:pt x="116674" y="185496"/>
                      <a:pt x="93270" y="197359"/>
                    </a:cubicBezTo>
                    <a:cubicBezTo>
                      <a:pt x="58345" y="214974"/>
                      <a:pt x="52945" y="237982"/>
                      <a:pt x="55105" y="248407"/>
                    </a:cubicBezTo>
                    <a:cubicBezTo>
                      <a:pt x="55465" y="249845"/>
                      <a:pt x="56905" y="251283"/>
                      <a:pt x="57985" y="252002"/>
                    </a:cubicBezTo>
                    <a:cubicBezTo>
                      <a:pt x="59425" y="252721"/>
                      <a:pt x="61226" y="252721"/>
                      <a:pt x="62666" y="251643"/>
                    </a:cubicBezTo>
                    <a:lnTo>
                      <a:pt x="156279" y="203830"/>
                    </a:lnTo>
                    <a:cubicBezTo>
                      <a:pt x="150158" y="197719"/>
                      <a:pt x="146198" y="189450"/>
                      <a:pt x="146198" y="180104"/>
                    </a:cubicBezTo>
                    <a:cubicBezTo>
                      <a:pt x="146198" y="178666"/>
                      <a:pt x="146558" y="177587"/>
                      <a:pt x="146558" y="176149"/>
                    </a:cubicBezTo>
                    <a:close/>
                    <a:moveTo>
                      <a:pt x="6204" y="165100"/>
                    </a:moveTo>
                    <a:cubicBezTo>
                      <a:pt x="9123" y="165460"/>
                      <a:pt x="11678" y="167978"/>
                      <a:pt x="11313" y="170856"/>
                    </a:cubicBezTo>
                    <a:lnTo>
                      <a:pt x="5839" y="170497"/>
                    </a:lnTo>
                    <a:lnTo>
                      <a:pt x="11313" y="171216"/>
                    </a:lnTo>
                    <a:cubicBezTo>
                      <a:pt x="11313" y="174094"/>
                      <a:pt x="11313" y="176972"/>
                      <a:pt x="11313" y="179850"/>
                    </a:cubicBezTo>
                    <a:cubicBezTo>
                      <a:pt x="11313" y="206473"/>
                      <a:pt x="17882" y="233095"/>
                      <a:pt x="29925" y="256839"/>
                    </a:cubicBezTo>
                    <a:cubicBezTo>
                      <a:pt x="31385" y="259357"/>
                      <a:pt x="30290" y="262955"/>
                      <a:pt x="27371" y="264034"/>
                    </a:cubicBezTo>
                    <a:cubicBezTo>
                      <a:pt x="26641" y="264394"/>
                      <a:pt x="25911" y="264753"/>
                      <a:pt x="24816" y="264753"/>
                    </a:cubicBezTo>
                    <a:cubicBezTo>
                      <a:pt x="22991" y="264753"/>
                      <a:pt x="20802" y="263674"/>
                      <a:pt x="20072" y="261516"/>
                    </a:cubicBezTo>
                    <a:cubicBezTo>
                      <a:pt x="6934" y="236692"/>
                      <a:pt x="0" y="208271"/>
                      <a:pt x="0" y="179850"/>
                    </a:cubicBezTo>
                    <a:cubicBezTo>
                      <a:pt x="0" y="176613"/>
                      <a:pt x="365" y="173734"/>
                      <a:pt x="365" y="170856"/>
                    </a:cubicBezTo>
                    <a:lnTo>
                      <a:pt x="365" y="170497"/>
                    </a:lnTo>
                    <a:cubicBezTo>
                      <a:pt x="365" y="167259"/>
                      <a:pt x="3284" y="165100"/>
                      <a:pt x="6204" y="165100"/>
                    </a:cubicBezTo>
                    <a:close/>
                    <a:moveTo>
                      <a:pt x="180403" y="155658"/>
                    </a:moveTo>
                    <a:cubicBezTo>
                      <a:pt x="167081" y="155658"/>
                      <a:pt x="155919" y="166802"/>
                      <a:pt x="155919" y="180104"/>
                    </a:cubicBezTo>
                    <a:cubicBezTo>
                      <a:pt x="155919" y="193405"/>
                      <a:pt x="167081" y="204190"/>
                      <a:pt x="180403" y="204190"/>
                    </a:cubicBezTo>
                    <a:cubicBezTo>
                      <a:pt x="193725" y="204190"/>
                      <a:pt x="204526" y="193405"/>
                      <a:pt x="204526" y="180104"/>
                    </a:cubicBezTo>
                    <a:cubicBezTo>
                      <a:pt x="204526" y="166802"/>
                      <a:pt x="193725" y="155658"/>
                      <a:pt x="180403" y="155658"/>
                    </a:cubicBezTo>
                    <a:close/>
                    <a:moveTo>
                      <a:pt x="333850" y="95104"/>
                    </a:moveTo>
                    <a:cubicBezTo>
                      <a:pt x="336769" y="93663"/>
                      <a:pt x="340054" y="94744"/>
                      <a:pt x="341513" y="97626"/>
                    </a:cubicBezTo>
                    <a:cubicBezTo>
                      <a:pt x="354651" y="122846"/>
                      <a:pt x="361585" y="151309"/>
                      <a:pt x="361585" y="179771"/>
                    </a:cubicBezTo>
                    <a:cubicBezTo>
                      <a:pt x="361585" y="183014"/>
                      <a:pt x="361585" y="185896"/>
                      <a:pt x="361220" y="189138"/>
                    </a:cubicBezTo>
                    <a:lnTo>
                      <a:pt x="361220" y="189859"/>
                    </a:lnTo>
                    <a:cubicBezTo>
                      <a:pt x="361220" y="192741"/>
                      <a:pt x="358666" y="194903"/>
                      <a:pt x="355746" y="194903"/>
                    </a:cubicBezTo>
                    <a:lnTo>
                      <a:pt x="355381" y="194903"/>
                    </a:lnTo>
                    <a:cubicBezTo>
                      <a:pt x="352462" y="194903"/>
                      <a:pt x="350272" y="192021"/>
                      <a:pt x="350272" y="189138"/>
                    </a:cubicBezTo>
                    <a:lnTo>
                      <a:pt x="350272" y="188418"/>
                    </a:lnTo>
                    <a:cubicBezTo>
                      <a:pt x="350272" y="185536"/>
                      <a:pt x="350637" y="182653"/>
                      <a:pt x="350637" y="179771"/>
                    </a:cubicBezTo>
                    <a:cubicBezTo>
                      <a:pt x="350637" y="153110"/>
                      <a:pt x="344068" y="126449"/>
                      <a:pt x="331660" y="102670"/>
                    </a:cubicBezTo>
                    <a:cubicBezTo>
                      <a:pt x="330200" y="99788"/>
                      <a:pt x="331295" y="96546"/>
                      <a:pt x="333850" y="95104"/>
                    </a:cubicBezTo>
                    <a:close/>
                    <a:moveTo>
                      <a:pt x="260595" y="92660"/>
                    </a:moveTo>
                    <a:cubicBezTo>
                      <a:pt x="283754" y="114015"/>
                      <a:pt x="297867" y="142971"/>
                      <a:pt x="299676" y="174460"/>
                    </a:cubicBezTo>
                    <a:cubicBezTo>
                      <a:pt x="299676" y="177718"/>
                      <a:pt x="297143" y="180251"/>
                      <a:pt x="294248" y="180613"/>
                    </a:cubicBezTo>
                    <a:lnTo>
                      <a:pt x="293887" y="180613"/>
                    </a:lnTo>
                    <a:cubicBezTo>
                      <a:pt x="290992" y="180613"/>
                      <a:pt x="288459" y="178442"/>
                      <a:pt x="288459" y="175546"/>
                    </a:cubicBezTo>
                    <a:lnTo>
                      <a:pt x="288459" y="175184"/>
                    </a:lnTo>
                    <a:cubicBezTo>
                      <a:pt x="287011" y="146590"/>
                      <a:pt x="274346" y="120168"/>
                      <a:pt x="253358" y="100985"/>
                    </a:cubicBezTo>
                    <a:cubicBezTo>
                      <a:pt x="250825" y="98813"/>
                      <a:pt x="250825" y="95194"/>
                      <a:pt x="252634" y="93022"/>
                    </a:cubicBezTo>
                    <a:cubicBezTo>
                      <a:pt x="254806" y="90850"/>
                      <a:pt x="258424" y="90488"/>
                      <a:pt x="260595" y="92660"/>
                    </a:cubicBezTo>
                    <a:close/>
                    <a:moveTo>
                      <a:pt x="174282" y="29476"/>
                    </a:moveTo>
                    <a:cubicBezTo>
                      <a:pt x="172842" y="29476"/>
                      <a:pt x="171762" y="29835"/>
                      <a:pt x="171041" y="30554"/>
                    </a:cubicBezTo>
                    <a:cubicBezTo>
                      <a:pt x="169601" y="31633"/>
                      <a:pt x="168881" y="33071"/>
                      <a:pt x="168881" y="34508"/>
                    </a:cubicBezTo>
                    <a:lnTo>
                      <a:pt x="168881" y="148109"/>
                    </a:lnTo>
                    <a:cubicBezTo>
                      <a:pt x="172482" y="146671"/>
                      <a:pt x="176442" y="145952"/>
                      <a:pt x="180403" y="145952"/>
                    </a:cubicBezTo>
                    <a:cubicBezTo>
                      <a:pt x="186164" y="145952"/>
                      <a:pt x="191564" y="147749"/>
                      <a:pt x="196605" y="149906"/>
                    </a:cubicBezTo>
                    <a:cubicBezTo>
                      <a:pt x="199126" y="139840"/>
                      <a:pt x="203446" y="118271"/>
                      <a:pt x="203446" y="86635"/>
                    </a:cubicBezTo>
                    <a:cubicBezTo>
                      <a:pt x="203446" y="47450"/>
                      <a:pt x="185804" y="32352"/>
                      <a:pt x="175362" y="29476"/>
                    </a:cubicBezTo>
                    <a:cubicBezTo>
                      <a:pt x="175002" y="29476"/>
                      <a:pt x="174642" y="29476"/>
                      <a:pt x="174282" y="29476"/>
                    </a:cubicBezTo>
                    <a:close/>
                    <a:moveTo>
                      <a:pt x="177882" y="20129"/>
                    </a:moveTo>
                    <a:cubicBezTo>
                      <a:pt x="194085" y="24443"/>
                      <a:pt x="213168" y="44574"/>
                      <a:pt x="213168" y="86635"/>
                    </a:cubicBezTo>
                    <a:cubicBezTo>
                      <a:pt x="213168" y="124022"/>
                      <a:pt x="207407" y="147749"/>
                      <a:pt x="204886" y="156377"/>
                    </a:cubicBezTo>
                    <a:cubicBezTo>
                      <a:pt x="210647" y="162488"/>
                      <a:pt x="214248" y="170397"/>
                      <a:pt x="214248" y="179025"/>
                    </a:cubicBezTo>
                    <a:lnTo>
                      <a:pt x="312542" y="223962"/>
                    </a:lnTo>
                    <a:cubicBezTo>
                      <a:pt x="316862" y="225759"/>
                      <a:pt x="319743" y="229354"/>
                      <a:pt x="320823" y="234028"/>
                    </a:cubicBezTo>
                    <a:cubicBezTo>
                      <a:pt x="321903" y="238701"/>
                      <a:pt x="320823" y="243015"/>
                      <a:pt x="317943" y="246610"/>
                    </a:cubicBezTo>
                    <a:cubicBezTo>
                      <a:pt x="311102" y="254519"/>
                      <a:pt x="299220" y="260990"/>
                      <a:pt x="282297" y="260990"/>
                    </a:cubicBezTo>
                    <a:cubicBezTo>
                      <a:pt x="277617" y="260990"/>
                      <a:pt x="272576" y="260630"/>
                      <a:pt x="267535" y="259552"/>
                    </a:cubicBezTo>
                    <a:cubicBezTo>
                      <a:pt x="249893" y="278245"/>
                      <a:pt x="227570" y="290828"/>
                      <a:pt x="202726" y="295861"/>
                    </a:cubicBezTo>
                    <a:lnTo>
                      <a:pt x="202726" y="372433"/>
                    </a:lnTo>
                    <a:cubicBezTo>
                      <a:pt x="202726" y="374949"/>
                      <a:pt x="200926" y="377466"/>
                      <a:pt x="197685" y="377466"/>
                    </a:cubicBezTo>
                    <a:cubicBezTo>
                      <a:pt x="195165" y="377466"/>
                      <a:pt x="193005" y="374949"/>
                      <a:pt x="193005" y="372433"/>
                    </a:cubicBezTo>
                    <a:lnTo>
                      <a:pt x="193005" y="296939"/>
                    </a:lnTo>
                    <a:cubicBezTo>
                      <a:pt x="193005" y="296939"/>
                      <a:pt x="192285" y="296939"/>
                      <a:pt x="192285" y="297299"/>
                    </a:cubicBezTo>
                    <a:cubicBezTo>
                      <a:pt x="189044" y="297299"/>
                      <a:pt x="186164" y="295142"/>
                      <a:pt x="185804" y="291906"/>
                    </a:cubicBezTo>
                    <a:cubicBezTo>
                      <a:pt x="185804" y="289030"/>
                      <a:pt x="188324" y="286514"/>
                      <a:pt x="191204" y="286154"/>
                    </a:cubicBezTo>
                    <a:cubicBezTo>
                      <a:pt x="191564" y="286154"/>
                      <a:pt x="192285" y="286154"/>
                      <a:pt x="193005" y="286154"/>
                    </a:cubicBezTo>
                    <a:lnTo>
                      <a:pt x="193005" y="223243"/>
                    </a:lnTo>
                    <a:cubicBezTo>
                      <a:pt x="187604" y="218929"/>
                      <a:pt x="183643" y="216053"/>
                      <a:pt x="181483" y="213896"/>
                    </a:cubicBezTo>
                    <a:cubicBezTo>
                      <a:pt x="181123" y="213896"/>
                      <a:pt x="180763" y="213896"/>
                      <a:pt x="180403" y="213896"/>
                    </a:cubicBezTo>
                    <a:cubicBezTo>
                      <a:pt x="176082" y="213896"/>
                      <a:pt x="171762" y="213177"/>
                      <a:pt x="167801" y="211739"/>
                    </a:cubicBezTo>
                    <a:lnTo>
                      <a:pt x="167801" y="349066"/>
                    </a:lnTo>
                    <a:cubicBezTo>
                      <a:pt x="168881" y="349066"/>
                      <a:pt x="170321" y="349066"/>
                      <a:pt x="171402" y="349066"/>
                    </a:cubicBezTo>
                    <a:cubicBezTo>
                      <a:pt x="174642" y="349425"/>
                      <a:pt x="176802" y="351942"/>
                      <a:pt x="176802" y="354818"/>
                    </a:cubicBezTo>
                    <a:cubicBezTo>
                      <a:pt x="176442" y="358053"/>
                      <a:pt x="174282" y="360210"/>
                      <a:pt x="171041" y="360210"/>
                    </a:cubicBezTo>
                    <a:cubicBezTo>
                      <a:pt x="171041" y="360210"/>
                      <a:pt x="171041" y="360210"/>
                      <a:pt x="170681" y="360210"/>
                    </a:cubicBezTo>
                    <a:cubicBezTo>
                      <a:pt x="169961" y="360210"/>
                      <a:pt x="168881" y="359851"/>
                      <a:pt x="167801" y="359851"/>
                    </a:cubicBezTo>
                    <a:lnTo>
                      <a:pt x="167801" y="372433"/>
                    </a:lnTo>
                    <a:cubicBezTo>
                      <a:pt x="167801" y="374949"/>
                      <a:pt x="165641" y="377466"/>
                      <a:pt x="162760" y="377466"/>
                    </a:cubicBezTo>
                    <a:cubicBezTo>
                      <a:pt x="160240" y="377466"/>
                      <a:pt x="158080" y="374949"/>
                      <a:pt x="158080" y="372433"/>
                    </a:cubicBezTo>
                    <a:lnTo>
                      <a:pt x="158080" y="359132"/>
                    </a:lnTo>
                    <a:cubicBezTo>
                      <a:pt x="131076" y="355537"/>
                      <a:pt x="104792" y="346190"/>
                      <a:pt x="82109" y="331451"/>
                    </a:cubicBezTo>
                    <a:cubicBezTo>
                      <a:pt x="79588" y="329653"/>
                      <a:pt x="78868" y="326418"/>
                      <a:pt x="80308" y="323542"/>
                    </a:cubicBezTo>
                    <a:cubicBezTo>
                      <a:pt x="82109" y="321385"/>
                      <a:pt x="85349" y="320666"/>
                      <a:pt x="87870" y="322104"/>
                    </a:cubicBezTo>
                    <a:cubicBezTo>
                      <a:pt x="109113" y="335764"/>
                      <a:pt x="133236" y="344392"/>
                      <a:pt x="158080" y="347987"/>
                    </a:cubicBezTo>
                    <a:lnTo>
                      <a:pt x="158080" y="213896"/>
                    </a:lnTo>
                    <a:lnTo>
                      <a:pt x="96151" y="245531"/>
                    </a:lnTo>
                    <a:cubicBezTo>
                      <a:pt x="99751" y="250564"/>
                      <a:pt x="104072" y="254878"/>
                      <a:pt x="108393" y="259192"/>
                    </a:cubicBezTo>
                    <a:cubicBezTo>
                      <a:pt x="110553" y="260990"/>
                      <a:pt x="110913" y="264585"/>
                      <a:pt x="108753" y="266742"/>
                    </a:cubicBezTo>
                    <a:cubicBezTo>
                      <a:pt x="107672" y="268180"/>
                      <a:pt x="106232" y="268539"/>
                      <a:pt x="104792" y="268539"/>
                    </a:cubicBezTo>
                    <a:cubicBezTo>
                      <a:pt x="103352" y="268539"/>
                      <a:pt x="102272" y="268180"/>
                      <a:pt x="101191" y="267101"/>
                    </a:cubicBezTo>
                    <a:cubicBezTo>
                      <a:pt x="95791" y="262068"/>
                      <a:pt x="90750" y="256676"/>
                      <a:pt x="86069" y="250564"/>
                    </a:cubicBezTo>
                    <a:lnTo>
                      <a:pt x="66987" y="260630"/>
                    </a:lnTo>
                    <a:cubicBezTo>
                      <a:pt x="64826" y="261709"/>
                      <a:pt x="62666" y="262068"/>
                      <a:pt x="60146" y="262068"/>
                    </a:cubicBezTo>
                    <a:cubicBezTo>
                      <a:pt x="57985" y="262068"/>
                      <a:pt x="56185" y="261709"/>
                      <a:pt x="54025" y="260630"/>
                    </a:cubicBezTo>
                    <a:cubicBezTo>
                      <a:pt x="49704" y="258833"/>
                      <a:pt x="46824" y="255238"/>
                      <a:pt x="45744" y="250564"/>
                    </a:cubicBezTo>
                    <a:cubicBezTo>
                      <a:pt x="42863" y="238342"/>
                      <a:pt x="47544" y="220726"/>
                      <a:pt x="65186" y="204549"/>
                    </a:cubicBezTo>
                    <a:cubicBezTo>
                      <a:pt x="64106" y="200235"/>
                      <a:pt x="63386" y="195921"/>
                      <a:pt x="63026" y="191248"/>
                    </a:cubicBezTo>
                    <a:cubicBezTo>
                      <a:pt x="62666" y="188372"/>
                      <a:pt x="65186" y="185855"/>
                      <a:pt x="68067" y="185496"/>
                    </a:cubicBezTo>
                    <a:cubicBezTo>
                      <a:pt x="70947" y="185496"/>
                      <a:pt x="73828" y="187653"/>
                      <a:pt x="73828" y="190529"/>
                    </a:cubicBezTo>
                    <a:cubicBezTo>
                      <a:pt x="74188" y="192686"/>
                      <a:pt x="74548" y="194843"/>
                      <a:pt x="74908" y="197000"/>
                    </a:cubicBezTo>
                    <a:cubicBezTo>
                      <a:pt x="78868" y="194124"/>
                      <a:pt x="83549" y="191248"/>
                      <a:pt x="88950" y="188731"/>
                    </a:cubicBezTo>
                    <a:cubicBezTo>
                      <a:pt x="117034" y="173992"/>
                      <a:pt x="138277" y="167881"/>
                      <a:pt x="149798" y="165364"/>
                    </a:cubicBezTo>
                    <a:cubicBezTo>
                      <a:pt x="151959" y="160691"/>
                      <a:pt x="155199" y="156377"/>
                      <a:pt x="159520" y="153501"/>
                    </a:cubicBezTo>
                    <a:lnTo>
                      <a:pt x="159520" y="75131"/>
                    </a:lnTo>
                    <a:cubicBezTo>
                      <a:pt x="136837" y="79805"/>
                      <a:pt x="116674" y="90949"/>
                      <a:pt x="101191" y="108205"/>
                    </a:cubicBezTo>
                    <a:cubicBezTo>
                      <a:pt x="100111" y="109643"/>
                      <a:pt x="98671" y="110002"/>
                      <a:pt x="96871" y="110002"/>
                    </a:cubicBezTo>
                    <a:cubicBezTo>
                      <a:pt x="95791" y="110002"/>
                      <a:pt x="94711" y="109643"/>
                      <a:pt x="93630" y="108564"/>
                    </a:cubicBezTo>
                    <a:cubicBezTo>
                      <a:pt x="91470" y="106767"/>
                      <a:pt x="91110" y="103172"/>
                      <a:pt x="92910" y="101015"/>
                    </a:cubicBezTo>
                    <a:cubicBezTo>
                      <a:pt x="110553" y="81243"/>
                      <a:pt x="133596" y="69020"/>
                      <a:pt x="159520" y="64346"/>
                    </a:cubicBezTo>
                    <a:lnTo>
                      <a:pt x="159520" y="34508"/>
                    </a:lnTo>
                    <a:cubicBezTo>
                      <a:pt x="159520" y="29835"/>
                      <a:pt x="161320" y="25521"/>
                      <a:pt x="164921" y="23005"/>
                    </a:cubicBezTo>
                    <a:cubicBezTo>
                      <a:pt x="168521" y="20129"/>
                      <a:pt x="173562" y="19050"/>
                      <a:pt x="177882" y="20129"/>
                    </a:cubicBezTo>
                    <a:close/>
                    <a:moveTo>
                      <a:pt x="97425" y="18909"/>
                    </a:moveTo>
                    <a:cubicBezTo>
                      <a:pt x="99927" y="17463"/>
                      <a:pt x="103503" y="18547"/>
                      <a:pt x="104575" y="21440"/>
                    </a:cubicBezTo>
                    <a:cubicBezTo>
                      <a:pt x="106006" y="23970"/>
                      <a:pt x="104933" y="27224"/>
                      <a:pt x="102073" y="28670"/>
                    </a:cubicBezTo>
                    <a:cubicBezTo>
                      <a:pt x="75972" y="42407"/>
                      <a:pt x="53804" y="62652"/>
                      <a:pt x="37714" y="87596"/>
                    </a:cubicBezTo>
                    <a:cubicBezTo>
                      <a:pt x="36284" y="89404"/>
                      <a:pt x="34854" y="90127"/>
                      <a:pt x="33066" y="90127"/>
                    </a:cubicBezTo>
                    <a:cubicBezTo>
                      <a:pt x="31994" y="90127"/>
                      <a:pt x="30921" y="89765"/>
                      <a:pt x="30206" y="89404"/>
                    </a:cubicBezTo>
                    <a:cubicBezTo>
                      <a:pt x="27345" y="87596"/>
                      <a:pt x="26988" y="84343"/>
                      <a:pt x="28418" y="81812"/>
                    </a:cubicBezTo>
                    <a:cubicBezTo>
                      <a:pt x="45580" y="55060"/>
                      <a:pt x="69536" y="33370"/>
                      <a:pt x="97425" y="18909"/>
                    </a:cubicBezTo>
                    <a:close/>
                    <a:moveTo>
                      <a:pt x="190257" y="0"/>
                    </a:moveTo>
                    <a:cubicBezTo>
                      <a:pt x="221868" y="1820"/>
                      <a:pt x="252401" y="12015"/>
                      <a:pt x="278983" y="29493"/>
                    </a:cubicBezTo>
                    <a:cubicBezTo>
                      <a:pt x="281497" y="30950"/>
                      <a:pt x="282216" y="34227"/>
                      <a:pt x="280420" y="37139"/>
                    </a:cubicBezTo>
                    <a:cubicBezTo>
                      <a:pt x="279342" y="38596"/>
                      <a:pt x="277546" y="39324"/>
                      <a:pt x="276109" y="39324"/>
                    </a:cubicBezTo>
                    <a:cubicBezTo>
                      <a:pt x="274672" y="39324"/>
                      <a:pt x="273954" y="39324"/>
                      <a:pt x="272876" y="38596"/>
                    </a:cubicBezTo>
                    <a:cubicBezTo>
                      <a:pt x="248090" y="22211"/>
                      <a:pt x="218994" y="12744"/>
                      <a:pt x="189538" y="11287"/>
                    </a:cubicBezTo>
                    <a:cubicBezTo>
                      <a:pt x="186305" y="10923"/>
                      <a:pt x="184150" y="8374"/>
                      <a:pt x="184150" y="5461"/>
                    </a:cubicBezTo>
                    <a:cubicBezTo>
                      <a:pt x="184509" y="2184"/>
                      <a:pt x="187024" y="0"/>
                      <a:pt x="190257" y="0"/>
                    </a:cubicBezTo>
                    <a:close/>
                  </a:path>
                </a:pathLst>
              </a:custGeom>
              <a:solidFill>
                <a:sysClr val="window" lastClr="FFFFFF"/>
              </a:solidFill>
              <a:ln>
                <a:noFill/>
              </a:ln>
              <a:effectLst/>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6" name="Freeform 105">
                <a:extLst>
                  <a:ext uri="{FF2B5EF4-FFF2-40B4-BE49-F238E27FC236}">
                    <a16:creationId xmlns:a16="http://schemas.microsoft.com/office/drawing/2014/main" id="{1436F785-DB99-4D84-B576-D82F48F5CFC2}"/>
                  </a:ext>
                </a:extLst>
              </p:cNvPr>
              <p:cNvSpPr>
                <a:spLocks noChangeArrowheads="1"/>
              </p:cNvSpPr>
              <p:nvPr/>
            </p:nvSpPr>
            <p:spPr bwMode="auto">
              <a:xfrm>
                <a:off x="3461948" y="1081108"/>
                <a:ext cx="430496" cy="456737"/>
              </a:xfrm>
              <a:custGeom>
                <a:avLst/>
                <a:gdLst>
                  <a:gd name="connsiteX0" fmla="*/ 126678 w 920769"/>
                  <a:gd name="connsiteY0" fmla="*/ 813289 h 976898"/>
                  <a:gd name="connsiteX1" fmla="*/ 86751 w 920769"/>
                  <a:gd name="connsiteY1" fmla="*/ 853870 h 976898"/>
                  <a:gd name="connsiteX2" fmla="*/ 126678 w 920769"/>
                  <a:gd name="connsiteY2" fmla="*/ 894451 h 976898"/>
                  <a:gd name="connsiteX3" fmla="*/ 167893 w 920769"/>
                  <a:gd name="connsiteY3" fmla="*/ 853870 h 976898"/>
                  <a:gd name="connsiteX4" fmla="*/ 126678 w 920769"/>
                  <a:gd name="connsiteY4" fmla="*/ 813289 h 976898"/>
                  <a:gd name="connsiteX5" fmla="*/ 484652 w 920769"/>
                  <a:gd name="connsiteY5" fmla="*/ 516548 h 976898"/>
                  <a:gd name="connsiteX6" fmla="*/ 440847 w 920769"/>
                  <a:gd name="connsiteY6" fmla="*/ 530245 h 976898"/>
                  <a:gd name="connsiteX7" fmla="*/ 382023 w 920769"/>
                  <a:gd name="connsiteY7" fmla="*/ 568844 h 976898"/>
                  <a:gd name="connsiteX8" fmla="*/ 367004 w 920769"/>
                  <a:gd name="connsiteY8" fmla="*/ 596237 h 976898"/>
                  <a:gd name="connsiteX9" fmla="*/ 367004 w 920769"/>
                  <a:gd name="connsiteY9" fmla="*/ 637326 h 976898"/>
                  <a:gd name="connsiteX10" fmla="*/ 390784 w 920769"/>
                  <a:gd name="connsiteY10" fmla="*/ 660984 h 976898"/>
                  <a:gd name="connsiteX11" fmla="*/ 438344 w 920769"/>
                  <a:gd name="connsiteY11" fmla="*/ 660984 h 976898"/>
                  <a:gd name="connsiteX12" fmla="*/ 479646 w 920769"/>
                  <a:gd name="connsiteY12" fmla="*/ 678416 h 976898"/>
                  <a:gd name="connsiteX13" fmla="*/ 487155 w 920769"/>
                  <a:gd name="connsiteY13" fmla="*/ 684642 h 976898"/>
                  <a:gd name="connsiteX14" fmla="*/ 504677 w 920769"/>
                  <a:gd name="connsiteY14" fmla="*/ 726976 h 976898"/>
                  <a:gd name="connsiteX15" fmla="*/ 504677 w 920769"/>
                  <a:gd name="connsiteY15" fmla="*/ 912502 h 976898"/>
                  <a:gd name="connsiteX16" fmla="*/ 518444 w 920769"/>
                  <a:gd name="connsiteY16" fmla="*/ 927444 h 976898"/>
                  <a:gd name="connsiteX17" fmla="*/ 539721 w 920769"/>
                  <a:gd name="connsiteY17" fmla="*/ 927444 h 976898"/>
                  <a:gd name="connsiteX18" fmla="*/ 562250 w 920769"/>
                  <a:gd name="connsiteY18" fmla="*/ 916238 h 976898"/>
                  <a:gd name="connsiteX19" fmla="*/ 702426 w 920769"/>
                  <a:gd name="connsiteY19" fmla="*/ 755615 h 976898"/>
                  <a:gd name="connsiteX20" fmla="*/ 717445 w 920769"/>
                  <a:gd name="connsiteY20" fmla="*/ 712035 h 976898"/>
                  <a:gd name="connsiteX21" fmla="*/ 717445 w 920769"/>
                  <a:gd name="connsiteY21" fmla="*/ 644797 h 976898"/>
                  <a:gd name="connsiteX22" fmla="*/ 691162 w 920769"/>
                  <a:gd name="connsiteY22" fmla="*/ 592501 h 976898"/>
                  <a:gd name="connsiteX23" fmla="*/ 611061 w 920769"/>
                  <a:gd name="connsiteY23" fmla="*/ 531490 h 976898"/>
                  <a:gd name="connsiteX24" fmla="*/ 563501 w 920769"/>
                  <a:gd name="connsiteY24" fmla="*/ 516548 h 976898"/>
                  <a:gd name="connsiteX25" fmla="*/ 70263 w 920769"/>
                  <a:gd name="connsiteY25" fmla="*/ 472583 h 976898"/>
                  <a:gd name="connsiteX26" fmla="*/ 70263 w 920769"/>
                  <a:gd name="connsiteY26" fmla="*/ 581238 h 976898"/>
                  <a:gd name="connsiteX27" fmla="*/ 112969 w 920769"/>
                  <a:gd name="connsiteY27" fmla="*/ 581238 h 976898"/>
                  <a:gd name="connsiteX28" fmla="*/ 112969 w 920769"/>
                  <a:gd name="connsiteY28" fmla="*/ 472583 h 976898"/>
                  <a:gd name="connsiteX29" fmla="*/ 70263 w 920769"/>
                  <a:gd name="connsiteY29" fmla="*/ 335205 h 976898"/>
                  <a:gd name="connsiteX30" fmla="*/ 70263 w 920769"/>
                  <a:gd name="connsiteY30" fmla="*/ 443874 h 976898"/>
                  <a:gd name="connsiteX31" fmla="*/ 112969 w 920769"/>
                  <a:gd name="connsiteY31" fmla="*/ 443874 h 976898"/>
                  <a:gd name="connsiteX32" fmla="*/ 112969 w 920769"/>
                  <a:gd name="connsiteY32" fmla="*/ 335205 h 976898"/>
                  <a:gd name="connsiteX33" fmla="*/ 70263 w 920769"/>
                  <a:gd name="connsiteY33" fmla="*/ 203321 h 976898"/>
                  <a:gd name="connsiteX34" fmla="*/ 70263 w 920769"/>
                  <a:gd name="connsiteY34" fmla="*/ 311990 h 976898"/>
                  <a:gd name="connsiteX35" fmla="*/ 112969 w 920769"/>
                  <a:gd name="connsiteY35" fmla="*/ 311990 h 976898"/>
                  <a:gd name="connsiteX36" fmla="*/ 112969 w 920769"/>
                  <a:gd name="connsiteY36" fmla="*/ 203321 h 976898"/>
                  <a:gd name="connsiteX37" fmla="*/ 684549 w 920769"/>
                  <a:gd name="connsiteY37" fmla="*/ 104407 h 976898"/>
                  <a:gd name="connsiteX38" fmla="*/ 655799 w 920769"/>
                  <a:gd name="connsiteY38" fmla="*/ 138219 h 976898"/>
                  <a:gd name="connsiteX39" fmla="*/ 645799 w 920769"/>
                  <a:gd name="connsiteY39" fmla="*/ 143228 h 976898"/>
                  <a:gd name="connsiteX40" fmla="*/ 520802 w 920769"/>
                  <a:gd name="connsiteY40" fmla="*/ 143228 h 976898"/>
                  <a:gd name="connsiteX41" fmla="*/ 447053 w 920769"/>
                  <a:gd name="connsiteY41" fmla="*/ 174536 h 976898"/>
                  <a:gd name="connsiteX42" fmla="*/ 429553 w 920769"/>
                  <a:gd name="connsiteY42" fmla="*/ 192068 h 976898"/>
                  <a:gd name="connsiteX43" fmla="*/ 407053 w 920769"/>
                  <a:gd name="connsiteY43" fmla="*/ 200834 h 976898"/>
                  <a:gd name="connsiteX44" fmla="*/ 375804 w 920769"/>
                  <a:gd name="connsiteY44" fmla="*/ 200834 h 976898"/>
                  <a:gd name="connsiteX45" fmla="*/ 312055 w 920769"/>
                  <a:gd name="connsiteY45" fmla="*/ 265954 h 976898"/>
                  <a:gd name="connsiteX46" fmla="*/ 312055 w 920769"/>
                  <a:gd name="connsiteY46" fmla="*/ 297261 h 976898"/>
                  <a:gd name="connsiteX47" fmla="*/ 363304 w 920769"/>
                  <a:gd name="connsiteY47" fmla="*/ 348605 h 976898"/>
                  <a:gd name="connsiteX48" fmla="*/ 430803 w 920769"/>
                  <a:gd name="connsiteY48" fmla="*/ 348605 h 976898"/>
                  <a:gd name="connsiteX49" fmla="*/ 462053 w 920769"/>
                  <a:gd name="connsiteY49" fmla="*/ 361128 h 976898"/>
                  <a:gd name="connsiteX50" fmla="*/ 524551 w 920769"/>
                  <a:gd name="connsiteY50" fmla="*/ 407463 h 976898"/>
                  <a:gd name="connsiteX51" fmla="*/ 569551 w 920769"/>
                  <a:gd name="connsiteY51" fmla="*/ 407463 h 976898"/>
                  <a:gd name="connsiteX52" fmla="*/ 592050 w 920769"/>
                  <a:gd name="connsiteY52" fmla="*/ 397445 h 976898"/>
                  <a:gd name="connsiteX53" fmla="*/ 622050 w 920769"/>
                  <a:gd name="connsiteY53" fmla="*/ 367390 h 976898"/>
                  <a:gd name="connsiteX54" fmla="*/ 632050 w 920769"/>
                  <a:gd name="connsiteY54" fmla="*/ 363633 h 976898"/>
                  <a:gd name="connsiteX55" fmla="*/ 689549 w 920769"/>
                  <a:gd name="connsiteY55" fmla="*/ 363633 h 976898"/>
                  <a:gd name="connsiteX56" fmla="*/ 720798 w 920769"/>
                  <a:gd name="connsiteY56" fmla="*/ 386174 h 976898"/>
                  <a:gd name="connsiteX57" fmla="*/ 722048 w 920769"/>
                  <a:gd name="connsiteY57" fmla="*/ 387427 h 976898"/>
                  <a:gd name="connsiteX58" fmla="*/ 737048 w 920769"/>
                  <a:gd name="connsiteY58" fmla="*/ 458808 h 976898"/>
                  <a:gd name="connsiteX59" fmla="*/ 755798 w 920769"/>
                  <a:gd name="connsiteY59" fmla="*/ 471331 h 976898"/>
                  <a:gd name="connsiteX60" fmla="*/ 893295 w 920769"/>
                  <a:gd name="connsiteY60" fmla="*/ 471331 h 976898"/>
                  <a:gd name="connsiteX61" fmla="*/ 684549 w 920769"/>
                  <a:gd name="connsiteY61" fmla="*/ 104407 h 976898"/>
                  <a:gd name="connsiteX62" fmla="*/ 125216 w 920769"/>
                  <a:gd name="connsiteY62" fmla="*/ 54949 h 976898"/>
                  <a:gd name="connsiteX63" fmla="*/ 87478 w 920769"/>
                  <a:gd name="connsiteY63" fmla="*/ 69948 h 976898"/>
                  <a:gd name="connsiteX64" fmla="*/ 69867 w 920769"/>
                  <a:gd name="connsiteY64" fmla="*/ 109947 h 976898"/>
                  <a:gd name="connsiteX65" fmla="*/ 69867 w 920769"/>
                  <a:gd name="connsiteY65" fmla="*/ 173694 h 976898"/>
                  <a:gd name="connsiteX66" fmla="*/ 112637 w 920769"/>
                  <a:gd name="connsiteY66" fmla="*/ 173694 h 976898"/>
                  <a:gd name="connsiteX67" fmla="*/ 112637 w 920769"/>
                  <a:gd name="connsiteY67" fmla="*/ 128696 h 976898"/>
                  <a:gd name="connsiteX68" fmla="*/ 125216 w 920769"/>
                  <a:gd name="connsiteY68" fmla="*/ 116196 h 976898"/>
                  <a:gd name="connsiteX69" fmla="*/ 137796 w 920769"/>
                  <a:gd name="connsiteY69" fmla="*/ 128696 h 976898"/>
                  <a:gd name="connsiteX70" fmla="*/ 137796 w 920769"/>
                  <a:gd name="connsiteY70" fmla="*/ 786168 h 976898"/>
                  <a:gd name="connsiteX71" fmla="*/ 190629 w 920769"/>
                  <a:gd name="connsiteY71" fmla="*/ 851165 h 976898"/>
                  <a:gd name="connsiteX72" fmla="*/ 125216 w 920769"/>
                  <a:gd name="connsiteY72" fmla="*/ 916163 h 976898"/>
                  <a:gd name="connsiteX73" fmla="*/ 59804 w 920769"/>
                  <a:gd name="connsiteY73" fmla="*/ 851165 h 976898"/>
                  <a:gd name="connsiteX74" fmla="*/ 112637 w 920769"/>
                  <a:gd name="connsiteY74" fmla="*/ 786168 h 976898"/>
                  <a:gd name="connsiteX75" fmla="*/ 112637 w 920769"/>
                  <a:gd name="connsiteY75" fmla="*/ 603676 h 976898"/>
                  <a:gd name="connsiteX76" fmla="*/ 69867 w 920769"/>
                  <a:gd name="connsiteY76" fmla="*/ 603676 h 976898"/>
                  <a:gd name="connsiteX77" fmla="*/ 69867 w 920769"/>
                  <a:gd name="connsiteY77" fmla="*/ 747420 h 976898"/>
                  <a:gd name="connsiteX78" fmla="*/ 58546 w 920769"/>
                  <a:gd name="connsiteY78" fmla="*/ 772419 h 976898"/>
                  <a:gd name="connsiteX79" fmla="*/ 22066 w 920769"/>
                  <a:gd name="connsiteY79" fmla="*/ 857415 h 976898"/>
                  <a:gd name="connsiteX80" fmla="*/ 121443 w 920769"/>
                  <a:gd name="connsiteY80" fmla="*/ 953661 h 976898"/>
                  <a:gd name="connsiteX81" fmla="*/ 196919 w 920769"/>
                  <a:gd name="connsiteY81" fmla="*/ 924912 h 976898"/>
                  <a:gd name="connsiteX82" fmla="*/ 228367 w 920769"/>
                  <a:gd name="connsiteY82" fmla="*/ 851165 h 976898"/>
                  <a:gd name="connsiteX83" fmla="*/ 191887 w 920769"/>
                  <a:gd name="connsiteY83" fmla="*/ 772419 h 976898"/>
                  <a:gd name="connsiteX84" fmla="*/ 180565 w 920769"/>
                  <a:gd name="connsiteY84" fmla="*/ 747420 h 976898"/>
                  <a:gd name="connsiteX85" fmla="*/ 180565 w 920769"/>
                  <a:gd name="connsiteY85" fmla="*/ 112447 h 976898"/>
                  <a:gd name="connsiteX86" fmla="*/ 126474 w 920769"/>
                  <a:gd name="connsiteY86" fmla="*/ 54949 h 976898"/>
                  <a:gd name="connsiteX87" fmla="*/ 429616 w 920769"/>
                  <a:gd name="connsiteY87" fmla="*/ 27478 h 976898"/>
                  <a:gd name="connsiteX88" fmla="*/ 202151 w 920769"/>
                  <a:gd name="connsiteY88" fmla="*/ 87393 h 976898"/>
                  <a:gd name="connsiteX89" fmla="*/ 205901 w 920769"/>
                  <a:gd name="connsiteY89" fmla="*/ 114854 h 976898"/>
                  <a:gd name="connsiteX90" fmla="*/ 205901 w 920769"/>
                  <a:gd name="connsiteY90" fmla="*/ 748957 h 976898"/>
                  <a:gd name="connsiteX91" fmla="*/ 208400 w 920769"/>
                  <a:gd name="connsiteY91" fmla="*/ 755198 h 976898"/>
                  <a:gd name="connsiteX92" fmla="*/ 254643 w 920769"/>
                  <a:gd name="connsiteY92" fmla="*/ 852561 h 976898"/>
                  <a:gd name="connsiteX93" fmla="*/ 238396 w 920769"/>
                  <a:gd name="connsiteY93" fmla="*/ 913724 h 976898"/>
                  <a:gd name="connsiteX94" fmla="*/ 429616 w 920769"/>
                  <a:gd name="connsiteY94" fmla="*/ 954916 h 976898"/>
                  <a:gd name="connsiteX95" fmla="*/ 499606 w 920769"/>
                  <a:gd name="connsiteY95" fmla="*/ 949923 h 976898"/>
                  <a:gd name="connsiteX96" fmla="*/ 480858 w 920769"/>
                  <a:gd name="connsiteY96" fmla="*/ 916220 h 976898"/>
                  <a:gd name="connsiteX97" fmla="*/ 480858 w 920769"/>
                  <a:gd name="connsiteY97" fmla="*/ 730234 h 976898"/>
                  <a:gd name="connsiteX98" fmla="*/ 470860 w 920769"/>
                  <a:gd name="connsiteY98" fmla="*/ 706517 h 976898"/>
                  <a:gd name="connsiteX99" fmla="*/ 463361 w 920769"/>
                  <a:gd name="connsiteY99" fmla="*/ 700276 h 976898"/>
                  <a:gd name="connsiteX100" fmla="*/ 440865 w 920769"/>
                  <a:gd name="connsiteY100" fmla="*/ 690290 h 976898"/>
                  <a:gd name="connsiteX101" fmla="*/ 393372 w 920769"/>
                  <a:gd name="connsiteY101" fmla="*/ 690290 h 976898"/>
                  <a:gd name="connsiteX102" fmla="*/ 344629 w 920769"/>
                  <a:gd name="connsiteY102" fmla="*/ 640361 h 976898"/>
                  <a:gd name="connsiteX103" fmla="*/ 344629 w 920769"/>
                  <a:gd name="connsiteY103" fmla="*/ 599169 h 976898"/>
                  <a:gd name="connsiteX104" fmla="*/ 370875 w 920769"/>
                  <a:gd name="connsiteY104" fmla="*/ 550488 h 976898"/>
                  <a:gd name="connsiteX105" fmla="*/ 429616 w 920769"/>
                  <a:gd name="connsiteY105" fmla="*/ 511793 h 976898"/>
                  <a:gd name="connsiteX106" fmla="*/ 487108 w 920769"/>
                  <a:gd name="connsiteY106" fmla="*/ 493069 h 976898"/>
                  <a:gd name="connsiteX107" fmla="*/ 565845 w 920769"/>
                  <a:gd name="connsiteY107" fmla="*/ 493069 h 976898"/>
                  <a:gd name="connsiteX108" fmla="*/ 628336 w 920769"/>
                  <a:gd name="connsiteY108" fmla="*/ 514289 h 976898"/>
                  <a:gd name="connsiteX109" fmla="*/ 708324 w 920769"/>
                  <a:gd name="connsiteY109" fmla="*/ 574204 h 976898"/>
                  <a:gd name="connsiteX110" fmla="*/ 745818 w 920769"/>
                  <a:gd name="connsiteY110" fmla="*/ 647850 h 976898"/>
                  <a:gd name="connsiteX111" fmla="*/ 745818 w 920769"/>
                  <a:gd name="connsiteY111" fmla="*/ 715255 h 976898"/>
                  <a:gd name="connsiteX112" fmla="*/ 723321 w 920769"/>
                  <a:gd name="connsiteY112" fmla="*/ 775170 h 976898"/>
                  <a:gd name="connsiteX113" fmla="*/ 595841 w 920769"/>
                  <a:gd name="connsiteY113" fmla="*/ 923710 h 976898"/>
                  <a:gd name="connsiteX114" fmla="*/ 893295 w 920769"/>
                  <a:gd name="connsiteY114" fmla="*/ 495566 h 976898"/>
                  <a:gd name="connsiteX115" fmla="*/ 755816 w 920769"/>
                  <a:gd name="connsiteY115" fmla="*/ 495566 h 976898"/>
                  <a:gd name="connsiteX116" fmla="*/ 713323 w 920769"/>
                  <a:gd name="connsiteY116" fmla="*/ 465608 h 976898"/>
                  <a:gd name="connsiteX117" fmla="*/ 712073 w 920769"/>
                  <a:gd name="connsiteY117" fmla="*/ 464360 h 976898"/>
                  <a:gd name="connsiteX118" fmla="*/ 697075 w 920769"/>
                  <a:gd name="connsiteY118" fmla="*/ 393211 h 976898"/>
                  <a:gd name="connsiteX119" fmla="*/ 689577 w 920769"/>
                  <a:gd name="connsiteY119" fmla="*/ 389466 h 976898"/>
                  <a:gd name="connsiteX120" fmla="*/ 637085 w 920769"/>
                  <a:gd name="connsiteY120" fmla="*/ 389466 h 976898"/>
                  <a:gd name="connsiteX121" fmla="*/ 609589 w 920769"/>
                  <a:gd name="connsiteY121" fmla="*/ 415679 h 976898"/>
                  <a:gd name="connsiteX122" fmla="*/ 569595 w 920769"/>
                  <a:gd name="connsiteY122" fmla="*/ 433154 h 976898"/>
                  <a:gd name="connsiteX123" fmla="*/ 524602 w 920769"/>
                  <a:gd name="connsiteY123" fmla="*/ 433154 h 976898"/>
                  <a:gd name="connsiteX124" fmla="*/ 444614 w 920769"/>
                  <a:gd name="connsiteY124" fmla="*/ 379480 h 976898"/>
                  <a:gd name="connsiteX125" fmla="*/ 430866 w 920769"/>
                  <a:gd name="connsiteY125" fmla="*/ 374487 h 976898"/>
                  <a:gd name="connsiteX126" fmla="*/ 363376 w 920769"/>
                  <a:gd name="connsiteY126" fmla="*/ 374487 h 976898"/>
                  <a:gd name="connsiteX127" fmla="*/ 287138 w 920769"/>
                  <a:gd name="connsiteY127" fmla="*/ 297097 h 976898"/>
                  <a:gd name="connsiteX128" fmla="*/ 287138 w 920769"/>
                  <a:gd name="connsiteY128" fmla="*/ 265891 h 976898"/>
                  <a:gd name="connsiteX129" fmla="*/ 375875 w 920769"/>
                  <a:gd name="connsiteY129" fmla="*/ 176018 h 976898"/>
                  <a:gd name="connsiteX130" fmla="*/ 407120 w 920769"/>
                  <a:gd name="connsiteY130" fmla="*/ 176018 h 976898"/>
                  <a:gd name="connsiteX131" fmla="*/ 410869 w 920769"/>
                  <a:gd name="connsiteY131" fmla="*/ 173521 h 976898"/>
                  <a:gd name="connsiteX132" fmla="*/ 428367 w 920769"/>
                  <a:gd name="connsiteY132" fmla="*/ 156046 h 976898"/>
                  <a:gd name="connsiteX133" fmla="*/ 520852 w 920769"/>
                  <a:gd name="connsiteY133" fmla="*/ 118599 h 976898"/>
                  <a:gd name="connsiteX134" fmla="*/ 639584 w 920769"/>
                  <a:gd name="connsiteY134" fmla="*/ 118599 h 976898"/>
                  <a:gd name="connsiteX135" fmla="*/ 662081 w 920769"/>
                  <a:gd name="connsiteY135" fmla="*/ 91138 h 976898"/>
                  <a:gd name="connsiteX136" fmla="*/ 429616 w 920769"/>
                  <a:gd name="connsiteY136" fmla="*/ 27478 h 976898"/>
                  <a:gd name="connsiteX137" fmla="*/ 431726 w 920769"/>
                  <a:gd name="connsiteY137" fmla="*/ 0 h 976898"/>
                  <a:gd name="connsiteX138" fmla="*/ 687475 w 920769"/>
                  <a:gd name="connsiteY138" fmla="*/ 72271 h 976898"/>
                  <a:gd name="connsiteX139" fmla="*/ 691218 w 920769"/>
                  <a:gd name="connsiteY139" fmla="*/ 74763 h 976898"/>
                  <a:gd name="connsiteX140" fmla="*/ 692466 w 920769"/>
                  <a:gd name="connsiteY140" fmla="*/ 76009 h 976898"/>
                  <a:gd name="connsiteX141" fmla="*/ 920769 w 920769"/>
                  <a:gd name="connsiteY141" fmla="*/ 475989 h 976898"/>
                  <a:gd name="connsiteX142" fmla="*/ 920769 w 920769"/>
                  <a:gd name="connsiteY142" fmla="*/ 479727 h 976898"/>
                  <a:gd name="connsiteX143" fmla="*/ 920769 w 920769"/>
                  <a:gd name="connsiteY143" fmla="*/ 480973 h 976898"/>
                  <a:gd name="connsiteX144" fmla="*/ 920769 w 920769"/>
                  <a:gd name="connsiteY144" fmla="*/ 488449 h 976898"/>
                  <a:gd name="connsiteX145" fmla="*/ 431726 w 920769"/>
                  <a:gd name="connsiteY145" fmla="*/ 976898 h 976898"/>
                  <a:gd name="connsiteX146" fmla="*/ 227127 w 920769"/>
                  <a:gd name="connsiteY146" fmla="*/ 932040 h 976898"/>
                  <a:gd name="connsiteX147" fmla="*/ 217147 w 920769"/>
                  <a:gd name="connsiteY147" fmla="*/ 940763 h 976898"/>
                  <a:gd name="connsiteX148" fmla="*/ 128570 w 920769"/>
                  <a:gd name="connsiteY148" fmla="*/ 976898 h 976898"/>
                  <a:gd name="connsiteX149" fmla="*/ 123580 w 920769"/>
                  <a:gd name="connsiteY149" fmla="*/ 976898 h 976898"/>
                  <a:gd name="connsiteX150" fmla="*/ 72 w 920769"/>
                  <a:gd name="connsiteY150" fmla="*/ 857278 h 976898"/>
                  <a:gd name="connsiteX151" fmla="*/ 46231 w 920769"/>
                  <a:gd name="connsiteY151" fmla="*/ 751364 h 976898"/>
                  <a:gd name="connsiteX152" fmla="*/ 47479 w 920769"/>
                  <a:gd name="connsiteY152" fmla="*/ 745134 h 976898"/>
                  <a:gd name="connsiteX153" fmla="*/ 47479 w 920769"/>
                  <a:gd name="connsiteY153" fmla="*/ 109652 h 976898"/>
                  <a:gd name="connsiteX154" fmla="*/ 72430 w 920769"/>
                  <a:gd name="connsiteY154" fmla="*/ 51088 h 976898"/>
                  <a:gd name="connsiteX155" fmla="*/ 131065 w 920769"/>
                  <a:gd name="connsiteY155" fmla="*/ 29905 h 976898"/>
                  <a:gd name="connsiteX156" fmla="*/ 192195 w 920769"/>
                  <a:gd name="connsiteY156" fmla="*/ 62302 h 976898"/>
                  <a:gd name="connsiteX157" fmla="*/ 431726 w 920769"/>
                  <a:gd name="connsiteY157" fmla="*/ 0 h 97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920769" h="976898">
                    <a:moveTo>
                      <a:pt x="126678" y="813289"/>
                    </a:moveTo>
                    <a:cubicBezTo>
                      <a:pt x="103494" y="813289"/>
                      <a:pt x="86751" y="831043"/>
                      <a:pt x="86751" y="853870"/>
                    </a:cubicBezTo>
                    <a:cubicBezTo>
                      <a:pt x="86751" y="876697"/>
                      <a:pt x="103494" y="894451"/>
                      <a:pt x="126678" y="894451"/>
                    </a:cubicBezTo>
                    <a:cubicBezTo>
                      <a:pt x="148573" y="894451"/>
                      <a:pt x="167893" y="876697"/>
                      <a:pt x="167893" y="853870"/>
                    </a:cubicBezTo>
                    <a:cubicBezTo>
                      <a:pt x="167893" y="831043"/>
                      <a:pt x="148573" y="813289"/>
                      <a:pt x="126678" y="813289"/>
                    </a:cubicBezTo>
                    <a:close/>
                    <a:moveTo>
                      <a:pt x="484652" y="516548"/>
                    </a:moveTo>
                    <a:cubicBezTo>
                      <a:pt x="469633" y="516548"/>
                      <a:pt x="453363" y="520283"/>
                      <a:pt x="440847" y="530245"/>
                    </a:cubicBezTo>
                    <a:lnTo>
                      <a:pt x="382023" y="568844"/>
                    </a:lnTo>
                    <a:cubicBezTo>
                      <a:pt x="373262" y="575070"/>
                      <a:pt x="367004" y="585031"/>
                      <a:pt x="367004" y="596237"/>
                    </a:cubicBezTo>
                    <a:lnTo>
                      <a:pt x="367004" y="637326"/>
                    </a:lnTo>
                    <a:cubicBezTo>
                      <a:pt x="367004" y="649778"/>
                      <a:pt x="378268" y="660984"/>
                      <a:pt x="390784" y="660984"/>
                    </a:cubicBezTo>
                    <a:lnTo>
                      <a:pt x="438344" y="660984"/>
                    </a:lnTo>
                    <a:cubicBezTo>
                      <a:pt x="453363" y="660984"/>
                      <a:pt x="468382" y="667210"/>
                      <a:pt x="479646" y="678416"/>
                    </a:cubicBezTo>
                    <a:lnTo>
                      <a:pt x="487155" y="684642"/>
                    </a:lnTo>
                    <a:cubicBezTo>
                      <a:pt x="497168" y="697093"/>
                      <a:pt x="504677" y="710790"/>
                      <a:pt x="504677" y="726976"/>
                    </a:cubicBezTo>
                    <a:lnTo>
                      <a:pt x="504677" y="912502"/>
                    </a:lnTo>
                    <a:cubicBezTo>
                      <a:pt x="504677" y="919973"/>
                      <a:pt x="510935" y="927444"/>
                      <a:pt x="518444" y="927444"/>
                    </a:cubicBezTo>
                    <a:lnTo>
                      <a:pt x="539721" y="927444"/>
                    </a:lnTo>
                    <a:cubicBezTo>
                      <a:pt x="548482" y="927444"/>
                      <a:pt x="557243" y="923708"/>
                      <a:pt x="562250" y="916238"/>
                    </a:cubicBezTo>
                    <a:lnTo>
                      <a:pt x="702426" y="755615"/>
                    </a:lnTo>
                    <a:cubicBezTo>
                      <a:pt x="711187" y="744408"/>
                      <a:pt x="717445" y="728222"/>
                      <a:pt x="717445" y="712035"/>
                    </a:cubicBezTo>
                    <a:lnTo>
                      <a:pt x="717445" y="644797"/>
                    </a:lnTo>
                    <a:cubicBezTo>
                      <a:pt x="717445" y="624875"/>
                      <a:pt x="708684" y="604953"/>
                      <a:pt x="691162" y="592501"/>
                    </a:cubicBezTo>
                    <a:lnTo>
                      <a:pt x="611061" y="531490"/>
                    </a:lnTo>
                    <a:cubicBezTo>
                      <a:pt x="597294" y="522774"/>
                      <a:pt x="579772" y="516548"/>
                      <a:pt x="563501" y="516548"/>
                    </a:cubicBezTo>
                    <a:close/>
                    <a:moveTo>
                      <a:pt x="70263" y="472583"/>
                    </a:moveTo>
                    <a:lnTo>
                      <a:pt x="70263" y="581238"/>
                    </a:lnTo>
                    <a:lnTo>
                      <a:pt x="112969" y="581238"/>
                    </a:lnTo>
                    <a:lnTo>
                      <a:pt x="112969" y="472583"/>
                    </a:lnTo>
                    <a:close/>
                    <a:moveTo>
                      <a:pt x="70263" y="335205"/>
                    </a:moveTo>
                    <a:lnTo>
                      <a:pt x="70263" y="443874"/>
                    </a:lnTo>
                    <a:lnTo>
                      <a:pt x="112969" y="443874"/>
                    </a:lnTo>
                    <a:lnTo>
                      <a:pt x="112969" y="335205"/>
                    </a:lnTo>
                    <a:close/>
                    <a:moveTo>
                      <a:pt x="70263" y="203321"/>
                    </a:moveTo>
                    <a:lnTo>
                      <a:pt x="70263" y="311990"/>
                    </a:lnTo>
                    <a:lnTo>
                      <a:pt x="112969" y="311990"/>
                    </a:lnTo>
                    <a:lnTo>
                      <a:pt x="112969" y="203321"/>
                    </a:lnTo>
                    <a:close/>
                    <a:moveTo>
                      <a:pt x="684549" y="104407"/>
                    </a:moveTo>
                    <a:lnTo>
                      <a:pt x="655799" y="138219"/>
                    </a:lnTo>
                    <a:cubicBezTo>
                      <a:pt x="653299" y="140724"/>
                      <a:pt x="649549" y="143228"/>
                      <a:pt x="645799" y="143228"/>
                    </a:cubicBezTo>
                    <a:lnTo>
                      <a:pt x="520802" y="143228"/>
                    </a:lnTo>
                    <a:cubicBezTo>
                      <a:pt x="493302" y="143228"/>
                      <a:pt x="467052" y="154499"/>
                      <a:pt x="447053" y="174536"/>
                    </a:cubicBezTo>
                    <a:lnTo>
                      <a:pt x="429553" y="192068"/>
                    </a:lnTo>
                    <a:cubicBezTo>
                      <a:pt x="423303" y="198329"/>
                      <a:pt x="415803" y="200834"/>
                      <a:pt x="407053" y="200834"/>
                    </a:cubicBezTo>
                    <a:lnTo>
                      <a:pt x="375804" y="200834"/>
                    </a:lnTo>
                    <a:cubicBezTo>
                      <a:pt x="340805" y="200834"/>
                      <a:pt x="312055" y="230889"/>
                      <a:pt x="312055" y="265954"/>
                    </a:cubicBezTo>
                    <a:lnTo>
                      <a:pt x="312055" y="297261"/>
                    </a:lnTo>
                    <a:cubicBezTo>
                      <a:pt x="312055" y="326064"/>
                      <a:pt x="334555" y="348605"/>
                      <a:pt x="363304" y="348605"/>
                    </a:cubicBezTo>
                    <a:lnTo>
                      <a:pt x="430803" y="348605"/>
                    </a:lnTo>
                    <a:cubicBezTo>
                      <a:pt x="442053" y="348605"/>
                      <a:pt x="453303" y="353615"/>
                      <a:pt x="462053" y="361128"/>
                    </a:cubicBezTo>
                    <a:cubicBezTo>
                      <a:pt x="502052" y="393688"/>
                      <a:pt x="520802" y="406211"/>
                      <a:pt x="524551" y="407463"/>
                    </a:cubicBezTo>
                    <a:lnTo>
                      <a:pt x="569551" y="407463"/>
                    </a:lnTo>
                    <a:cubicBezTo>
                      <a:pt x="578301" y="407463"/>
                      <a:pt x="585800" y="403707"/>
                      <a:pt x="592050" y="397445"/>
                    </a:cubicBezTo>
                    <a:lnTo>
                      <a:pt x="622050" y="367390"/>
                    </a:lnTo>
                    <a:cubicBezTo>
                      <a:pt x="625800" y="364885"/>
                      <a:pt x="628300" y="363633"/>
                      <a:pt x="632050" y="363633"/>
                    </a:cubicBezTo>
                    <a:lnTo>
                      <a:pt x="689549" y="363633"/>
                    </a:lnTo>
                    <a:cubicBezTo>
                      <a:pt x="703298" y="363633"/>
                      <a:pt x="715798" y="372399"/>
                      <a:pt x="720798" y="386174"/>
                    </a:cubicBezTo>
                    <a:lnTo>
                      <a:pt x="722048" y="387427"/>
                    </a:lnTo>
                    <a:lnTo>
                      <a:pt x="737048" y="458808"/>
                    </a:lnTo>
                    <a:cubicBezTo>
                      <a:pt x="739548" y="465069"/>
                      <a:pt x="747048" y="471331"/>
                      <a:pt x="755798" y="471331"/>
                    </a:cubicBezTo>
                    <a:lnTo>
                      <a:pt x="893295" y="471331"/>
                    </a:lnTo>
                    <a:cubicBezTo>
                      <a:pt x="885795" y="317298"/>
                      <a:pt x="804547" y="183302"/>
                      <a:pt x="684549" y="104407"/>
                    </a:cubicBezTo>
                    <a:close/>
                    <a:moveTo>
                      <a:pt x="125216" y="54949"/>
                    </a:moveTo>
                    <a:cubicBezTo>
                      <a:pt x="110121" y="54949"/>
                      <a:pt x="97542" y="59949"/>
                      <a:pt x="87478" y="69948"/>
                    </a:cubicBezTo>
                    <a:cubicBezTo>
                      <a:pt x="74899" y="79948"/>
                      <a:pt x="69867" y="93697"/>
                      <a:pt x="69867" y="109947"/>
                    </a:cubicBezTo>
                    <a:lnTo>
                      <a:pt x="69867" y="173694"/>
                    </a:lnTo>
                    <a:lnTo>
                      <a:pt x="112637" y="173694"/>
                    </a:lnTo>
                    <a:lnTo>
                      <a:pt x="112637" y="128696"/>
                    </a:lnTo>
                    <a:cubicBezTo>
                      <a:pt x="112637" y="121196"/>
                      <a:pt x="117669" y="116196"/>
                      <a:pt x="125216" y="116196"/>
                    </a:cubicBezTo>
                    <a:cubicBezTo>
                      <a:pt x="132764" y="116196"/>
                      <a:pt x="137796" y="121196"/>
                      <a:pt x="137796" y="128696"/>
                    </a:cubicBezTo>
                    <a:lnTo>
                      <a:pt x="137796" y="786168"/>
                    </a:lnTo>
                    <a:cubicBezTo>
                      <a:pt x="167986" y="792418"/>
                      <a:pt x="190629" y="819917"/>
                      <a:pt x="190629" y="851165"/>
                    </a:cubicBezTo>
                    <a:cubicBezTo>
                      <a:pt x="190629" y="886164"/>
                      <a:pt x="161696" y="916163"/>
                      <a:pt x="125216" y="916163"/>
                    </a:cubicBezTo>
                    <a:cubicBezTo>
                      <a:pt x="88736" y="916163"/>
                      <a:pt x="59804" y="886164"/>
                      <a:pt x="59804" y="851165"/>
                    </a:cubicBezTo>
                    <a:cubicBezTo>
                      <a:pt x="59804" y="819917"/>
                      <a:pt x="82447" y="792418"/>
                      <a:pt x="112637" y="786168"/>
                    </a:cubicBezTo>
                    <a:lnTo>
                      <a:pt x="112637" y="603676"/>
                    </a:lnTo>
                    <a:lnTo>
                      <a:pt x="69867" y="603676"/>
                    </a:lnTo>
                    <a:lnTo>
                      <a:pt x="69867" y="747420"/>
                    </a:lnTo>
                    <a:cubicBezTo>
                      <a:pt x="69867" y="757419"/>
                      <a:pt x="66093" y="766169"/>
                      <a:pt x="58546" y="772419"/>
                    </a:cubicBezTo>
                    <a:cubicBezTo>
                      <a:pt x="33387" y="793668"/>
                      <a:pt x="20808" y="824917"/>
                      <a:pt x="22066" y="857415"/>
                    </a:cubicBezTo>
                    <a:cubicBezTo>
                      <a:pt x="25840" y="908663"/>
                      <a:pt x="68609" y="952411"/>
                      <a:pt x="121443" y="953661"/>
                    </a:cubicBezTo>
                    <a:cubicBezTo>
                      <a:pt x="149117" y="954911"/>
                      <a:pt x="175534" y="944912"/>
                      <a:pt x="196919" y="924912"/>
                    </a:cubicBezTo>
                    <a:cubicBezTo>
                      <a:pt x="217046" y="904913"/>
                      <a:pt x="228367" y="878664"/>
                      <a:pt x="228367" y="851165"/>
                    </a:cubicBezTo>
                    <a:cubicBezTo>
                      <a:pt x="228367" y="819917"/>
                      <a:pt x="215788" y="792418"/>
                      <a:pt x="191887" y="772419"/>
                    </a:cubicBezTo>
                    <a:cubicBezTo>
                      <a:pt x="184339" y="766169"/>
                      <a:pt x="180565" y="757419"/>
                      <a:pt x="180565" y="747420"/>
                    </a:cubicBezTo>
                    <a:lnTo>
                      <a:pt x="180565" y="112447"/>
                    </a:lnTo>
                    <a:cubicBezTo>
                      <a:pt x="180565" y="81198"/>
                      <a:pt x="156665" y="54949"/>
                      <a:pt x="126474" y="54949"/>
                    </a:cubicBezTo>
                    <a:close/>
                    <a:moveTo>
                      <a:pt x="429616" y="27478"/>
                    </a:moveTo>
                    <a:cubicBezTo>
                      <a:pt x="349629" y="27478"/>
                      <a:pt x="270891" y="48698"/>
                      <a:pt x="202151" y="87393"/>
                    </a:cubicBezTo>
                    <a:cubicBezTo>
                      <a:pt x="204651" y="96131"/>
                      <a:pt x="205901" y="104868"/>
                      <a:pt x="205901" y="114854"/>
                    </a:cubicBezTo>
                    <a:lnTo>
                      <a:pt x="205901" y="748957"/>
                    </a:lnTo>
                    <a:cubicBezTo>
                      <a:pt x="205901" y="751454"/>
                      <a:pt x="207150" y="752702"/>
                      <a:pt x="208400" y="755198"/>
                    </a:cubicBezTo>
                    <a:cubicBezTo>
                      <a:pt x="238396" y="778915"/>
                      <a:pt x="254643" y="813865"/>
                      <a:pt x="254643" y="852561"/>
                    </a:cubicBezTo>
                    <a:cubicBezTo>
                      <a:pt x="254643" y="875029"/>
                      <a:pt x="248394" y="895001"/>
                      <a:pt x="238396" y="913724"/>
                    </a:cubicBezTo>
                    <a:cubicBezTo>
                      <a:pt x="298386" y="941185"/>
                      <a:pt x="362127" y="954916"/>
                      <a:pt x="429616" y="954916"/>
                    </a:cubicBezTo>
                    <a:cubicBezTo>
                      <a:pt x="453363" y="954916"/>
                      <a:pt x="475859" y="953668"/>
                      <a:pt x="499606" y="949923"/>
                    </a:cubicBezTo>
                    <a:cubicBezTo>
                      <a:pt x="488357" y="942433"/>
                      <a:pt x="480858" y="929951"/>
                      <a:pt x="480858" y="916220"/>
                    </a:cubicBezTo>
                    <a:lnTo>
                      <a:pt x="480858" y="730234"/>
                    </a:lnTo>
                    <a:cubicBezTo>
                      <a:pt x="480858" y="721496"/>
                      <a:pt x="477109" y="712758"/>
                      <a:pt x="470860" y="706517"/>
                    </a:cubicBezTo>
                    <a:lnTo>
                      <a:pt x="463361" y="700276"/>
                    </a:lnTo>
                    <a:cubicBezTo>
                      <a:pt x="458362" y="692787"/>
                      <a:pt x="449613" y="690290"/>
                      <a:pt x="440865" y="690290"/>
                    </a:cubicBezTo>
                    <a:lnTo>
                      <a:pt x="393372" y="690290"/>
                    </a:lnTo>
                    <a:cubicBezTo>
                      <a:pt x="367126" y="690290"/>
                      <a:pt x="344629" y="666574"/>
                      <a:pt x="344629" y="640361"/>
                    </a:cubicBezTo>
                    <a:lnTo>
                      <a:pt x="344629" y="599169"/>
                    </a:lnTo>
                    <a:cubicBezTo>
                      <a:pt x="344629" y="579197"/>
                      <a:pt x="353378" y="560474"/>
                      <a:pt x="370875" y="550488"/>
                    </a:cubicBezTo>
                    <a:lnTo>
                      <a:pt x="429616" y="511793"/>
                    </a:lnTo>
                    <a:cubicBezTo>
                      <a:pt x="445864" y="499310"/>
                      <a:pt x="467111" y="493069"/>
                      <a:pt x="487108" y="493069"/>
                    </a:cubicBezTo>
                    <a:lnTo>
                      <a:pt x="565845" y="493069"/>
                    </a:lnTo>
                    <a:cubicBezTo>
                      <a:pt x="588342" y="493069"/>
                      <a:pt x="609589" y="500559"/>
                      <a:pt x="628336" y="514289"/>
                    </a:cubicBezTo>
                    <a:lnTo>
                      <a:pt x="708324" y="574204"/>
                    </a:lnTo>
                    <a:cubicBezTo>
                      <a:pt x="732070" y="591680"/>
                      <a:pt x="745818" y="619141"/>
                      <a:pt x="745818" y="647850"/>
                    </a:cubicBezTo>
                    <a:lnTo>
                      <a:pt x="745818" y="715255"/>
                    </a:lnTo>
                    <a:cubicBezTo>
                      <a:pt x="745818" y="737723"/>
                      <a:pt x="738319" y="758943"/>
                      <a:pt x="723321" y="775170"/>
                    </a:cubicBezTo>
                    <a:lnTo>
                      <a:pt x="595841" y="923710"/>
                    </a:lnTo>
                    <a:cubicBezTo>
                      <a:pt x="768314" y="857554"/>
                      <a:pt x="892046" y="690290"/>
                      <a:pt x="893295" y="495566"/>
                    </a:cubicBezTo>
                    <a:lnTo>
                      <a:pt x="755816" y="495566"/>
                    </a:lnTo>
                    <a:cubicBezTo>
                      <a:pt x="737069" y="495566"/>
                      <a:pt x="719572" y="484332"/>
                      <a:pt x="713323" y="465608"/>
                    </a:cubicBezTo>
                    <a:cubicBezTo>
                      <a:pt x="712073" y="465608"/>
                      <a:pt x="712073" y="464360"/>
                      <a:pt x="712073" y="464360"/>
                    </a:cubicBezTo>
                    <a:lnTo>
                      <a:pt x="697075" y="393211"/>
                    </a:lnTo>
                    <a:cubicBezTo>
                      <a:pt x="695826" y="390714"/>
                      <a:pt x="692076" y="389466"/>
                      <a:pt x="689577" y="389466"/>
                    </a:cubicBezTo>
                    <a:lnTo>
                      <a:pt x="637085" y="389466"/>
                    </a:lnTo>
                    <a:lnTo>
                      <a:pt x="609589" y="415679"/>
                    </a:lnTo>
                    <a:cubicBezTo>
                      <a:pt x="599590" y="426913"/>
                      <a:pt x="585842" y="433154"/>
                      <a:pt x="569595" y="433154"/>
                    </a:cubicBezTo>
                    <a:lnTo>
                      <a:pt x="524602" y="433154"/>
                    </a:lnTo>
                    <a:cubicBezTo>
                      <a:pt x="519603" y="433154"/>
                      <a:pt x="507104" y="433154"/>
                      <a:pt x="444614" y="379480"/>
                    </a:cubicBezTo>
                    <a:cubicBezTo>
                      <a:pt x="440865" y="375735"/>
                      <a:pt x="437115" y="374487"/>
                      <a:pt x="430866" y="374487"/>
                    </a:cubicBezTo>
                    <a:lnTo>
                      <a:pt x="363376" y="374487"/>
                    </a:lnTo>
                    <a:cubicBezTo>
                      <a:pt x="320883" y="374487"/>
                      <a:pt x="287138" y="340785"/>
                      <a:pt x="287138" y="297097"/>
                    </a:cubicBezTo>
                    <a:lnTo>
                      <a:pt x="287138" y="265891"/>
                    </a:lnTo>
                    <a:cubicBezTo>
                      <a:pt x="287138" y="215961"/>
                      <a:pt x="325882" y="176018"/>
                      <a:pt x="375875" y="176018"/>
                    </a:cubicBezTo>
                    <a:lnTo>
                      <a:pt x="407120" y="176018"/>
                    </a:lnTo>
                    <a:cubicBezTo>
                      <a:pt x="409619" y="176018"/>
                      <a:pt x="410869" y="174770"/>
                      <a:pt x="410869" y="173521"/>
                    </a:cubicBezTo>
                    <a:lnTo>
                      <a:pt x="428367" y="156046"/>
                    </a:lnTo>
                    <a:cubicBezTo>
                      <a:pt x="454612" y="132330"/>
                      <a:pt x="487108" y="118599"/>
                      <a:pt x="520852" y="118599"/>
                    </a:cubicBezTo>
                    <a:lnTo>
                      <a:pt x="639584" y="118599"/>
                    </a:lnTo>
                    <a:lnTo>
                      <a:pt x="662081" y="91138"/>
                    </a:lnTo>
                    <a:cubicBezTo>
                      <a:pt x="593341" y="51194"/>
                      <a:pt x="513353" y="27478"/>
                      <a:pt x="429616" y="27478"/>
                    </a:cubicBezTo>
                    <a:close/>
                    <a:moveTo>
                      <a:pt x="431726" y="0"/>
                    </a:moveTo>
                    <a:cubicBezTo>
                      <a:pt x="525293" y="0"/>
                      <a:pt x="613870" y="27413"/>
                      <a:pt x="687475" y="72271"/>
                    </a:cubicBezTo>
                    <a:cubicBezTo>
                      <a:pt x="688723" y="73517"/>
                      <a:pt x="689971" y="73517"/>
                      <a:pt x="691218" y="74763"/>
                    </a:cubicBezTo>
                    <a:cubicBezTo>
                      <a:pt x="691218" y="74763"/>
                      <a:pt x="691218" y="74763"/>
                      <a:pt x="692466" y="76009"/>
                    </a:cubicBezTo>
                    <a:cubicBezTo>
                      <a:pt x="825954" y="160740"/>
                      <a:pt x="915778" y="307773"/>
                      <a:pt x="920769" y="475989"/>
                    </a:cubicBezTo>
                    <a:cubicBezTo>
                      <a:pt x="920769" y="477235"/>
                      <a:pt x="920769" y="478481"/>
                      <a:pt x="920769" y="479727"/>
                    </a:cubicBezTo>
                    <a:lnTo>
                      <a:pt x="920769" y="480973"/>
                    </a:lnTo>
                    <a:cubicBezTo>
                      <a:pt x="920769" y="483465"/>
                      <a:pt x="920769" y="485957"/>
                      <a:pt x="920769" y="488449"/>
                    </a:cubicBezTo>
                    <a:cubicBezTo>
                      <a:pt x="920769" y="757594"/>
                      <a:pt x="701199" y="976898"/>
                      <a:pt x="431726" y="976898"/>
                    </a:cubicBezTo>
                    <a:cubicBezTo>
                      <a:pt x="360616" y="976898"/>
                      <a:pt x="290752" y="960699"/>
                      <a:pt x="227127" y="932040"/>
                    </a:cubicBezTo>
                    <a:cubicBezTo>
                      <a:pt x="223384" y="934532"/>
                      <a:pt x="220889" y="938271"/>
                      <a:pt x="217147" y="940763"/>
                    </a:cubicBezTo>
                    <a:cubicBezTo>
                      <a:pt x="192195" y="963192"/>
                      <a:pt x="162254" y="976898"/>
                      <a:pt x="128570" y="976898"/>
                    </a:cubicBezTo>
                    <a:cubicBezTo>
                      <a:pt x="126075" y="976898"/>
                      <a:pt x="124827" y="976898"/>
                      <a:pt x="123580" y="976898"/>
                    </a:cubicBezTo>
                    <a:cubicBezTo>
                      <a:pt x="58707" y="973160"/>
                      <a:pt x="5062" y="920826"/>
                      <a:pt x="72" y="857278"/>
                    </a:cubicBezTo>
                    <a:cubicBezTo>
                      <a:pt x="-1176" y="816158"/>
                      <a:pt x="13795" y="776285"/>
                      <a:pt x="46231" y="751364"/>
                    </a:cubicBezTo>
                    <a:cubicBezTo>
                      <a:pt x="47479" y="748872"/>
                      <a:pt x="47479" y="747626"/>
                      <a:pt x="47479" y="745134"/>
                    </a:cubicBezTo>
                    <a:lnTo>
                      <a:pt x="47479" y="109652"/>
                    </a:lnTo>
                    <a:cubicBezTo>
                      <a:pt x="47479" y="87223"/>
                      <a:pt x="57459" y="66040"/>
                      <a:pt x="72430" y="51088"/>
                    </a:cubicBezTo>
                    <a:cubicBezTo>
                      <a:pt x="88648" y="36135"/>
                      <a:pt x="108609" y="28659"/>
                      <a:pt x="131065" y="29905"/>
                    </a:cubicBezTo>
                    <a:cubicBezTo>
                      <a:pt x="156016" y="29905"/>
                      <a:pt x="178472" y="43612"/>
                      <a:pt x="192195" y="62302"/>
                    </a:cubicBezTo>
                    <a:cubicBezTo>
                      <a:pt x="265801" y="21183"/>
                      <a:pt x="348140" y="0"/>
                      <a:pt x="431726" y="0"/>
                    </a:cubicBezTo>
                    <a:close/>
                  </a:path>
                </a:pathLst>
              </a:custGeom>
              <a:solidFill>
                <a:srgbClr val="FFFFFF"/>
              </a:solidFill>
              <a:ln>
                <a:noFill/>
              </a:ln>
              <a:effectLst/>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grpSp>
        <p:sp>
          <p:nvSpPr>
            <p:cNvPr id="7" name="Shape 36407">
              <a:extLst>
                <a:ext uri="{FF2B5EF4-FFF2-40B4-BE49-F238E27FC236}">
                  <a16:creationId xmlns:a16="http://schemas.microsoft.com/office/drawing/2014/main" id="{B2CA15FC-0428-48F6-93CE-16BBF4FC9331}"/>
                </a:ext>
              </a:extLst>
            </p:cNvPr>
            <p:cNvSpPr/>
            <p:nvPr/>
          </p:nvSpPr>
          <p:spPr>
            <a:xfrm>
              <a:off x="5118496" y="7872309"/>
              <a:ext cx="384360" cy="384258"/>
            </a:xfrm>
            <a:prstGeom prst="ellipse">
              <a:avLst/>
            </a:prstGeom>
            <a:solidFill>
              <a:srgbClr val="BDD7EE"/>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grpSp>
      <p:grpSp>
        <p:nvGrpSpPr>
          <p:cNvPr id="3" name="Group 2">
            <a:extLst>
              <a:ext uri="{FF2B5EF4-FFF2-40B4-BE49-F238E27FC236}">
                <a16:creationId xmlns:a16="http://schemas.microsoft.com/office/drawing/2014/main" id="{B28DBA0E-CA7C-46C9-B636-2B0D01326101}"/>
              </a:ext>
            </a:extLst>
          </p:cNvPr>
          <p:cNvGrpSpPr/>
          <p:nvPr/>
        </p:nvGrpSpPr>
        <p:grpSpPr>
          <a:xfrm>
            <a:off x="-9" y="337508"/>
            <a:ext cx="11201408" cy="2764780"/>
            <a:chOff x="-9" y="337508"/>
            <a:chExt cx="11201408" cy="2497426"/>
          </a:xfrm>
        </p:grpSpPr>
        <p:sp>
          <p:nvSpPr>
            <p:cNvPr id="96" name="Flowchart: Manual Input 95">
              <a:extLst>
                <a:ext uri="{FF2B5EF4-FFF2-40B4-BE49-F238E27FC236}">
                  <a16:creationId xmlns:a16="http://schemas.microsoft.com/office/drawing/2014/main" id="{218510FD-ABAF-44D5-A20E-561BC7E44513}"/>
                </a:ext>
              </a:extLst>
            </p:cNvPr>
            <p:cNvSpPr/>
            <p:nvPr/>
          </p:nvSpPr>
          <p:spPr>
            <a:xfrm rot="5400000">
              <a:off x="7547613" y="-818852"/>
              <a:ext cx="2497425" cy="4810147"/>
            </a:xfrm>
            <a:prstGeom prst="flowChartManualInput">
              <a:avLst/>
            </a:prstGeom>
            <a:solidFill>
              <a:schemeClr val="tx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endParaRPr lang="en-CA" sz="2400" dirty="0"/>
            </a:p>
          </p:txBody>
        </p:sp>
        <p:sp>
          <p:nvSpPr>
            <p:cNvPr id="29" name="Rectangle 28">
              <a:extLst>
                <a:ext uri="{FF2B5EF4-FFF2-40B4-BE49-F238E27FC236}">
                  <a16:creationId xmlns:a16="http://schemas.microsoft.com/office/drawing/2014/main" id="{F6A3E477-3E68-44C0-8BBD-49CB3AA7A74C}"/>
                </a:ext>
              </a:extLst>
            </p:cNvPr>
            <p:cNvSpPr/>
            <p:nvPr/>
          </p:nvSpPr>
          <p:spPr>
            <a:xfrm rot="5400000">
              <a:off x="1946910" y="-1609411"/>
              <a:ext cx="2497425" cy="6391263"/>
            </a:xfrm>
            <a:prstGeom prst="rect">
              <a:avLst/>
            </a:prstGeom>
            <a:solidFill>
              <a:schemeClr val="tx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endParaRPr lang="en-CA" sz="2400" dirty="0"/>
            </a:p>
          </p:txBody>
        </p:sp>
      </p:grpSp>
      <p:sp>
        <p:nvSpPr>
          <p:cNvPr id="30" name="Rectangle 29">
            <a:extLst>
              <a:ext uri="{FF2B5EF4-FFF2-40B4-BE49-F238E27FC236}">
                <a16:creationId xmlns:a16="http://schemas.microsoft.com/office/drawing/2014/main" id="{1A87A61B-43CB-49A8-B601-1060DB78B88E}"/>
              </a:ext>
            </a:extLst>
          </p:cNvPr>
          <p:cNvSpPr/>
          <p:nvPr/>
        </p:nvSpPr>
        <p:spPr>
          <a:xfrm>
            <a:off x="852061" y="765849"/>
            <a:ext cx="4123700" cy="1694443"/>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nSpc>
                <a:spcPct val="90000"/>
              </a:lnSpc>
              <a:spcBef>
                <a:spcPct val="0"/>
              </a:spcBef>
              <a:spcAft>
                <a:spcPts val="600"/>
              </a:spcAft>
            </a:pPr>
            <a:r>
              <a:rPr lang="en-US" sz="6000" kern="1200" dirty="0">
                <a:solidFill>
                  <a:schemeClr val="bg1"/>
                </a:solidFill>
                <a:latin typeface="Bahnschrift" panose="020B0502040204020203" pitchFamily="34" charset="0"/>
                <a:ea typeface="+mj-ea"/>
                <a:cs typeface="+mj-cs"/>
              </a:rPr>
              <a:t>Thank  you!</a:t>
            </a:r>
          </a:p>
        </p:txBody>
      </p:sp>
      <p:grpSp>
        <p:nvGrpSpPr>
          <p:cNvPr id="62" name="Group 61">
            <a:extLst>
              <a:ext uri="{FF2B5EF4-FFF2-40B4-BE49-F238E27FC236}">
                <a16:creationId xmlns:a16="http://schemas.microsoft.com/office/drawing/2014/main" id="{F099049A-1BE9-4AFC-A880-53C3A07E4B45}"/>
              </a:ext>
            </a:extLst>
          </p:cNvPr>
          <p:cNvGrpSpPr/>
          <p:nvPr/>
        </p:nvGrpSpPr>
        <p:grpSpPr>
          <a:xfrm>
            <a:off x="102374" y="3257028"/>
            <a:ext cx="4747436" cy="3406797"/>
            <a:chOff x="-10782" y="4353171"/>
            <a:chExt cx="11436072" cy="8206615"/>
          </a:xfrm>
        </p:grpSpPr>
        <p:sp>
          <p:nvSpPr>
            <p:cNvPr id="63" name="Freeform 2">
              <a:extLst>
                <a:ext uri="{FF2B5EF4-FFF2-40B4-BE49-F238E27FC236}">
                  <a16:creationId xmlns:a16="http://schemas.microsoft.com/office/drawing/2014/main" id="{5DEDD857-7AC2-4BE7-8905-16B8AEF38205}"/>
                </a:ext>
              </a:extLst>
            </p:cNvPr>
            <p:cNvSpPr>
              <a:spLocks noChangeArrowheads="1"/>
            </p:cNvSpPr>
            <p:nvPr/>
          </p:nvSpPr>
          <p:spPr bwMode="auto">
            <a:xfrm>
              <a:off x="8151434" y="4353171"/>
              <a:ext cx="2609195" cy="752549"/>
            </a:xfrm>
            <a:custGeom>
              <a:avLst/>
              <a:gdLst>
                <a:gd name="T0" fmla="*/ 1992 w 2093"/>
                <a:gd name="T1" fmla="*/ 401 h 602"/>
                <a:gd name="T2" fmla="*/ 1052 w 2093"/>
                <a:gd name="T3" fmla="*/ 401 h 602"/>
                <a:gd name="T4" fmla="*/ 1052 w 2093"/>
                <a:gd name="T5" fmla="*/ 401 h 602"/>
                <a:gd name="T6" fmla="*/ 954 w 2093"/>
                <a:gd name="T7" fmla="*/ 300 h 602"/>
                <a:gd name="T8" fmla="*/ 954 w 2093"/>
                <a:gd name="T9" fmla="*/ 300 h 602"/>
                <a:gd name="T10" fmla="*/ 1054 w 2093"/>
                <a:gd name="T11" fmla="*/ 201 h 602"/>
                <a:gd name="T12" fmla="*/ 1196 w 2093"/>
                <a:gd name="T13" fmla="*/ 201 h 602"/>
                <a:gd name="T14" fmla="*/ 1196 w 2093"/>
                <a:gd name="T15" fmla="*/ 201 h 602"/>
                <a:gd name="T16" fmla="*/ 1296 w 2093"/>
                <a:gd name="T17" fmla="*/ 100 h 602"/>
                <a:gd name="T18" fmla="*/ 1296 w 2093"/>
                <a:gd name="T19" fmla="*/ 100 h 602"/>
                <a:gd name="T20" fmla="*/ 1196 w 2093"/>
                <a:gd name="T21" fmla="*/ 0 h 602"/>
                <a:gd name="T22" fmla="*/ 334 w 2093"/>
                <a:gd name="T23" fmla="*/ 0 h 602"/>
                <a:gd name="T24" fmla="*/ 334 w 2093"/>
                <a:gd name="T25" fmla="*/ 0 h 602"/>
                <a:gd name="T26" fmla="*/ 233 w 2093"/>
                <a:gd name="T27" fmla="*/ 100 h 602"/>
                <a:gd name="T28" fmla="*/ 233 w 2093"/>
                <a:gd name="T29" fmla="*/ 100 h 602"/>
                <a:gd name="T30" fmla="*/ 334 w 2093"/>
                <a:gd name="T31" fmla="*/ 201 h 602"/>
                <a:gd name="T32" fmla="*/ 507 w 2093"/>
                <a:gd name="T33" fmla="*/ 201 h 602"/>
                <a:gd name="T34" fmla="*/ 513 w 2093"/>
                <a:gd name="T35" fmla="*/ 201 h 602"/>
                <a:gd name="T36" fmla="*/ 513 w 2093"/>
                <a:gd name="T37" fmla="*/ 201 h 602"/>
                <a:gd name="T38" fmla="*/ 613 w 2093"/>
                <a:gd name="T39" fmla="*/ 300 h 602"/>
                <a:gd name="T40" fmla="*/ 613 w 2093"/>
                <a:gd name="T41" fmla="*/ 300 h 602"/>
                <a:gd name="T42" fmla="*/ 515 w 2093"/>
                <a:gd name="T43" fmla="*/ 401 h 602"/>
                <a:gd name="T44" fmla="*/ 100 w 2093"/>
                <a:gd name="T45" fmla="*/ 401 h 602"/>
                <a:gd name="T46" fmla="*/ 100 w 2093"/>
                <a:gd name="T47" fmla="*/ 401 h 602"/>
                <a:gd name="T48" fmla="*/ 0 w 2093"/>
                <a:gd name="T49" fmla="*/ 501 h 602"/>
                <a:gd name="T50" fmla="*/ 0 w 2093"/>
                <a:gd name="T51" fmla="*/ 501 h 602"/>
                <a:gd name="T52" fmla="*/ 100 w 2093"/>
                <a:gd name="T53" fmla="*/ 601 h 602"/>
                <a:gd name="T54" fmla="*/ 1992 w 2093"/>
                <a:gd name="T55" fmla="*/ 601 h 602"/>
                <a:gd name="T56" fmla="*/ 1992 w 2093"/>
                <a:gd name="T57" fmla="*/ 601 h 602"/>
                <a:gd name="T58" fmla="*/ 2092 w 2093"/>
                <a:gd name="T59" fmla="*/ 501 h 602"/>
                <a:gd name="T60" fmla="*/ 2092 w 2093"/>
                <a:gd name="T61" fmla="*/ 501 h 602"/>
                <a:gd name="T62" fmla="*/ 1992 w 2093"/>
                <a:gd name="T63" fmla="*/ 401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93" h="602">
                  <a:moveTo>
                    <a:pt x="1992" y="401"/>
                  </a:moveTo>
                  <a:lnTo>
                    <a:pt x="1052" y="401"/>
                  </a:lnTo>
                  <a:lnTo>
                    <a:pt x="1052" y="401"/>
                  </a:lnTo>
                  <a:cubicBezTo>
                    <a:pt x="997" y="399"/>
                    <a:pt x="954" y="355"/>
                    <a:pt x="954" y="300"/>
                  </a:cubicBezTo>
                  <a:lnTo>
                    <a:pt x="954" y="300"/>
                  </a:lnTo>
                  <a:cubicBezTo>
                    <a:pt x="954" y="245"/>
                    <a:pt x="998" y="201"/>
                    <a:pt x="1054" y="201"/>
                  </a:cubicBezTo>
                  <a:lnTo>
                    <a:pt x="1196" y="201"/>
                  </a:lnTo>
                  <a:lnTo>
                    <a:pt x="1196" y="201"/>
                  </a:lnTo>
                  <a:cubicBezTo>
                    <a:pt x="1252" y="201"/>
                    <a:pt x="1296" y="155"/>
                    <a:pt x="1296" y="100"/>
                  </a:cubicBezTo>
                  <a:lnTo>
                    <a:pt x="1296" y="100"/>
                  </a:lnTo>
                  <a:cubicBezTo>
                    <a:pt x="1296" y="45"/>
                    <a:pt x="1252" y="0"/>
                    <a:pt x="1196" y="0"/>
                  </a:cubicBezTo>
                  <a:lnTo>
                    <a:pt x="334" y="0"/>
                  </a:lnTo>
                  <a:lnTo>
                    <a:pt x="334" y="0"/>
                  </a:lnTo>
                  <a:cubicBezTo>
                    <a:pt x="279" y="0"/>
                    <a:pt x="233" y="45"/>
                    <a:pt x="233" y="100"/>
                  </a:cubicBezTo>
                  <a:lnTo>
                    <a:pt x="233" y="100"/>
                  </a:lnTo>
                  <a:cubicBezTo>
                    <a:pt x="233" y="155"/>
                    <a:pt x="279" y="201"/>
                    <a:pt x="334" y="201"/>
                  </a:cubicBezTo>
                  <a:lnTo>
                    <a:pt x="507" y="201"/>
                  </a:lnTo>
                  <a:lnTo>
                    <a:pt x="513" y="201"/>
                  </a:lnTo>
                  <a:lnTo>
                    <a:pt x="513" y="201"/>
                  </a:lnTo>
                  <a:cubicBezTo>
                    <a:pt x="568" y="201"/>
                    <a:pt x="613" y="245"/>
                    <a:pt x="613" y="300"/>
                  </a:cubicBezTo>
                  <a:lnTo>
                    <a:pt x="613" y="300"/>
                  </a:lnTo>
                  <a:cubicBezTo>
                    <a:pt x="613" y="355"/>
                    <a:pt x="570" y="399"/>
                    <a:pt x="515" y="401"/>
                  </a:cubicBezTo>
                  <a:lnTo>
                    <a:pt x="100" y="401"/>
                  </a:lnTo>
                  <a:lnTo>
                    <a:pt x="100" y="401"/>
                  </a:lnTo>
                  <a:cubicBezTo>
                    <a:pt x="45" y="401"/>
                    <a:pt x="0" y="445"/>
                    <a:pt x="0" y="501"/>
                  </a:cubicBezTo>
                  <a:lnTo>
                    <a:pt x="0" y="501"/>
                  </a:lnTo>
                  <a:cubicBezTo>
                    <a:pt x="0" y="556"/>
                    <a:pt x="45" y="601"/>
                    <a:pt x="100" y="601"/>
                  </a:cubicBezTo>
                  <a:lnTo>
                    <a:pt x="1992" y="601"/>
                  </a:lnTo>
                  <a:lnTo>
                    <a:pt x="1992" y="601"/>
                  </a:lnTo>
                  <a:cubicBezTo>
                    <a:pt x="2047" y="601"/>
                    <a:pt x="2092" y="556"/>
                    <a:pt x="2092" y="501"/>
                  </a:cubicBezTo>
                  <a:lnTo>
                    <a:pt x="2092" y="501"/>
                  </a:lnTo>
                  <a:cubicBezTo>
                    <a:pt x="2092" y="445"/>
                    <a:pt x="2047" y="401"/>
                    <a:pt x="1992" y="401"/>
                  </a:cubicBezTo>
                </a:path>
              </a:pathLst>
            </a:custGeom>
            <a:solidFill>
              <a:srgbClr val="E2EE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993"/>
                </a:solidFill>
                <a:effectLst/>
                <a:uLnTx/>
                <a:uFillTx/>
                <a:latin typeface="DM Sans" pitchFamily="2" charset="77"/>
              </a:endParaRPr>
            </a:p>
          </p:txBody>
        </p:sp>
        <p:sp>
          <p:nvSpPr>
            <p:cNvPr id="64" name="Freeform 3">
              <a:extLst>
                <a:ext uri="{FF2B5EF4-FFF2-40B4-BE49-F238E27FC236}">
                  <a16:creationId xmlns:a16="http://schemas.microsoft.com/office/drawing/2014/main" id="{C1FE7A56-11CA-4E6A-ABC0-C41EEF16830E}"/>
                </a:ext>
              </a:extLst>
            </p:cNvPr>
            <p:cNvSpPr>
              <a:spLocks noChangeArrowheads="1"/>
            </p:cNvSpPr>
            <p:nvPr/>
          </p:nvSpPr>
          <p:spPr bwMode="auto">
            <a:xfrm>
              <a:off x="1653159" y="5221076"/>
              <a:ext cx="3411183" cy="977762"/>
            </a:xfrm>
            <a:custGeom>
              <a:avLst/>
              <a:gdLst>
                <a:gd name="T0" fmla="*/ 2608 w 2740"/>
                <a:gd name="T1" fmla="*/ 0 h 787"/>
                <a:gd name="T2" fmla="*/ 131 w 2740"/>
                <a:gd name="T3" fmla="*/ 0 h 787"/>
                <a:gd name="T4" fmla="*/ 131 w 2740"/>
                <a:gd name="T5" fmla="*/ 0 h 787"/>
                <a:gd name="T6" fmla="*/ 0 w 2740"/>
                <a:gd name="T7" fmla="*/ 131 h 787"/>
                <a:gd name="T8" fmla="*/ 0 w 2740"/>
                <a:gd name="T9" fmla="*/ 131 h 787"/>
                <a:gd name="T10" fmla="*/ 131 w 2740"/>
                <a:gd name="T11" fmla="*/ 262 h 787"/>
                <a:gd name="T12" fmla="*/ 1373 w 2740"/>
                <a:gd name="T13" fmla="*/ 262 h 787"/>
                <a:gd name="T14" fmla="*/ 1373 w 2740"/>
                <a:gd name="T15" fmla="*/ 262 h 787"/>
                <a:gd name="T16" fmla="*/ 1490 w 2740"/>
                <a:gd name="T17" fmla="*/ 393 h 787"/>
                <a:gd name="T18" fmla="*/ 1490 w 2740"/>
                <a:gd name="T19" fmla="*/ 393 h 787"/>
                <a:gd name="T20" fmla="*/ 1360 w 2740"/>
                <a:gd name="T21" fmla="*/ 523 h 787"/>
                <a:gd name="T22" fmla="*/ 1173 w 2740"/>
                <a:gd name="T23" fmla="*/ 523 h 787"/>
                <a:gd name="T24" fmla="*/ 1173 w 2740"/>
                <a:gd name="T25" fmla="*/ 523 h 787"/>
                <a:gd name="T26" fmla="*/ 1042 w 2740"/>
                <a:gd name="T27" fmla="*/ 654 h 787"/>
                <a:gd name="T28" fmla="*/ 1042 w 2740"/>
                <a:gd name="T29" fmla="*/ 654 h 787"/>
                <a:gd name="T30" fmla="*/ 1173 w 2740"/>
                <a:gd name="T31" fmla="*/ 786 h 787"/>
                <a:gd name="T32" fmla="*/ 2302 w 2740"/>
                <a:gd name="T33" fmla="*/ 786 h 787"/>
                <a:gd name="T34" fmla="*/ 2302 w 2740"/>
                <a:gd name="T35" fmla="*/ 786 h 787"/>
                <a:gd name="T36" fmla="*/ 2433 w 2740"/>
                <a:gd name="T37" fmla="*/ 654 h 787"/>
                <a:gd name="T38" fmla="*/ 2433 w 2740"/>
                <a:gd name="T39" fmla="*/ 654 h 787"/>
                <a:gd name="T40" fmla="*/ 2302 w 2740"/>
                <a:gd name="T41" fmla="*/ 523 h 787"/>
                <a:gd name="T42" fmla="*/ 2067 w 2740"/>
                <a:gd name="T43" fmla="*/ 523 h 787"/>
                <a:gd name="T44" fmla="*/ 2067 w 2740"/>
                <a:gd name="T45" fmla="*/ 523 h 787"/>
                <a:gd name="T46" fmla="*/ 1936 w 2740"/>
                <a:gd name="T47" fmla="*/ 393 h 787"/>
                <a:gd name="T48" fmla="*/ 1936 w 2740"/>
                <a:gd name="T49" fmla="*/ 393 h 787"/>
                <a:gd name="T50" fmla="*/ 2054 w 2740"/>
                <a:gd name="T51" fmla="*/ 262 h 787"/>
                <a:gd name="T52" fmla="*/ 2608 w 2740"/>
                <a:gd name="T53" fmla="*/ 262 h 787"/>
                <a:gd name="T54" fmla="*/ 2608 w 2740"/>
                <a:gd name="T55" fmla="*/ 262 h 787"/>
                <a:gd name="T56" fmla="*/ 2739 w 2740"/>
                <a:gd name="T57" fmla="*/ 131 h 787"/>
                <a:gd name="T58" fmla="*/ 2739 w 2740"/>
                <a:gd name="T59" fmla="*/ 131 h 787"/>
                <a:gd name="T60" fmla="*/ 2608 w 2740"/>
                <a:gd name="T61" fmla="*/ 0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40" h="787">
                  <a:moveTo>
                    <a:pt x="2608" y="0"/>
                  </a:moveTo>
                  <a:lnTo>
                    <a:pt x="131" y="0"/>
                  </a:lnTo>
                  <a:lnTo>
                    <a:pt x="131" y="0"/>
                  </a:lnTo>
                  <a:cubicBezTo>
                    <a:pt x="59" y="0"/>
                    <a:pt x="0" y="59"/>
                    <a:pt x="0" y="131"/>
                  </a:cubicBezTo>
                  <a:lnTo>
                    <a:pt x="0" y="131"/>
                  </a:lnTo>
                  <a:cubicBezTo>
                    <a:pt x="0" y="204"/>
                    <a:pt x="59" y="262"/>
                    <a:pt x="131" y="262"/>
                  </a:cubicBezTo>
                  <a:lnTo>
                    <a:pt x="1373" y="262"/>
                  </a:lnTo>
                  <a:lnTo>
                    <a:pt x="1373" y="262"/>
                  </a:lnTo>
                  <a:cubicBezTo>
                    <a:pt x="1439" y="269"/>
                    <a:pt x="1490" y="325"/>
                    <a:pt x="1490" y="393"/>
                  </a:cubicBezTo>
                  <a:lnTo>
                    <a:pt x="1490" y="393"/>
                  </a:lnTo>
                  <a:cubicBezTo>
                    <a:pt x="1490" y="465"/>
                    <a:pt x="1432" y="523"/>
                    <a:pt x="1360" y="523"/>
                  </a:cubicBezTo>
                  <a:lnTo>
                    <a:pt x="1173" y="523"/>
                  </a:lnTo>
                  <a:lnTo>
                    <a:pt x="1173" y="523"/>
                  </a:lnTo>
                  <a:cubicBezTo>
                    <a:pt x="1100" y="523"/>
                    <a:pt x="1042" y="582"/>
                    <a:pt x="1042" y="654"/>
                  </a:cubicBezTo>
                  <a:lnTo>
                    <a:pt x="1042" y="654"/>
                  </a:lnTo>
                  <a:cubicBezTo>
                    <a:pt x="1042" y="727"/>
                    <a:pt x="1100" y="786"/>
                    <a:pt x="1173" y="786"/>
                  </a:cubicBezTo>
                  <a:lnTo>
                    <a:pt x="2302" y="786"/>
                  </a:lnTo>
                  <a:lnTo>
                    <a:pt x="2302" y="786"/>
                  </a:lnTo>
                  <a:cubicBezTo>
                    <a:pt x="2374" y="786"/>
                    <a:pt x="2433" y="727"/>
                    <a:pt x="2433" y="654"/>
                  </a:cubicBezTo>
                  <a:lnTo>
                    <a:pt x="2433" y="654"/>
                  </a:lnTo>
                  <a:cubicBezTo>
                    <a:pt x="2433" y="582"/>
                    <a:pt x="2374" y="523"/>
                    <a:pt x="2302" y="523"/>
                  </a:cubicBezTo>
                  <a:lnTo>
                    <a:pt x="2067" y="523"/>
                  </a:lnTo>
                  <a:lnTo>
                    <a:pt x="2067" y="523"/>
                  </a:lnTo>
                  <a:cubicBezTo>
                    <a:pt x="1995" y="523"/>
                    <a:pt x="1936" y="465"/>
                    <a:pt x="1936" y="393"/>
                  </a:cubicBezTo>
                  <a:lnTo>
                    <a:pt x="1936" y="393"/>
                  </a:lnTo>
                  <a:cubicBezTo>
                    <a:pt x="1936" y="325"/>
                    <a:pt x="1988" y="269"/>
                    <a:pt x="2054" y="262"/>
                  </a:cubicBezTo>
                  <a:lnTo>
                    <a:pt x="2608" y="262"/>
                  </a:lnTo>
                  <a:lnTo>
                    <a:pt x="2608" y="262"/>
                  </a:lnTo>
                  <a:cubicBezTo>
                    <a:pt x="2680" y="262"/>
                    <a:pt x="2739" y="204"/>
                    <a:pt x="2739" y="131"/>
                  </a:cubicBezTo>
                  <a:lnTo>
                    <a:pt x="2739" y="131"/>
                  </a:lnTo>
                  <a:cubicBezTo>
                    <a:pt x="2739" y="59"/>
                    <a:pt x="2680" y="0"/>
                    <a:pt x="2608" y="0"/>
                  </a:cubicBezTo>
                </a:path>
              </a:pathLst>
            </a:custGeom>
            <a:solidFill>
              <a:srgbClr val="EEF5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993"/>
                </a:solidFill>
                <a:effectLst/>
                <a:uLnTx/>
                <a:uFillTx/>
                <a:latin typeface="DM Sans" pitchFamily="2" charset="77"/>
              </a:endParaRPr>
            </a:p>
          </p:txBody>
        </p:sp>
        <p:sp>
          <p:nvSpPr>
            <p:cNvPr id="65" name="Freeform 69">
              <a:extLst>
                <a:ext uri="{FF2B5EF4-FFF2-40B4-BE49-F238E27FC236}">
                  <a16:creationId xmlns:a16="http://schemas.microsoft.com/office/drawing/2014/main" id="{8DDEF00E-136F-4AB1-9D63-FDBCC7A036D8}"/>
                </a:ext>
              </a:extLst>
            </p:cNvPr>
            <p:cNvSpPr>
              <a:spLocks noChangeArrowheads="1"/>
            </p:cNvSpPr>
            <p:nvPr/>
          </p:nvSpPr>
          <p:spPr bwMode="auto">
            <a:xfrm>
              <a:off x="-246" y="6045033"/>
              <a:ext cx="9047045" cy="6514753"/>
            </a:xfrm>
            <a:custGeom>
              <a:avLst/>
              <a:gdLst>
                <a:gd name="T0" fmla="*/ 0 w 7265"/>
                <a:gd name="T1" fmla="*/ 4602 h 5229"/>
                <a:gd name="T2" fmla="*/ 0 w 7265"/>
                <a:gd name="T3" fmla="*/ 4602 h 5229"/>
                <a:gd name="T4" fmla="*/ 2784 w 7265"/>
                <a:gd name="T5" fmla="*/ 4387 h 5229"/>
                <a:gd name="T6" fmla="*/ 2784 w 7265"/>
                <a:gd name="T7" fmla="*/ 4387 h 5229"/>
                <a:gd name="T8" fmla="*/ 2585 w 7265"/>
                <a:gd name="T9" fmla="*/ 1391 h 5229"/>
                <a:gd name="T10" fmla="*/ 2585 w 7265"/>
                <a:gd name="T11" fmla="*/ 1391 h 5229"/>
                <a:gd name="T12" fmla="*/ 4374 w 7265"/>
                <a:gd name="T13" fmla="*/ 3317 h 5229"/>
                <a:gd name="T14" fmla="*/ 4374 w 7265"/>
                <a:gd name="T15" fmla="*/ 3317 h 5229"/>
                <a:gd name="T16" fmla="*/ 7264 w 7265"/>
                <a:gd name="T17" fmla="*/ 169 h 5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65" h="5229">
                  <a:moveTo>
                    <a:pt x="0" y="4602"/>
                  </a:moveTo>
                  <a:lnTo>
                    <a:pt x="0" y="4602"/>
                  </a:lnTo>
                  <a:cubicBezTo>
                    <a:pt x="634" y="4728"/>
                    <a:pt x="2003" y="4915"/>
                    <a:pt x="2784" y="4387"/>
                  </a:cubicBezTo>
                  <a:lnTo>
                    <a:pt x="2784" y="4387"/>
                  </a:lnTo>
                  <a:cubicBezTo>
                    <a:pt x="3824" y="3684"/>
                    <a:pt x="3744" y="1211"/>
                    <a:pt x="2585" y="1391"/>
                  </a:cubicBezTo>
                  <a:lnTo>
                    <a:pt x="2585" y="1391"/>
                  </a:lnTo>
                  <a:cubicBezTo>
                    <a:pt x="1121" y="1617"/>
                    <a:pt x="2493" y="5228"/>
                    <a:pt x="4374" y="3317"/>
                  </a:cubicBezTo>
                  <a:lnTo>
                    <a:pt x="4374" y="3317"/>
                  </a:lnTo>
                  <a:cubicBezTo>
                    <a:pt x="6255" y="1406"/>
                    <a:pt x="5566" y="0"/>
                    <a:pt x="7264" y="169"/>
                  </a:cubicBezTo>
                </a:path>
              </a:pathLst>
            </a:custGeom>
            <a:noFill/>
            <a:ln w="38100" cap="flat">
              <a:solidFill>
                <a:srgbClr val="E2EEFF"/>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993"/>
                </a:solidFill>
                <a:effectLst/>
                <a:uLnTx/>
                <a:uFillTx/>
                <a:latin typeface="DM Sans" pitchFamily="2" charset="77"/>
              </a:endParaRPr>
            </a:p>
          </p:txBody>
        </p:sp>
        <p:sp>
          <p:nvSpPr>
            <p:cNvPr id="66" name="Freeform 70">
              <a:extLst>
                <a:ext uri="{FF2B5EF4-FFF2-40B4-BE49-F238E27FC236}">
                  <a16:creationId xmlns:a16="http://schemas.microsoft.com/office/drawing/2014/main" id="{3DF7BBB0-7613-4EB9-98CE-5B6A4332C891}"/>
                </a:ext>
              </a:extLst>
            </p:cNvPr>
            <p:cNvSpPr>
              <a:spLocks noChangeArrowheads="1"/>
            </p:cNvSpPr>
            <p:nvPr/>
          </p:nvSpPr>
          <p:spPr bwMode="auto">
            <a:xfrm>
              <a:off x="9288493" y="6457010"/>
              <a:ext cx="2136797" cy="461416"/>
            </a:xfrm>
            <a:custGeom>
              <a:avLst/>
              <a:gdLst>
                <a:gd name="T0" fmla="*/ 1714 w 1715"/>
                <a:gd name="T1" fmla="*/ 0 h 372"/>
                <a:gd name="T2" fmla="*/ 0 w 1715"/>
                <a:gd name="T3" fmla="*/ 239 h 372"/>
                <a:gd name="T4" fmla="*/ 142 w 1715"/>
                <a:gd name="T5" fmla="*/ 371 h 372"/>
                <a:gd name="T6" fmla="*/ 1714 w 1715"/>
                <a:gd name="T7" fmla="*/ 0 h 372"/>
              </a:gdLst>
              <a:ahLst/>
              <a:cxnLst>
                <a:cxn ang="0">
                  <a:pos x="T0" y="T1"/>
                </a:cxn>
                <a:cxn ang="0">
                  <a:pos x="T2" y="T3"/>
                </a:cxn>
                <a:cxn ang="0">
                  <a:pos x="T4" y="T5"/>
                </a:cxn>
                <a:cxn ang="0">
                  <a:pos x="T6" y="T7"/>
                </a:cxn>
              </a:cxnLst>
              <a:rect l="0" t="0" r="r" b="b"/>
              <a:pathLst>
                <a:path w="1715" h="372">
                  <a:moveTo>
                    <a:pt x="1714" y="0"/>
                  </a:moveTo>
                  <a:lnTo>
                    <a:pt x="0" y="239"/>
                  </a:lnTo>
                  <a:lnTo>
                    <a:pt x="142" y="371"/>
                  </a:lnTo>
                  <a:lnTo>
                    <a:pt x="1714" y="0"/>
                  </a:lnTo>
                </a:path>
              </a:pathLst>
            </a:custGeom>
            <a:solidFill>
              <a:srgbClr val="BD081C">
                <a:lumMod val="7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993"/>
                </a:solidFill>
                <a:effectLst/>
                <a:uLnTx/>
                <a:uFillTx/>
                <a:latin typeface="DM Sans" pitchFamily="2" charset="77"/>
              </a:endParaRPr>
            </a:p>
          </p:txBody>
        </p:sp>
        <p:sp>
          <p:nvSpPr>
            <p:cNvPr id="67" name="Freeform 71">
              <a:extLst>
                <a:ext uri="{FF2B5EF4-FFF2-40B4-BE49-F238E27FC236}">
                  <a16:creationId xmlns:a16="http://schemas.microsoft.com/office/drawing/2014/main" id="{CC4CBA0E-B2E6-448A-B5C1-69AB4453B2FD}"/>
                </a:ext>
              </a:extLst>
            </p:cNvPr>
            <p:cNvSpPr>
              <a:spLocks noChangeArrowheads="1"/>
            </p:cNvSpPr>
            <p:nvPr/>
          </p:nvSpPr>
          <p:spPr bwMode="auto">
            <a:xfrm>
              <a:off x="9024830" y="6182361"/>
              <a:ext cx="1554534" cy="186764"/>
            </a:xfrm>
            <a:custGeom>
              <a:avLst/>
              <a:gdLst>
                <a:gd name="T0" fmla="*/ 22 w 1248"/>
                <a:gd name="T1" fmla="*/ 0 h 148"/>
                <a:gd name="T2" fmla="*/ 0 w 1248"/>
                <a:gd name="T3" fmla="*/ 97 h 148"/>
                <a:gd name="T4" fmla="*/ 1247 w 1248"/>
                <a:gd name="T5" fmla="*/ 147 h 148"/>
                <a:gd name="T6" fmla="*/ 22 w 1248"/>
                <a:gd name="T7" fmla="*/ 0 h 148"/>
              </a:gdLst>
              <a:ahLst/>
              <a:cxnLst>
                <a:cxn ang="0">
                  <a:pos x="T0" y="T1"/>
                </a:cxn>
                <a:cxn ang="0">
                  <a:pos x="T2" y="T3"/>
                </a:cxn>
                <a:cxn ang="0">
                  <a:pos x="T4" y="T5"/>
                </a:cxn>
                <a:cxn ang="0">
                  <a:pos x="T6" y="T7"/>
                </a:cxn>
              </a:cxnLst>
              <a:rect l="0" t="0" r="r" b="b"/>
              <a:pathLst>
                <a:path w="1248" h="148">
                  <a:moveTo>
                    <a:pt x="22" y="0"/>
                  </a:moveTo>
                  <a:lnTo>
                    <a:pt x="0" y="97"/>
                  </a:lnTo>
                  <a:lnTo>
                    <a:pt x="1247" y="147"/>
                  </a:lnTo>
                  <a:lnTo>
                    <a:pt x="22" y="0"/>
                  </a:lnTo>
                </a:path>
              </a:pathLst>
            </a:custGeom>
            <a:solidFill>
              <a:srgbClr val="BD081C">
                <a:lumMod val="7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993"/>
                </a:solidFill>
                <a:effectLst/>
                <a:uLnTx/>
                <a:uFillTx/>
                <a:latin typeface="DM Sans" pitchFamily="2" charset="77"/>
              </a:endParaRPr>
            </a:p>
          </p:txBody>
        </p:sp>
        <p:sp>
          <p:nvSpPr>
            <p:cNvPr id="68" name="Freeform 72">
              <a:extLst>
                <a:ext uri="{FF2B5EF4-FFF2-40B4-BE49-F238E27FC236}">
                  <a16:creationId xmlns:a16="http://schemas.microsoft.com/office/drawing/2014/main" id="{09D7C6B1-9190-477D-9963-7F43BE611BDC}"/>
                </a:ext>
              </a:extLst>
            </p:cNvPr>
            <p:cNvSpPr>
              <a:spLocks noChangeArrowheads="1"/>
            </p:cNvSpPr>
            <p:nvPr/>
          </p:nvSpPr>
          <p:spPr bwMode="auto">
            <a:xfrm>
              <a:off x="8546933" y="5709959"/>
              <a:ext cx="2878356" cy="1148045"/>
            </a:xfrm>
            <a:custGeom>
              <a:avLst/>
              <a:gdLst>
                <a:gd name="T0" fmla="*/ 432 w 2310"/>
                <a:gd name="T1" fmla="*/ 0 h 923"/>
                <a:gd name="T2" fmla="*/ 238 w 2310"/>
                <a:gd name="T3" fmla="*/ 357 h 923"/>
                <a:gd name="T4" fmla="*/ 403 w 2310"/>
                <a:gd name="T5" fmla="*/ 378 h 923"/>
                <a:gd name="T6" fmla="*/ 1628 w 2310"/>
                <a:gd name="T7" fmla="*/ 525 h 923"/>
                <a:gd name="T8" fmla="*/ 381 w 2310"/>
                <a:gd name="T9" fmla="*/ 475 h 923"/>
                <a:gd name="T10" fmla="*/ 198 w 2310"/>
                <a:gd name="T11" fmla="*/ 467 h 923"/>
                <a:gd name="T12" fmla="*/ 0 w 2310"/>
                <a:gd name="T13" fmla="*/ 922 h 923"/>
                <a:gd name="T14" fmla="*/ 595 w 2310"/>
                <a:gd name="T15" fmla="*/ 840 h 923"/>
                <a:gd name="T16" fmla="*/ 2309 w 2310"/>
                <a:gd name="T17" fmla="*/ 601 h 923"/>
                <a:gd name="T18" fmla="*/ 432 w 2310"/>
                <a:gd name="T19" fmla="*/ 0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0" h="923">
                  <a:moveTo>
                    <a:pt x="432" y="0"/>
                  </a:moveTo>
                  <a:lnTo>
                    <a:pt x="238" y="357"/>
                  </a:lnTo>
                  <a:lnTo>
                    <a:pt x="403" y="378"/>
                  </a:lnTo>
                  <a:lnTo>
                    <a:pt x="1628" y="525"/>
                  </a:lnTo>
                  <a:lnTo>
                    <a:pt x="381" y="475"/>
                  </a:lnTo>
                  <a:lnTo>
                    <a:pt x="198" y="467"/>
                  </a:lnTo>
                  <a:lnTo>
                    <a:pt x="0" y="922"/>
                  </a:lnTo>
                  <a:lnTo>
                    <a:pt x="595" y="840"/>
                  </a:lnTo>
                  <a:lnTo>
                    <a:pt x="2309" y="601"/>
                  </a:lnTo>
                  <a:lnTo>
                    <a:pt x="432" y="0"/>
                  </a:lnTo>
                </a:path>
              </a:pathLst>
            </a:custGeom>
            <a:solidFill>
              <a:srgbClr val="FF0400"/>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993"/>
                </a:solidFill>
                <a:effectLst/>
                <a:uLnTx/>
                <a:uFillTx/>
                <a:latin typeface="DM Sans" pitchFamily="2" charset="77"/>
              </a:endParaRPr>
            </a:p>
          </p:txBody>
        </p:sp>
        <p:sp>
          <p:nvSpPr>
            <p:cNvPr id="69" name="Freeform 73">
              <a:extLst>
                <a:ext uri="{FF2B5EF4-FFF2-40B4-BE49-F238E27FC236}">
                  <a16:creationId xmlns:a16="http://schemas.microsoft.com/office/drawing/2014/main" id="{390B20FD-D333-4D6E-B14D-E76B74A9FF94}"/>
                </a:ext>
              </a:extLst>
            </p:cNvPr>
            <p:cNvSpPr>
              <a:spLocks noChangeArrowheads="1"/>
            </p:cNvSpPr>
            <p:nvPr/>
          </p:nvSpPr>
          <p:spPr bwMode="auto">
            <a:xfrm>
              <a:off x="4712791" y="5797848"/>
              <a:ext cx="1790733" cy="1790733"/>
            </a:xfrm>
            <a:custGeom>
              <a:avLst/>
              <a:gdLst>
                <a:gd name="T0" fmla="*/ 1300 w 1439"/>
                <a:gd name="T1" fmla="*/ 468 h 1437"/>
                <a:gd name="T2" fmla="*/ 1300 w 1439"/>
                <a:gd name="T3" fmla="*/ 468 h 1437"/>
                <a:gd name="T4" fmla="*/ 969 w 1439"/>
                <a:gd name="T5" fmla="*/ 1298 h 1437"/>
                <a:gd name="T6" fmla="*/ 969 w 1439"/>
                <a:gd name="T7" fmla="*/ 1298 h 1437"/>
                <a:gd name="T8" fmla="*/ 138 w 1439"/>
                <a:gd name="T9" fmla="*/ 967 h 1437"/>
                <a:gd name="T10" fmla="*/ 138 w 1439"/>
                <a:gd name="T11" fmla="*/ 967 h 1437"/>
                <a:gd name="T12" fmla="*/ 469 w 1439"/>
                <a:gd name="T13" fmla="*/ 138 h 1437"/>
                <a:gd name="T14" fmla="*/ 469 w 1439"/>
                <a:gd name="T15" fmla="*/ 138 h 1437"/>
                <a:gd name="T16" fmla="*/ 1300 w 1439"/>
                <a:gd name="T17" fmla="*/ 468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9" h="1437">
                  <a:moveTo>
                    <a:pt x="1300" y="468"/>
                  </a:moveTo>
                  <a:lnTo>
                    <a:pt x="1300" y="468"/>
                  </a:lnTo>
                  <a:cubicBezTo>
                    <a:pt x="1438" y="789"/>
                    <a:pt x="1290" y="1160"/>
                    <a:pt x="969" y="1298"/>
                  </a:cubicBezTo>
                  <a:lnTo>
                    <a:pt x="969" y="1298"/>
                  </a:lnTo>
                  <a:cubicBezTo>
                    <a:pt x="648" y="1436"/>
                    <a:pt x="277" y="1288"/>
                    <a:pt x="138" y="967"/>
                  </a:cubicBezTo>
                  <a:lnTo>
                    <a:pt x="138" y="967"/>
                  </a:lnTo>
                  <a:cubicBezTo>
                    <a:pt x="0" y="648"/>
                    <a:pt x="148" y="276"/>
                    <a:pt x="469" y="138"/>
                  </a:cubicBezTo>
                  <a:lnTo>
                    <a:pt x="469" y="138"/>
                  </a:lnTo>
                  <a:cubicBezTo>
                    <a:pt x="790" y="0"/>
                    <a:pt x="1162" y="148"/>
                    <a:pt x="1300" y="468"/>
                  </a:cubicBezTo>
                </a:path>
              </a:pathLst>
            </a:custGeom>
            <a:solidFill>
              <a:srgbClr val="4167B2"/>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993"/>
                </a:solidFill>
                <a:effectLst/>
                <a:uLnTx/>
                <a:uFillTx/>
                <a:latin typeface="DM Sans" pitchFamily="2" charset="77"/>
              </a:endParaRPr>
            </a:p>
          </p:txBody>
        </p:sp>
        <p:sp>
          <p:nvSpPr>
            <p:cNvPr id="70" name="Freeform 74">
              <a:extLst>
                <a:ext uri="{FF2B5EF4-FFF2-40B4-BE49-F238E27FC236}">
                  <a16:creationId xmlns:a16="http://schemas.microsoft.com/office/drawing/2014/main" id="{DB4A6CF1-98B5-440C-83DC-B00B19AC91B1}"/>
                </a:ext>
              </a:extLst>
            </p:cNvPr>
            <p:cNvSpPr>
              <a:spLocks noChangeArrowheads="1"/>
            </p:cNvSpPr>
            <p:nvPr/>
          </p:nvSpPr>
          <p:spPr bwMode="auto">
            <a:xfrm>
              <a:off x="5371956" y="6226305"/>
              <a:ext cx="472402" cy="867901"/>
            </a:xfrm>
            <a:custGeom>
              <a:avLst/>
              <a:gdLst>
                <a:gd name="T0" fmla="*/ 142 w 378"/>
                <a:gd name="T1" fmla="*/ 31 h 698"/>
                <a:gd name="T2" fmla="*/ 142 w 378"/>
                <a:gd name="T3" fmla="*/ 31 h 698"/>
                <a:gd name="T4" fmla="*/ 70 w 378"/>
                <a:gd name="T5" fmla="*/ 238 h 698"/>
                <a:gd name="T6" fmla="*/ 109 w 378"/>
                <a:gd name="T7" fmla="*/ 329 h 698"/>
                <a:gd name="T8" fmla="*/ 0 w 378"/>
                <a:gd name="T9" fmla="*/ 375 h 698"/>
                <a:gd name="T10" fmla="*/ 47 w 378"/>
                <a:gd name="T11" fmla="*/ 484 h 698"/>
                <a:gd name="T12" fmla="*/ 155 w 378"/>
                <a:gd name="T13" fmla="*/ 437 h 698"/>
                <a:gd name="T14" fmla="*/ 268 w 378"/>
                <a:gd name="T15" fmla="*/ 697 h 698"/>
                <a:gd name="T16" fmla="*/ 377 w 378"/>
                <a:gd name="T17" fmla="*/ 650 h 698"/>
                <a:gd name="T18" fmla="*/ 264 w 378"/>
                <a:gd name="T19" fmla="*/ 390 h 698"/>
                <a:gd name="T20" fmla="*/ 351 w 378"/>
                <a:gd name="T21" fmla="*/ 353 h 698"/>
                <a:gd name="T22" fmla="*/ 326 w 378"/>
                <a:gd name="T23" fmla="*/ 235 h 698"/>
                <a:gd name="T24" fmla="*/ 217 w 378"/>
                <a:gd name="T25" fmla="*/ 282 h 698"/>
                <a:gd name="T26" fmla="*/ 187 w 378"/>
                <a:gd name="T27" fmla="*/ 210 h 698"/>
                <a:gd name="T28" fmla="*/ 187 w 378"/>
                <a:gd name="T29" fmla="*/ 210 h 698"/>
                <a:gd name="T30" fmla="*/ 210 w 378"/>
                <a:gd name="T31" fmla="*/ 130 h 698"/>
                <a:gd name="T32" fmla="*/ 270 w 378"/>
                <a:gd name="T33" fmla="*/ 104 h 698"/>
                <a:gd name="T34" fmla="*/ 225 w 378"/>
                <a:gd name="T35" fmla="*/ 0 h 698"/>
                <a:gd name="T36" fmla="*/ 225 w 378"/>
                <a:gd name="T37" fmla="*/ 0 h 698"/>
                <a:gd name="T38" fmla="*/ 142 w 378"/>
                <a:gd name="T39" fmla="*/ 31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8" h="698">
                  <a:moveTo>
                    <a:pt x="142" y="31"/>
                  </a:moveTo>
                  <a:lnTo>
                    <a:pt x="142" y="31"/>
                  </a:lnTo>
                  <a:cubicBezTo>
                    <a:pt x="56" y="68"/>
                    <a:pt x="25" y="135"/>
                    <a:pt x="70" y="238"/>
                  </a:cubicBezTo>
                  <a:lnTo>
                    <a:pt x="109" y="329"/>
                  </a:lnTo>
                  <a:lnTo>
                    <a:pt x="0" y="375"/>
                  </a:lnTo>
                  <a:lnTo>
                    <a:pt x="47" y="484"/>
                  </a:lnTo>
                  <a:lnTo>
                    <a:pt x="155" y="437"/>
                  </a:lnTo>
                  <a:lnTo>
                    <a:pt x="268" y="697"/>
                  </a:lnTo>
                  <a:lnTo>
                    <a:pt x="377" y="650"/>
                  </a:lnTo>
                  <a:lnTo>
                    <a:pt x="264" y="390"/>
                  </a:lnTo>
                  <a:lnTo>
                    <a:pt x="351" y="353"/>
                  </a:lnTo>
                  <a:lnTo>
                    <a:pt x="326" y="235"/>
                  </a:lnTo>
                  <a:lnTo>
                    <a:pt x="217" y="282"/>
                  </a:lnTo>
                  <a:lnTo>
                    <a:pt x="187" y="210"/>
                  </a:lnTo>
                  <a:lnTo>
                    <a:pt x="187" y="210"/>
                  </a:lnTo>
                  <a:cubicBezTo>
                    <a:pt x="169" y="170"/>
                    <a:pt x="174" y="146"/>
                    <a:pt x="210" y="130"/>
                  </a:cubicBezTo>
                  <a:lnTo>
                    <a:pt x="270" y="104"/>
                  </a:lnTo>
                  <a:lnTo>
                    <a:pt x="225" y="0"/>
                  </a:lnTo>
                  <a:lnTo>
                    <a:pt x="225" y="0"/>
                  </a:lnTo>
                  <a:cubicBezTo>
                    <a:pt x="214" y="3"/>
                    <a:pt x="183" y="13"/>
                    <a:pt x="142" y="31"/>
                  </a:cubicBezTo>
                </a:path>
              </a:pathLst>
            </a:custGeom>
            <a:solidFill>
              <a:srgbClr val="FFFFFF"/>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993"/>
                </a:solidFill>
                <a:effectLst/>
                <a:uLnTx/>
                <a:uFillTx/>
                <a:latin typeface="DM Sans" pitchFamily="2" charset="77"/>
              </a:endParaRPr>
            </a:p>
          </p:txBody>
        </p:sp>
        <p:sp>
          <p:nvSpPr>
            <p:cNvPr id="71" name="Freeform 75">
              <a:extLst>
                <a:ext uri="{FF2B5EF4-FFF2-40B4-BE49-F238E27FC236}">
                  <a16:creationId xmlns:a16="http://schemas.microsoft.com/office/drawing/2014/main" id="{EFC7E28E-89A7-40CF-B868-86F911F9998C}"/>
                </a:ext>
              </a:extLst>
            </p:cNvPr>
            <p:cNvSpPr>
              <a:spLocks noChangeArrowheads="1"/>
            </p:cNvSpPr>
            <p:nvPr/>
          </p:nvSpPr>
          <p:spPr bwMode="auto">
            <a:xfrm>
              <a:off x="-10782" y="8034376"/>
              <a:ext cx="1285374" cy="1290865"/>
            </a:xfrm>
            <a:custGeom>
              <a:avLst/>
              <a:gdLst>
                <a:gd name="T0" fmla="*/ 1001 w 1034"/>
                <a:gd name="T1" fmla="*/ 576 h 1035"/>
                <a:gd name="T2" fmla="*/ 1001 w 1034"/>
                <a:gd name="T3" fmla="*/ 576 h 1035"/>
                <a:gd name="T4" fmla="*/ 458 w 1034"/>
                <a:gd name="T5" fmla="*/ 1001 h 1035"/>
                <a:gd name="T6" fmla="*/ 458 w 1034"/>
                <a:gd name="T7" fmla="*/ 1001 h 1035"/>
                <a:gd name="T8" fmla="*/ 32 w 1034"/>
                <a:gd name="T9" fmla="*/ 458 h 1035"/>
                <a:gd name="T10" fmla="*/ 32 w 1034"/>
                <a:gd name="T11" fmla="*/ 458 h 1035"/>
                <a:gd name="T12" fmla="*/ 575 w 1034"/>
                <a:gd name="T13" fmla="*/ 33 h 1035"/>
                <a:gd name="T14" fmla="*/ 575 w 1034"/>
                <a:gd name="T15" fmla="*/ 33 h 1035"/>
                <a:gd name="T16" fmla="*/ 1001 w 1034"/>
                <a:gd name="T17" fmla="*/ 576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4" h="1035">
                  <a:moveTo>
                    <a:pt x="1001" y="576"/>
                  </a:moveTo>
                  <a:lnTo>
                    <a:pt x="1001" y="576"/>
                  </a:lnTo>
                  <a:cubicBezTo>
                    <a:pt x="968" y="843"/>
                    <a:pt x="725" y="1034"/>
                    <a:pt x="458" y="1001"/>
                  </a:cubicBezTo>
                  <a:lnTo>
                    <a:pt x="458" y="1001"/>
                  </a:lnTo>
                  <a:cubicBezTo>
                    <a:pt x="190" y="969"/>
                    <a:pt x="0" y="726"/>
                    <a:pt x="32" y="458"/>
                  </a:cubicBezTo>
                  <a:lnTo>
                    <a:pt x="32" y="458"/>
                  </a:lnTo>
                  <a:cubicBezTo>
                    <a:pt x="64" y="191"/>
                    <a:pt x="307" y="0"/>
                    <a:pt x="575" y="33"/>
                  </a:cubicBezTo>
                  <a:lnTo>
                    <a:pt x="575" y="33"/>
                  </a:lnTo>
                  <a:cubicBezTo>
                    <a:pt x="842" y="65"/>
                    <a:pt x="1033" y="308"/>
                    <a:pt x="1001" y="576"/>
                  </a:cubicBezTo>
                </a:path>
              </a:pathLst>
            </a:custGeom>
            <a:solidFill>
              <a:srgbClr val="1DA1F2"/>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993"/>
                </a:solidFill>
                <a:effectLst/>
                <a:uLnTx/>
                <a:uFillTx/>
                <a:latin typeface="DM Sans" pitchFamily="2" charset="77"/>
              </a:endParaRPr>
            </a:p>
          </p:txBody>
        </p:sp>
        <p:sp>
          <p:nvSpPr>
            <p:cNvPr id="72" name="Freeform 76">
              <a:extLst>
                <a:ext uri="{FF2B5EF4-FFF2-40B4-BE49-F238E27FC236}">
                  <a16:creationId xmlns:a16="http://schemas.microsoft.com/office/drawing/2014/main" id="{3F2760AE-69BC-4E50-9071-E3489C25DF4A}"/>
                </a:ext>
              </a:extLst>
            </p:cNvPr>
            <p:cNvSpPr>
              <a:spLocks noChangeArrowheads="1"/>
            </p:cNvSpPr>
            <p:nvPr/>
          </p:nvSpPr>
          <p:spPr bwMode="auto">
            <a:xfrm>
              <a:off x="340773" y="8451849"/>
              <a:ext cx="582262" cy="461417"/>
            </a:xfrm>
            <a:custGeom>
              <a:avLst/>
              <a:gdLst>
                <a:gd name="T0" fmla="*/ 468 w 469"/>
                <a:gd name="T1" fmla="*/ 74 h 371"/>
                <a:gd name="T2" fmla="*/ 468 w 469"/>
                <a:gd name="T3" fmla="*/ 74 h 371"/>
                <a:gd name="T4" fmla="*/ 415 w 469"/>
                <a:gd name="T5" fmla="*/ 82 h 371"/>
                <a:gd name="T6" fmla="*/ 415 w 469"/>
                <a:gd name="T7" fmla="*/ 82 h 371"/>
                <a:gd name="T8" fmla="*/ 460 w 469"/>
                <a:gd name="T9" fmla="*/ 38 h 371"/>
                <a:gd name="T10" fmla="*/ 460 w 469"/>
                <a:gd name="T11" fmla="*/ 38 h 371"/>
                <a:gd name="T12" fmla="*/ 401 w 469"/>
                <a:gd name="T13" fmla="*/ 52 h 371"/>
                <a:gd name="T14" fmla="*/ 401 w 469"/>
                <a:gd name="T15" fmla="*/ 52 h 371"/>
                <a:gd name="T16" fmla="*/ 339 w 469"/>
                <a:gd name="T17" fmla="*/ 16 h 371"/>
                <a:gd name="T18" fmla="*/ 339 w 469"/>
                <a:gd name="T19" fmla="*/ 16 h 371"/>
                <a:gd name="T20" fmla="*/ 239 w 469"/>
                <a:gd name="T21" fmla="*/ 95 h 371"/>
                <a:gd name="T22" fmla="*/ 239 w 469"/>
                <a:gd name="T23" fmla="*/ 95 h 371"/>
                <a:gd name="T24" fmla="*/ 239 w 469"/>
                <a:gd name="T25" fmla="*/ 115 h 371"/>
                <a:gd name="T26" fmla="*/ 239 w 469"/>
                <a:gd name="T27" fmla="*/ 115 h 371"/>
                <a:gd name="T28" fmla="*/ 66 w 469"/>
                <a:gd name="T29" fmla="*/ 0 h 371"/>
                <a:gd name="T30" fmla="*/ 66 w 469"/>
                <a:gd name="T31" fmla="*/ 0 h 371"/>
                <a:gd name="T32" fmla="*/ 49 w 469"/>
                <a:gd name="T33" fmla="*/ 43 h 371"/>
                <a:gd name="T34" fmla="*/ 49 w 469"/>
                <a:gd name="T35" fmla="*/ 43 h 371"/>
                <a:gd name="T36" fmla="*/ 80 w 469"/>
                <a:gd name="T37" fmla="*/ 122 h 371"/>
                <a:gd name="T38" fmla="*/ 80 w 469"/>
                <a:gd name="T39" fmla="*/ 122 h 371"/>
                <a:gd name="T40" fmla="*/ 40 w 469"/>
                <a:gd name="T41" fmla="*/ 107 h 371"/>
                <a:gd name="T42" fmla="*/ 40 w 469"/>
                <a:gd name="T43" fmla="*/ 107 h 371"/>
                <a:gd name="T44" fmla="*/ 40 w 469"/>
                <a:gd name="T45" fmla="*/ 107 h 371"/>
                <a:gd name="T46" fmla="*/ 40 w 469"/>
                <a:gd name="T47" fmla="*/ 107 h 371"/>
                <a:gd name="T48" fmla="*/ 101 w 469"/>
                <a:gd name="T49" fmla="*/ 204 h 371"/>
                <a:gd name="T50" fmla="*/ 101 w 469"/>
                <a:gd name="T51" fmla="*/ 204 h 371"/>
                <a:gd name="T52" fmla="*/ 77 w 469"/>
                <a:gd name="T53" fmla="*/ 204 h 371"/>
                <a:gd name="T54" fmla="*/ 77 w 469"/>
                <a:gd name="T55" fmla="*/ 204 h 371"/>
                <a:gd name="T56" fmla="*/ 61 w 469"/>
                <a:gd name="T57" fmla="*/ 200 h 371"/>
                <a:gd name="T58" fmla="*/ 61 w 469"/>
                <a:gd name="T59" fmla="*/ 200 h 371"/>
                <a:gd name="T60" fmla="*/ 136 w 469"/>
                <a:gd name="T61" fmla="*/ 272 h 371"/>
                <a:gd name="T62" fmla="*/ 136 w 469"/>
                <a:gd name="T63" fmla="*/ 272 h 371"/>
                <a:gd name="T64" fmla="*/ 21 w 469"/>
                <a:gd name="T65" fmla="*/ 298 h 371"/>
                <a:gd name="T66" fmla="*/ 21 w 469"/>
                <a:gd name="T67" fmla="*/ 298 h 371"/>
                <a:gd name="T68" fmla="*/ 0 w 469"/>
                <a:gd name="T69" fmla="*/ 293 h 371"/>
                <a:gd name="T70" fmla="*/ 0 w 469"/>
                <a:gd name="T71" fmla="*/ 293 h 371"/>
                <a:gd name="T72" fmla="*/ 132 w 469"/>
                <a:gd name="T73" fmla="*/ 350 h 371"/>
                <a:gd name="T74" fmla="*/ 132 w 469"/>
                <a:gd name="T75" fmla="*/ 350 h 371"/>
                <a:gd name="T76" fmla="*/ 417 w 469"/>
                <a:gd name="T77" fmla="*/ 127 h 371"/>
                <a:gd name="T78" fmla="*/ 417 w 469"/>
                <a:gd name="T79" fmla="*/ 127 h 371"/>
                <a:gd name="T80" fmla="*/ 418 w 469"/>
                <a:gd name="T81" fmla="*/ 115 h 371"/>
                <a:gd name="T82" fmla="*/ 418 w 469"/>
                <a:gd name="T83" fmla="*/ 115 h 371"/>
                <a:gd name="T84" fmla="*/ 468 w 469"/>
                <a:gd name="T85" fmla="*/ 7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9" h="371">
                  <a:moveTo>
                    <a:pt x="468" y="74"/>
                  </a:moveTo>
                  <a:lnTo>
                    <a:pt x="468" y="74"/>
                  </a:lnTo>
                  <a:cubicBezTo>
                    <a:pt x="451" y="80"/>
                    <a:pt x="434" y="82"/>
                    <a:pt x="415" y="82"/>
                  </a:cubicBezTo>
                  <a:lnTo>
                    <a:pt x="415" y="82"/>
                  </a:lnTo>
                  <a:cubicBezTo>
                    <a:pt x="435" y="74"/>
                    <a:pt x="451" y="58"/>
                    <a:pt x="460" y="38"/>
                  </a:cubicBezTo>
                  <a:lnTo>
                    <a:pt x="460" y="38"/>
                  </a:lnTo>
                  <a:cubicBezTo>
                    <a:pt x="442" y="46"/>
                    <a:pt x="422" y="51"/>
                    <a:pt x="401" y="52"/>
                  </a:cubicBezTo>
                  <a:lnTo>
                    <a:pt x="401" y="52"/>
                  </a:lnTo>
                  <a:cubicBezTo>
                    <a:pt x="386" y="33"/>
                    <a:pt x="365" y="19"/>
                    <a:pt x="339" y="16"/>
                  </a:cubicBezTo>
                  <a:lnTo>
                    <a:pt x="339" y="16"/>
                  </a:lnTo>
                  <a:cubicBezTo>
                    <a:pt x="290" y="11"/>
                    <a:pt x="245" y="46"/>
                    <a:pt x="239" y="95"/>
                  </a:cubicBezTo>
                  <a:lnTo>
                    <a:pt x="239" y="95"/>
                  </a:lnTo>
                  <a:cubicBezTo>
                    <a:pt x="239" y="102"/>
                    <a:pt x="238" y="109"/>
                    <a:pt x="239" y="115"/>
                  </a:cubicBezTo>
                  <a:lnTo>
                    <a:pt x="239" y="115"/>
                  </a:lnTo>
                  <a:cubicBezTo>
                    <a:pt x="165" y="103"/>
                    <a:pt x="103" y="59"/>
                    <a:pt x="66" y="0"/>
                  </a:cubicBezTo>
                  <a:lnTo>
                    <a:pt x="66" y="0"/>
                  </a:lnTo>
                  <a:cubicBezTo>
                    <a:pt x="57" y="12"/>
                    <a:pt x="51" y="27"/>
                    <a:pt x="49" y="43"/>
                  </a:cubicBezTo>
                  <a:lnTo>
                    <a:pt x="49" y="43"/>
                  </a:lnTo>
                  <a:cubicBezTo>
                    <a:pt x="45" y="74"/>
                    <a:pt x="57" y="104"/>
                    <a:pt x="80" y="122"/>
                  </a:cubicBezTo>
                  <a:lnTo>
                    <a:pt x="80" y="122"/>
                  </a:lnTo>
                  <a:cubicBezTo>
                    <a:pt x="65" y="120"/>
                    <a:pt x="51" y="115"/>
                    <a:pt x="40" y="107"/>
                  </a:cubicBezTo>
                  <a:lnTo>
                    <a:pt x="40" y="107"/>
                  </a:lnTo>
                  <a:lnTo>
                    <a:pt x="40" y="107"/>
                  </a:lnTo>
                  <a:lnTo>
                    <a:pt x="40" y="107"/>
                  </a:lnTo>
                  <a:cubicBezTo>
                    <a:pt x="35" y="151"/>
                    <a:pt x="61" y="190"/>
                    <a:pt x="101" y="204"/>
                  </a:cubicBezTo>
                  <a:lnTo>
                    <a:pt x="101" y="204"/>
                  </a:lnTo>
                  <a:cubicBezTo>
                    <a:pt x="93" y="205"/>
                    <a:pt x="86" y="205"/>
                    <a:pt x="77" y="204"/>
                  </a:cubicBezTo>
                  <a:lnTo>
                    <a:pt x="77" y="204"/>
                  </a:lnTo>
                  <a:cubicBezTo>
                    <a:pt x="72" y="203"/>
                    <a:pt x="66" y="202"/>
                    <a:pt x="61" y="200"/>
                  </a:cubicBezTo>
                  <a:lnTo>
                    <a:pt x="61" y="200"/>
                  </a:lnTo>
                  <a:cubicBezTo>
                    <a:pt x="68" y="237"/>
                    <a:pt x="98" y="267"/>
                    <a:pt x="136" y="272"/>
                  </a:cubicBezTo>
                  <a:lnTo>
                    <a:pt x="136" y="272"/>
                  </a:lnTo>
                  <a:cubicBezTo>
                    <a:pt x="103" y="293"/>
                    <a:pt x="63" y="302"/>
                    <a:pt x="21" y="298"/>
                  </a:cubicBezTo>
                  <a:lnTo>
                    <a:pt x="21" y="298"/>
                  </a:lnTo>
                  <a:cubicBezTo>
                    <a:pt x="14" y="296"/>
                    <a:pt x="7" y="295"/>
                    <a:pt x="0" y="293"/>
                  </a:cubicBezTo>
                  <a:lnTo>
                    <a:pt x="0" y="293"/>
                  </a:lnTo>
                  <a:cubicBezTo>
                    <a:pt x="36" y="324"/>
                    <a:pt x="81" y="344"/>
                    <a:pt x="132" y="350"/>
                  </a:cubicBezTo>
                  <a:lnTo>
                    <a:pt x="132" y="350"/>
                  </a:lnTo>
                  <a:cubicBezTo>
                    <a:pt x="296" y="370"/>
                    <a:pt x="402" y="245"/>
                    <a:pt x="417" y="127"/>
                  </a:cubicBezTo>
                  <a:lnTo>
                    <a:pt x="417" y="127"/>
                  </a:lnTo>
                  <a:cubicBezTo>
                    <a:pt x="417" y="123"/>
                    <a:pt x="418" y="119"/>
                    <a:pt x="418" y="115"/>
                  </a:cubicBezTo>
                  <a:lnTo>
                    <a:pt x="418" y="115"/>
                  </a:lnTo>
                  <a:cubicBezTo>
                    <a:pt x="437" y="105"/>
                    <a:pt x="454" y="91"/>
                    <a:pt x="468" y="74"/>
                  </a:cubicBezTo>
                </a:path>
              </a:pathLst>
            </a:custGeom>
            <a:solidFill>
              <a:srgbClr val="FFFFFF"/>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993"/>
                </a:solidFill>
                <a:effectLst/>
                <a:uLnTx/>
                <a:uFillTx/>
                <a:latin typeface="DM Sans" pitchFamily="2" charset="77"/>
              </a:endParaRPr>
            </a:p>
          </p:txBody>
        </p:sp>
        <p:sp>
          <p:nvSpPr>
            <p:cNvPr id="73" name="Freeform 77">
              <a:extLst>
                <a:ext uri="{FF2B5EF4-FFF2-40B4-BE49-F238E27FC236}">
                  <a16:creationId xmlns:a16="http://schemas.microsoft.com/office/drawing/2014/main" id="{62AFD237-0074-489E-BA1F-688F9366829A}"/>
                </a:ext>
              </a:extLst>
            </p:cNvPr>
            <p:cNvSpPr>
              <a:spLocks noChangeArrowheads="1"/>
            </p:cNvSpPr>
            <p:nvPr/>
          </p:nvSpPr>
          <p:spPr bwMode="auto">
            <a:xfrm>
              <a:off x="4597435" y="8039007"/>
              <a:ext cx="1554534" cy="1554530"/>
            </a:xfrm>
            <a:custGeom>
              <a:avLst/>
              <a:gdLst>
                <a:gd name="T0" fmla="*/ 1153 w 1248"/>
                <a:gd name="T1" fmla="*/ 794 h 1248"/>
                <a:gd name="T2" fmla="*/ 1153 w 1248"/>
                <a:gd name="T3" fmla="*/ 794 h 1248"/>
                <a:gd name="T4" fmla="*/ 452 w 1248"/>
                <a:gd name="T5" fmla="*/ 1152 h 1248"/>
                <a:gd name="T6" fmla="*/ 452 w 1248"/>
                <a:gd name="T7" fmla="*/ 1152 h 1248"/>
                <a:gd name="T8" fmla="*/ 94 w 1248"/>
                <a:gd name="T9" fmla="*/ 453 h 1248"/>
                <a:gd name="T10" fmla="*/ 94 w 1248"/>
                <a:gd name="T11" fmla="*/ 453 h 1248"/>
                <a:gd name="T12" fmla="*/ 794 w 1248"/>
                <a:gd name="T13" fmla="*/ 94 h 1248"/>
                <a:gd name="T14" fmla="*/ 794 w 1248"/>
                <a:gd name="T15" fmla="*/ 94 h 1248"/>
                <a:gd name="T16" fmla="*/ 1153 w 1248"/>
                <a:gd name="T17" fmla="*/ 79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8" h="1248">
                  <a:moveTo>
                    <a:pt x="1153" y="794"/>
                  </a:moveTo>
                  <a:lnTo>
                    <a:pt x="1153" y="794"/>
                  </a:lnTo>
                  <a:cubicBezTo>
                    <a:pt x="1058" y="1086"/>
                    <a:pt x="745" y="1247"/>
                    <a:pt x="452" y="1152"/>
                  </a:cubicBezTo>
                  <a:lnTo>
                    <a:pt x="452" y="1152"/>
                  </a:lnTo>
                  <a:cubicBezTo>
                    <a:pt x="160" y="1058"/>
                    <a:pt x="0" y="745"/>
                    <a:pt x="94" y="453"/>
                  </a:cubicBezTo>
                  <a:lnTo>
                    <a:pt x="94" y="453"/>
                  </a:lnTo>
                  <a:cubicBezTo>
                    <a:pt x="188" y="160"/>
                    <a:pt x="502" y="0"/>
                    <a:pt x="794" y="94"/>
                  </a:cubicBezTo>
                  <a:lnTo>
                    <a:pt x="794" y="94"/>
                  </a:lnTo>
                  <a:cubicBezTo>
                    <a:pt x="1086" y="188"/>
                    <a:pt x="1247" y="502"/>
                    <a:pt x="1153" y="794"/>
                  </a:cubicBezTo>
                </a:path>
              </a:pathLst>
            </a:custGeom>
            <a:solidFill>
              <a:srgbClr val="24D366"/>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993"/>
                </a:solidFill>
                <a:effectLst/>
                <a:uLnTx/>
                <a:uFillTx/>
                <a:latin typeface="DM Sans" pitchFamily="2" charset="77"/>
              </a:endParaRPr>
            </a:p>
          </p:txBody>
        </p:sp>
        <p:sp>
          <p:nvSpPr>
            <p:cNvPr id="74" name="Freeform 78">
              <a:extLst>
                <a:ext uri="{FF2B5EF4-FFF2-40B4-BE49-F238E27FC236}">
                  <a16:creationId xmlns:a16="http://schemas.microsoft.com/office/drawing/2014/main" id="{B473902F-72CA-4AB7-8F99-0DC70B383696}"/>
                </a:ext>
              </a:extLst>
            </p:cNvPr>
            <p:cNvSpPr>
              <a:spLocks noChangeArrowheads="1"/>
            </p:cNvSpPr>
            <p:nvPr/>
          </p:nvSpPr>
          <p:spPr bwMode="auto">
            <a:xfrm>
              <a:off x="4981948" y="8467465"/>
              <a:ext cx="714096" cy="697615"/>
            </a:xfrm>
            <a:custGeom>
              <a:avLst/>
              <a:gdLst>
                <a:gd name="T0" fmla="*/ 408 w 574"/>
                <a:gd name="T1" fmla="*/ 363 h 558"/>
                <a:gd name="T2" fmla="*/ 373 w 574"/>
                <a:gd name="T3" fmla="*/ 331 h 558"/>
                <a:gd name="T4" fmla="*/ 359 w 574"/>
                <a:gd name="T5" fmla="*/ 329 h 558"/>
                <a:gd name="T6" fmla="*/ 333 w 574"/>
                <a:gd name="T7" fmla="*/ 346 h 558"/>
                <a:gd name="T8" fmla="*/ 319 w 574"/>
                <a:gd name="T9" fmla="*/ 344 h 558"/>
                <a:gd name="T10" fmla="*/ 282 w 574"/>
                <a:gd name="T11" fmla="*/ 299 h 558"/>
                <a:gd name="T12" fmla="*/ 262 w 574"/>
                <a:gd name="T13" fmla="*/ 247 h 558"/>
                <a:gd name="T14" fmla="*/ 269 w 574"/>
                <a:gd name="T15" fmla="*/ 236 h 558"/>
                <a:gd name="T16" fmla="*/ 281 w 574"/>
                <a:gd name="T17" fmla="*/ 229 h 558"/>
                <a:gd name="T18" fmla="*/ 290 w 574"/>
                <a:gd name="T19" fmla="*/ 221 h 558"/>
                <a:gd name="T20" fmla="*/ 293 w 574"/>
                <a:gd name="T21" fmla="*/ 210 h 558"/>
                <a:gd name="T22" fmla="*/ 288 w 574"/>
                <a:gd name="T23" fmla="*/ 160 h 558"/>
                <a:gd name="T24" fmla="*/ 278 w 574"/>
                <a:gd name="T25" fmla="*/ 146 h 558"/>
                <a:gd name="T26" fmla="*/ 267 w 574"/>
                <a:gd name="T27" fmla="*/ 142 h 558"/>
                <a:gd name="T28" fmla="*/ 249 w 574"/>
                <a:gd name="T29" fmla="*/ 145 h 558"/>
                <a:gd name="T30" fmla="*/ 213 w 574"/>
                <a:gd name="T31" fmla="*/ 187 h 558"/>
                <a:gd name="T32" fmla="*/ 217 w 574"/>
                <a:gd name="T33" fmla="*/ 256 h 558"/>
                <a:gd name="T34" fmla="*/ 289 w 574"/>
                <a:gd name="T35" fmla="*/ 378 h 558"/>
                <a:gd name="T36" fmla="*/ 319 w 574"/>
                <a:gd name="T37" fmla="*/ 401 h 558"/>
                <a:gd name="T38" fmla="*/ 356 w 574"/>
                <a:gd name="T39" fmla="*/ 416 h 558"/>
                <a:gd name="T40" fmla="*/ 404 w 574"/>
                <a:gd name="T41" fmla="*/ 400 h 558"/>
                <a:gd name="T42" fmla="*/ 417 w 574"/>
                <a:gd name="T43" fmla="*/ 373 h 558"/>
                <a:gd name="T44" fmla="*/ 252 w 574"/>
                <a:gd name="T45" fmla="*/ 475 h 558"/>
                <a:gd name="T46" fmla="*/ 252 w 574"/>
                <a:gd name="T47" fmla="*/ 475 h 558"/>
                <a:gd name="T48" fmla="*/ 155 w 574"/>
                <a:gd name="T49" fmla="*/ 409 h 558"/>
                <a:gd name="T50" fmla="*/ 118 w 574"/>
                <a:gd name="T51" fmla="*/ 338 h 558"/>
                <a:gd name="T52" fmla="*/ 115 w 574"/>
                <a:gd name="T53" fmla="*/ 329 h 558"/>
                <a:gd name="T54" fmla="*/ 119 w 574"/>
                <a:gd name="T55" fmla="*/ 215 h 558"/>
                <a:gd name="T56" fmla="*/ 379 w 574"/>
                <a:gd name="T57" fmla="*/ 82 h 558"/>
                <a:gd name="T58" fmla="*/ 500 w 574"/>
                <a:gd name="T59" fmla="*/ 184 h 558"/>
                <a:gd name="T60" fmla="*/ 513 w 574"/>
                <a:gd name="T61" fmla="*/ 342 h 558"/>
                <a:gd name="T62" fmla="*/ 537 w 574"/>
                <a:gd name="T63" fmla="*/ 165 h 558"/>
                <a:gd name="T64" fmla="*/ 392 w 574"/>
                <a:gd name="T65" fmla="*/ 42 h 558"/>
                <a:gd name="T66" fmla="*/ 79 w 574"/>
                <a:gd name="T67" fmla="*/ 202 h 558"/>
                <a:gd name="T68" fmla="*/ 72 w 574"/>
                <a:gd name="T69" fmla="*/ 331 h 558"/>
                <a:gd name="T70" fmla="*/ 135 w 574"/>
                <a:gd name="T71" fmla="*/ 450 h 558"/>
                <a:gd name="T72" fmla="*/ 239 w 574"/>
                <a:gd name="T73" fmla="*/ 515 h 558"/>
                <a:gd name="T74" fmla="*/ 239 w 574"/>
                <a:gd name="T75" fmla="*/ 515 h 558"/>
                <a:gd name="T76" fmla="*/ 552 w 574"/>
                <a:gd name="T77" fmla="*/ 355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4" h="558">
                  <a:moveTo>
                    <a:pt x="408" y="363"/>
                  </a:moveTo>
                  <a:lnTo>
                    <a:pt x="408" y="363"/>
                  </a:lnTo>
                  <a:cubicBezTo>
                    <a:pt x="403" y="358"/>
                    <a:pt x="378" y="334"/>
                    <a:pt x="373" y="331"/>
                  </a:cubicBezTo>
                  <a:lnTo>
                    <a:pt x="373" y="331"/>
                  </a:lnTo>
                  <a:cubicBezTo>
                    <a:pt x="369" y="327"/>
                    <a:pt x="365" y="325"/>
                    <a:pt x="359" y="329"/>
                  </a:cubicBezTo>
                  <a:lnTo>
                    <a:pt x="359" y="329"/>
                  </a:lnTo>
                  <a:cubicBezTo>
                    <a:pt x="353" y="334"/>
                    <a:pt x="338" y="343"/>
                    <a:pt x="333" y="346"/>
                  </a:cubicBezTo>
                  <a:lnTo>
                    <a:pt x="333" y="346"/>
                  </a:lnTo>
                  <a:cubicBezTo>
                    <a:pt x="329" y="349"/>
                    <a:pt x="325" y="349"/>
                    <a:pt x="319" y="344"/>
                  </a:cubicBezTo>
                  <a:lnTo>
                    <a:pt x="319" y="344"/>
                  </a:lnTo>
                  <a:cubicBezTo>
                    <a:pt x="315" y="339"/>
                    <a:pt x="297" y="326"/>
                    <a:pt x="282" y="299"/>
                  </a:cubicBezTo>
                  <a:lnTo>
                    <a:pt x="282" y="299"/>
                  </a:lnTo>
                  <a:cubicBezTo>
                    <a:pt x="269" y="278"/>
                    <a:pt x="263" y="255"/>
                    <a:pt x="262" y="247"/>
                  </a:cubicBezTo>
                  <a:lnTo>
                    <a:pt x="262" y="247"/>
                  </a:lnTo>
                  <a:cubicBezTo>
                    <a:pt x="260" y="241"/>
                    <a:pt x="265" y="238"/>
                    <a:pt x="269" y="236"/>
                  </a:cubicBezTo>
                  <a:lnTo>
                    <a:pt x="269" y="236"/>
                  </a:lnTo>
                  <a:cubicBezTo>
                    <a:pt x="272" y="234"/>
                    <a:pt x="277" y="231"/>
                    <a:pt x="281" y="229"/>
                  </a:cubicBezTo>
                  <a:lnTo>
                    <a:pt x="281" y="229"/>
                  </a:lnTo>
                  <a:cubicBezTo>
                    <a:pt x="284" y="227"/>
                    <a:pt x="287" y="224"/>
                    <a:pt x="290" y="221"/>
                  </a:cubicBezTo>
                  <a:lnTo>
                    <a:pt x="290" y="221"/>
                  </a:lnTo>
                  <a:cubicBezTo>
                    <a:pt x="293" y="217"/>
                    <a:pt x="293" y="214"/>
                    <a:pt x="293" y="210"/>
                  </a:cubicBezTo>
                  <a:lnTo>
                    <a:pt x="293" y="210"/>
                  </a:lnTo>
                  <a:cubicBezTo>
                    <a:pt x="292" y="207"/>
                    <a:pt x="289" y="174"/>
                    <a:pt x="288" y="160"/>
                  </a:cubicBezTo>
                  <a:lnTo>
                    <a:pt x="288" y="160"/>
                  </a:lnTo>
                  <a:cubicBezTo>
                    <a:pt x="288" y="148"/>
                    <a:pt x="282" y="148"/>
                    <a:pt x="278" y="146"/>
                  </a:cubicBezTo>
                  <a:lnTo>
                    <a:pt x="278" y="146"/>
                  </a:lnTo>
                  <a:cubicBezTo>
                    <a:pt x="276" y="145"/>
                    <a:pt x="271" y="143"/>
                    <a:pt x="267" y="142"/>
                  </a:cubicBezTo>
                  <a:lnTo>
                    <a:pt x="267" y="142"/>
                  </a:lnTo>
                  <a:cubicBezTo>
                    <a:pt x="263" y="141"/>
                    <a:pt x="256" y="140"/>
                    <a:pt x="249" y="145"/>
                  </a:cubicBezTo>
                  <a:lnTo>
                    <a:pt x="249" y="145"/>
                  </a:lnTo>
                  <a:cubicBezTo>
                    <a:pt x="242" y="149"/>
                    <a:pt x="221" y="158"/>
                    <a:pt x="213" y="187"/>
                  </a:cubicBezTo>
                  <a:lnTo>
                    <a:pt x="213" y="187"/>
                  </a:lnTo>
                  <a:cubicBezTo>
                    <a:pt x="203" y="216"/>
                    <a:pt x="215" y="251"/>
                    <a:pt x="217" y="256"/>
                  </a:cubicBezTo>
                  <a:lnTo>
                    <a:pt x="217" y="256"/>
                  </a:lnTo>
                  <a:cubicBezTo>
                    <a:pt x="219" y="261"/>
                    <a:pt x="238" y="333"/>
                    <a:pt x="289" y="378"/>
                  </a:cubicBezTo>
                  <a:lnTo>
                    <a:pt x="289" y="378"/>
                  </a:lnTo>
                  <a:cubicBezTo>
                    <a:pt x="301" y="389"/>
                    <a:pt x="311" y="396"/>
                    <a:pt x="319" y="401"/>
                  </a:cubicBezTo>
                  <a:lnTo>
                    <a:pt x="319" y="401"/>
                  </a:lnTo>
                  <a:cubicBezTo>
                    <a:pt x="332" y="411"/>
                    <a:pt x="345" y="414"/>
                    <a:pt x="356" y="416"/>
                  </a:cubicBezTo>
                  <a:lnTo>
                    <a:pt x="356" y="416"/>
                  </a:lnTo>
                  <a:cubicBezTo>
                    <a:pt x="367" y="418"/>
                    <a:pt x="395" y="412"/>
                    <a:pt x="404" y="400"/>
                  </a:cubicBezTo>
                  <a:lnTo>
                    <a:pt x="404" y="400"/>
                  </a:lnTo>
                  <a:cubicBezTo>
                    <a:pt x="414" y="388"/>
                    <a:pt x="417" y="376"/>
                    <a:pt x="417" y="373"/>
                  </a:cubicBezTo>
                  <a:lnTo>
                    <a:pt x="417" y="373"/>
                  </a:lnTo>
                  <a:cubicBezTo>
                    <a:pt x="416" y="370"/>
                    <a:pt x="412" y="368"/>
                    <a:pt x="408" y="363"/>
                  </a:cubicBezTo>
                  <a:close/>
                  <a:moveTo>
                    <a:pt x="252" y="475"/>
                  </a:moveTo>
                  <a:lnTo>
                    <a:pt x="252" y="475"/>
                  </a:lnTo>
                  <a:lnTo>
                    <a:pt x="252" y="475"/>
                  </a:lnTo>
                  <a:cubicBezTo>
                    <a:pt x="217" y="464"/>
                    <a:pt x="185" y="443"/>
                    <a:pt x="161" y="416"/>
                  </a:cubicBezTo>
                  <a:lnTo>
                    <a:pt x="155" y="409"/>
                  </a:lnTo>
                  <a:lnTo>
                    <a:pt x="74" y="405"/>
                  </a:lnTo>
                  <a:lnTo>
                    <a:pt x="118" y="338"/>
                  </a:lnTo>
                  <a:lnTo>
                    <a:pt x="115" y="329"/>
                  </a:lnTo>
                  <a:lnTo>
                    <a:pt x="115" y="329"/>
                  </a:lnTo>
                  <a:cubicBezTo>
                    <a:pt x="105" y="292"/>
                    <a:pt x="107" y="252"/>
                    <a:pt x="119" y="215"/>
                  </a:cubicBezTo>
                  <a:lnTo>
                    <a:pt x="119" y="215"/>
                  </a:lnTo>
                  <a:cubicBezTo>
                    <a:pt x="154" y="107"/>
                    <a:pt x="271" y="47"/>
                    <a:pt x="379" y="82"/>
                  </a:cubicBezTo>
                  <a:lnTo>
                    <a:pt x="379" y="82"/>
                  </a:lnTo>
                  <a:cubicBezTo>
                    <a:pt x="432" y="99"/>
                    <a:pt x="475" y="135"/>
                    <a:pt x="500" y="184"/>
                  </a:cubicBezTo>
                  <a:lnTo>
                    <a:pt x="500" y="184"/>
                  </a:lnTo>
                  <a:cubicBezTo>
                    <a:pt x="525" y="234"/>
                    <a:pt x="529" y="290"/>
                    <a:pt x="513" y="342"/>
                  </a:cubicBezTo>
                  <a:lnTo>
                    <a:pt x="513" y="342"/>
                  </a:lnTo>
                  <a:cubicBezTo>
                    <a:pt x="477" y="450"/>
                    <a:pt x="360" y="510"/>
                    <a:pt x="252" y="475"/>
                  </a:cubicBezTo>
                  <a:close/>
                  <a:moveTo>
                    <a:pt x="537" y="165"/>
                  </a:moveTo>
                  <a:lnTo>
                    <a:pt x="537" y="165"/>
                  </a:lnTo>
                  <a:cubicBezTo>
                    <a:pt x="507" y="106"/>
                    <a:pt x="455" y="63"/>
                    <a:pt x="392" y="42"/>
                  </a:cubicBezTo>
                  <a:lnTo>
                    <a:pt x="392" y="42"/>
                  </a:lnTo>
                  <a:cubicBezTo>
                    <a:pt x="262" y="0"/>
                    <a:pt x="121" y="72"/>
                    <a:pt x="79" y="202"/>
                  </a:cubicBezTo>
                  <a:lnTo>
                    <a:pt x="79" y="202"/>
                  </a:lnTo>
                  <a:cubicBezTo>
                    <a:pt x="66" y="244"/>
                    <a:pt x="63" y="288"/>
                    <a:pt x="72" y="331"/>
                  </a:cubicBezTo>
                  <a:lnTo>
                    <a:pt x="0" y="442"/>
                  </a:lnTo>
                  <a:lnTo>
                    <a:pt x="135" y="450"/>
                  </a:lnTo>
                  <a:lnTo>
                    <a:pt x="135" y="450"/>
                  </a:lnTo>
                  <a:cubicBezTo>
                    <a:pt x="164" y="480"/>
                    <a:pt x="200" y="502"/>
                    <a:pt x="239" y="515"/>
                  </a:cubicBezTo>
                  <a:lnTo>
                    <a:pt x="239" y="515"/>
                  </a:lnTo>
                  <a:lnTo>
                    <a:pt x="239" y="515"/>
                  </a:lnTo>
                  <a:cubicBezTo>
                    <a:pt x="370" y="557"/>
                    <a:pt x="510" y="486"/>
                    <a:pt x="552" y="355"/>
                  </a:cubicBezTo>
                  <a:lnTo>
                    <a:pt x="552" y="355"/>
                  </a:lnTo>
                  <a:cubicBezTo>
                    <a:pt x="573" y="292"/>
                    <a:pt x="567" y="225"/>
                    <a:pt x="537" y="165"/>
                  </a:cubicBezTo>
                  <a:close/>
                </a:path>
              </a:pathLst>
            </a:custGeom>
            <a:solidFill>
              <a:srgbClr val="FFFFFF"/>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993"/>
                </a:solidFill>
                <a:effectLst/>
                <a:uLnTx/>
                <a:uFillTx/>
                <a:latin typeface="DM Sans" pitchFamily="2" charset="77"/>
              </a:endParaRPr>
            </a:p>
          </p:txBody>
        </p:sp>
        <p:sp>
          <p:nvSpPr>
            <p:cNvPr id="75" name="Freeform 79">
              <a:extLst>
                <a:ext uri="{FF2B5EF4-FFF2-40B4-BE49-F238E27FC236}">
                  <a16:creationId xmlns:a16="http://schemas.microsoft.com/office/drawing/2014/main" id="{436A1015-76EA-4B8F-9010-E067FAEDC71F}"/>
                </a:ext>
              </a:extLst>
            </p:cNvPr>
            <p:cNvSpPr>
              <a:spLocks noChangeArrowheads="1"/>
            </p:cNvSpPr>
            <p:nvPr/>
          </p:nvSpPr>
          <p:spPr bwMode="auto">
            <a:xfrm>
              <a:off x="1449922" y="9648468"/>
              <a:ext cx="1257906" cy="1257909"/>
            </a:xfrm>
            <a:custGeom>
              <a:avLst/>
              <a:gdLst>
                <a:gd name="T0" fmla="*/ 909 w 1009"/>
                <a:gd name="T1" fmla="*/ 326 h 1009"/>
                <a:gd name="T2" fmla="*/ 909 w 1009"/>
                <a:gd name="T3" fmla="*/ 326 h 1009"/>
                <a:gd name="T4" fmla="*/ 682 w 1009"/>
                <a:gd name="T5" fmla="*/ 910 h 1009"/>
                <a:gd name="T6" fmla="*/ 682 w 1009"/>
                <a:gd name="T7" fmla="*/ 910 h 1009"/>
                <a:gd name="T8" fmla="*/ 98 w 1009"/>
                <a:gd name="T9" fmla="*/ 682 h 1009"/>
                <a:gd name="T10" fmla="*/ 98 w 1009"/>
                <a:gd name="T11" fmla="*/ 682 h 1009"/>
                <a:gd name="T12" fmla="*/ 326 w 1009"/>
                <a:gd name="T13" fmla="*/ 99 h 1009"/>
                <a:gd name="T14" fmla="*/ 326 w 1009"/>
                <a:gd name="T15" fmla="*/ 99 h 1009"/>
                <a:gd name="T16" fmla="*/ 909 w 1009"/>
                <a:gd name="T17" fmla="*/ 326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9" h="1009">
                  <a:moveTo>
                    <a:pt x="909" y="326"/>
                  </a:moveTo>
                  <a:lnTo>
                    <a:pt x="909" y="326"/>
                  </a:lnTo>
                  <a:cubicBezTo>
                    <a:pt x="1008" y="550"/>
                    <a:pt x="906" y="812"/>
                    <a:pt x="682" y="910"/>
                  </a:cubicBezTo>
                  <a:lnTo>
                    <a:pt x="682" y="910"/>
                  </a:lnTo>
                  <a:cubicBezTo>
                    <a:pt x="458" y="1008"/>
                    <a:pt x="197" y="906"/>
                    <a:pt x="98" y="682"/>
                  </a:cubicBezTo>
                  <a:lnTo>
                    <a:pt x="98" y="682"/>
                  </a:lnTo>
                  <a:cubicBezTo>
                    <a:pt x="0" y="458"/>
                    <a:pt x="102" y="197"/>
                    <a:pt x="326" y="99"/>
                  </a:cubicBezTo>
                  <a:lnTo>
                    <a:pt x="326" y="99"/>
                  </a:lnTo>
                  <a:cubicBezTo>
                    <a:pt x="550" y="0"/>
                    <a:pt x="811" y="102"/>
                    <a:pt x="909" y="326"/>
                  </a:cubicBezTo>
                </a:path>
              </a:pathLst>
            </a:custGeom>
            <a:solidFill>
              <a:srgbClr val="FF0400"/>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993"/>
                </a:solidFill>
                <a:effectLst/>
                <a:uLnTx/>
                <a:uFillTx/>
                <a:latin typeface="DM Sans" pitchFamily="2" charset="77"/>
              </a:endParaRPr>
            </a:p>
          </p:txBody>
        </p:sp>
        <p:sp>
          <p:nvSpPr>
            <p:cNvPr id="76" name="Freeform 80">
              <a:extLst>
                <a:ext uri="{FF2B5EF4-FFF2-40B4-BE49-F238E27FC236}">
                  <a16:creationId xmlns:a16="http://schemas.microsoft.com/office/drawing/2014/main" id="{19FA5E1F-4417-4687-ADB6-C5A59F5A0BC0}"/>
                </a:ext>
              </a:extLst>
            </p:cNvPr>
            <p:cNvSpPr>
              <a:spLocks noChangeArrowheads="1"/>
            </p:cNvSpPr>
            <p:nvPr/>
          </p:nvSpPr>
          <p:spPr bwMode="auto">
            <a:xfrm>
              <a:off x="1784996" y="10016504"/>
              <a:ext cx="587758" cy="521838"/>
            </a:xfrm>
            <a:custGeom>
              <a:avLst/>
              <a:gdLst>
                <a:gd name="T0" fmla="*/ 206 w 474"/>
                <a:gd name="T1" fmla="*/ 181 h 420"/>
                <a:gd name="T2" fmla="*/ 282 w 474"/>
                <a:gd name="T3" fmla="*/ 189 h 420"/>
                <a:gd name="T4" fmla="*/ 237 w 474"/>
                <a:gd name="T5" fmla="*/ 251 h 420"/>
                <a:gd name="T6" fmla="*/ 206 w 474"/>
                <a:gd name="T7" fmla="*/ 181 h 420"/>
                <a:gd name="T8" fmla="*/ 153 w 474"/>
                <a:gd name="T9" fmla="*/ 142 h 420"/>
                <a:gd name="T10" fmla="*/ 230 w 474"/>
                <a:gd name="T11" fmla="*/ 316 h 420"/>
                <a:gd name="T12" fmla="*/ 247 w 474"/>
                <a:gd name="T13" fmla="*/ 293 h 420"/>
                <a:gd name="T14" fmla="*/ 326 w 474"/>
                <a:gd name="T15" fmla="*/ 186 h 420"/>
                <a:gd name="T16" fmla="*/ 343 w 474"/>
                <a:gd name="T17" fmla="*/ 162 h 420"/>
                <a:gd name="T18" fmla="*/ 314 w 474"/>
                <a:gd name="T19" fmla="*/ 160 h 420"/>
                <a:gd name="T20" fmla="*/ 182 w 474"/>
                <a:gd name="T21" fmla="*/ 145 h 420"/>
                <a:gd name="T22" fmla="*/ 153 w 474"/>
                <a:gd name="T23" fmla="*/ 142 h 420"/>
                <a:gd name="T24" fmla="*/ 184 w 474"/>
                <a:gd name="T25" fmla="*/ 88 h 420"/>
                <a:gd name="T26" fmla="*/ 184 w 474"/>
                <a:gd name="T27" fmla="*/ 88 h 420"/>
                <a:gd name="T28" fmla="*/ 322 w 474"/>
                <a:gd name="T29" fmla="*/ 39 h 420"/>
                <a:gd name="T30" fmla="*/ 322 w 474"/>
                <a:gd name="T31" fmla="*/ 39 h 420"/>
                <a:gd name="T32" fmla="*/ 358 w 474"/>
                <a:gd name="T33" fmla="*/ 52 h 420"/>
                <a:gd name="T34" fmla="*/ 358 w 474"/>
                <a:gd name="T35" fmla="*/ 52 h 420"/>
                <a:gd name="T36" fmla="*/ 404 w 474"/>
                <a:gd name="T37" fmla="*/ 136 h 420"/>
                <a:gd name="T38" fmla="*/ 404 w 474"/>
                <a:gd name="T39" fmla="*/ 136 h 420"/>
                <a:gd name="T40" fmla="*/ 434 w 474"/>
                <a:gd name="T41" fmla="*/ 227 h 420"/>
                <a:gd name="T42" fmla="*/ 434 w 474"/>
                <a:gd name="T43" fmla="*/ 227 h 420"/>
                <a:gd name="T44" fmla="*/ 420 w 474"/>
                <a:gd name="T45" fmla="*/ 262 h 420"/>
                <a:gd name="T46" fmla="*/ 420 w 474"/>
                <a:gd name="T47" fmla="*/ 262 h 420"/>
                <a:gd name="T48" fmla="*/ 290 w 474"/>
                <a:gd name="T49" fmla="*/ 331 h 420"/>
                <a:gd name="T50" fmla="*/ 290 w 474"/>
                <a:gd name="T51" fmla="*/ 331 h 420"/>
                <a:gd name="T52" fmla="*/ 151 w 474"/>
                <a:gd name="T53" fmla="*/ 380 h 420"/>
                <a:gd name="T54" fmla="*/ 151 w 474"/>
                <a:gd name="T55" fmla="*/ 380 h 420"/>
                <a:gd name="T56" fmla="*/ 116 w 474"/>
                <a:gd name="T57" fmla="*/ 367 h 420"/>
                <a:gd name="T58" fmla="*/ 116 w 474"/>
                <a:gd name="T59" fmla="*/ 367 h 420"/>
                <a:gd name="T60" fmla="*/ 70 w 474"/>
                <a:gd name="T61" fmla="*/ 282 h 420"/>
                <a:gd name="T62" fmla="*/ 70 w 474"/>
                <a:gd name="T63" fmla="*/ 282 h 420"/>
                <a:gd name="T64" fmla="*/ 39 w 474"/>
                <a:gd name="T65" fmla="*/ 192 h 420"/>
                <a:gd name="T66" fmla="*/ 39 w 474"/>
                <a:gd name="T67" fmla="*/ 192 h 420"/>
                <a:gd name="T68" fmla="*/ 53 w 474"/>
                <a:gd name="T69" fmla="*/ 156 h 420"/>
                <a:gd name="T70" fmla="*/ 53 w 474"/>
                <a:gd name="T71" fmla="*/ 156 h 420"/>
                <a:gd name="T72" fmla="*/ 184 w 474"/>
                <a:gd name="T73" fmla="*/ 88 h 420"/>
                <a:gd name="T74" fmla="*/ 170 w 474"/>
                <a:gd name="T75" fmla="*/ 57 h 420"/>
                <a:gd name="T76" fmla="*/ 170 w 474"/>
                <a:gd name="T77" fmla="*/ 57 h 420"/>
                <a:gd name="T78" fmla="*/ 36 w 474"/>
                <a:gd name="T79" fmla="*/ 129 h 420"/>
                <a:gd name="T80" fmla="*/ 36 w 474"/>
                <a:gd name="T81" fmla="*/ 129 h 420"/>
                <a:gd name="T82" fmla="*/ 7 w 474"/>
                <a:gd name="T83" fmla="*/ 199 h 420"/>
                <a:gd name="T84" fmla="*/ 7 w 474"/>
                <a:gd name="T85" fmla="*/ 199 h 420"/>
                <a:gd name="T86" fmla="*/ 39 w 474"/>
                <a:gd name="T87" fmla="*/ 296 h 420"/>
                <a:gd name="T88" fmla="*/ 39 w 474"/>
                <a:gd name="T89" fmla="*/ 296 h 420"/>
                <a:gd name="T90" fmla="*/ 88 w 474"/>
                <a:gd name="T91" fmla="*/ 385 h 420"/>
                <a:gd name="T92" fmla="*/ 88 w 474"/>
                <a:gd name="T93" fmla="*/ 385 h 420"/>
                <a:gd name="T94" fmla="*/ 160 w 474"/>
                <a:gd name="T95" fmla="*/ 411 h 420"/>
                <a:gd name="T96" fmla="*/ 160 w 474"/>
                <a:gd name="T97" fmla="*/ 411 h 420"/>
                <a:gd name="T98" fmla="*/ 303 w 474"/>
                <a:gd name="T99" fmla="*/ 361 h 420"/>
                <a:gd name="T100" fmla="*/ 303 w 474"/>
                <a:gd name="T101" fmla="*/ 361 h 420"/>
                <a:gd name="T102" fmla="*/ 437 w 474"/>
                <a:gd name="T103" fmla="*/ 290 h 420"/>
                <a:gd name="T104" fmla="*/ 437 w 474"/>
                <a:gd name="T105" fmla="*/ 290 h 420"/>
                <a:gd name="T106" fmla="*/ 467 w 474"/>
                <a:gd name="T107" fmla="*/ 219 h 420"/>
                <a:gd name="T108" fmla="*/ 467 w 474"/>
                <a:gd name="T109" fmla="*/ 219 h 420"/>
                <a:gd name="T110" fmla="*/ 434 w 474"/>
                <a:gd name="T111" fmla="*/ 123 h 420"/>
                <a:gd name="T112" fmla="*/ 434 w 474"/>
                <a:gd name="T113" fmla="*/ 123 h 420"/>
                <a:gd name="T114" fmla="*/ 385 w 474"/>
                <a:gd name="T115" fmla="*/ 33 h 420"/>
                <a:gd name="T116" fmla="*/ 385 w 474"/>
                <a:gd name="T117" fmla="*/ 33 h 420"/>
                <a:gd name="T118" fmla="*/ 313 w 474"/>
                <a:gd name="T119" fmla="*/ 7 h 420"/>
                <a:gd name="T120" fmla="*/ 313 w 474"/>
                <a:gd name="T121" fmla="*/ 7 h 420"/>
                <a:gd name="T122" fmla="*/ 170 w 474"/>
                <a:gd name="T123" fmla="*/ 57 h 420"/>
                <a:gd name="T124" fmla="*/ 184 w 474"/>
                <a:gd name="T125" fmla="*/ 88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4" h="420">
                  <a:moveTo>
                    <a:pt x="206" y="181"/>
                  </a:moveTo>
                  <a:lnTo>
                    <a:pt x="282" y="189"/>
                  </a:lnTo>
                  <a:lnTo>
                    <a:pt x="237" y="251"/>
                  </a:lnTo>
                  <a:lnTo>
                    <a:pt x="206" y="181"/>
                  </a:lnTo>
                  <a:close/>
                  <a:moveTo>
                    <a:pt x="153" y="142"/>
                  </a:moveTo>
                  <a:lnTo>
                    <a:pt x="230" y="316"/>
                  </a:lnTo>
                  <a:lnTo>
                    <a:pt x="247" y="293"/>
                  </a:lnTo>
                  <a:lnTo>
                    <a:pt x="326" y="186"/>
                  </a:lnTo>
                  <a:lnTo>
                    <a:pt x="343" y="162"/>
                  </a:lnTo>
                  <a:lnTo>
                    <a:pt x="314" y="160"/>
                  </a:lnTo>
                  <a:lnTo>
                    <a:pt x="182" y="145"/>
                  </a:lnTo>
                  <a:lnTo>
                    <a:pt x="153" y="142"/>
                  </a:lnTo>
                  <a:close/>
                  <a:moveTo>
                    <a:pt x="184" y="88"/>
                  </a:moveTo>
                  <a:lnTo>
                    <a:pt x="184" y="88"/>
                  </a:lnTo>
                  <a:cubicBezTo>
                    <a:pt x="238" y="63"/>
                    <a:pt x="290" y="47"/>
                    <a:pt x="322" y="39"/>
                  </a:cubicBezTo>
                  <a:lnTo>
                    <a:pt x="322" y="39"/>
                  </a:lnTo>
                  <a:cubicBezTo>
                    <a:pt x="336" y="35"/>
                    <a:pt x="350" y="40"/>
                    <a:pt x="358" y="52"/>
                  </a:cubicBezTo>
                  <a:lnTo>
                    <a:pt x="358" y="52"/>
                  </a:lnTo>
                  <a:cubicBezTo>
                    <a:pt x="370" y="70"/>
                    <a:pt x="387" y="98"/>
                    <a:pt x="404" y="136"/>
                  </a:cubicBezTo>
                  <a:lnTo>
                    <a:pt x="404" y="136"/>
                  </a:lnTo>
                  <a:cubicBezTo>
                    <a:pt x="420" y="173"/>
                    <a:pt x="429" y="205"/>
                    <a:pt x="434" y="227"/>
                  </a:cubicBezTo>
                  <a:lnTo>
                    <a:pt x="434" y="227"/>
                  </a:lnTo>
                  <a:cubicBezTo>
                    <a:pt x="438" y="240"/>
                    <a:pt x="432" y="254"/>
                    <a:pt x="420" y="262"/>
                  </a:cubicBezTo>
                  <a:lnTo>
                    <a:pt x="420" y="262"/>
                  </a:lnTo>
                  <a:cubicBezTo>
                    <a:pt x="392" y="279"/>
                    <a:pt x="345" y="307"/>
                    <a:pt x="290" y="331"/>
                  </a:cubicBezTo>
                  <a:lnTo>
                    <a:pt x="290" y="331"/>
                  </a:lnTo>
                  <a:cubicBezTo>
                    <a:pt x="236" y="355"/>
                    <a:pt x="183" y="371"/>
                    <a:pt x="151" y="380"/>
                  </a:cubicBezTo>
                  <a:lnTo>
                    <a:pt x="151" y="380"/>
                  </a:lnTo>
                  <a:cubicBezTo>
                    <a:pt x="138" y="383"/>
                    <a:pt x="123" y="378"/>
                    <a:pt x="116" y="367"/>
                  </a:cubicBezTo>
                  <a:lnTo>
                    <a:pt x="116" y="367"/>
                  </a:lnTo>
                  <a:cubicBezTo>
                    <a:pt x="104" y="348"/>
                    <a:pt x="86" y="320"/>
                    <a:pt x="70" y="282"/>
                  </a:cubicBezTo>
                  <a:lnTo>
                    <a:pt x="70" y="282"/>
                  </a:lnTo>
                  <a:cubicBezTo>
                    <a:pt x="53" y="245"/>
                    <a:pt x="44" y="213"/>
                    <a:pt x="39" y="192"/>
                  </a:cubicBezTo>
                  <a:lnTo>
                    <a:pt x="39" y="192"/>
                  </a:lnTo>
                  <a:cubicBezTo>
                    <a:pt x="36" y="178"/>
                    <a:pt x="42" y="164"/>
                    <a:pt x="53" y="156"/>
                  </a:cubicBezTo>
                  <a:lnTo>
                    <a:pt x="53" y="156"/>
                  </a:lnTo>
                  <a:cubicBezTo>
                    <a:pt x="81" y="139"/>
                    <a:pt x="128" y="112"/>
                    <a:pt x="184" y="88"/>
                  </a:cubicBezTo>
                  <a:lnTo>
                    <a:pt x="170" y="57"/>
                  </a:lnTo>
                  <a:lnTo>
                    <a:pt x="170" y="57"/>
                  </a:lnTo>
                  <a:cubicBezTo>
                    <a:pt x="113" y="82"/>
                    <a:pt x="65" y="110"/>
                    <a:pt x="36" y="129"/>
                  </a:cubicBezTo>
                  <a:lnTo>
                    <a:pt x="36" y="129"/>
                  </a:lnTo>
                  <a:cubicBezTo>
                    <a:pt x="12" y="144"/>
                    <a:pt x="0" y="172"/>
                    <a:pt x="7" y="199"/>
                  </a:cubicBezTo>
                  <a:lnTo>
                    <a:pt x="7" y="199"/>
                  </a:lnTo>
                  <a:cubicBezTo>
                    <a:pt x="12" y="223"/>
                    <a:pt x="22" y="256"/>
                    <a:pt x="39" y="296"/>
                  </a:cubicBezTo>
                  <a:lnTo>
                    <a:pt x="39" y="296"/>
                  </a:lnTo>
                  <a:cubicBezTo>
                    <a:pt x="57" y="335"/>
                    <a:pt x="75" y="366"/>
                    <a:pt x="88" y="385"/>
                  </a:cubicBezTo>
                  <a:lnTo>
                    <a:pt x="88" y="385"/>
                  </a:lnTo>
                  <a:cubicBezTo>
                    <a:pt x="104" y="408"/>
                    <a:pt x="133" y="419"/>
                    <a:pt x="160" y="411"/>
                  </a:cubicBezTo>
                  <a:lnTo>
                    <a:pt x="160" y="411"/>
                  </a:lnTo>
                  <a:cubicBezTo>
                    <a:pt x="193" y="402"/>
                    <a:pt x="247" y="386"/>
                    <a:pt x="303" y="361"/>
                  </a:cubicBezTo>
                  <a:lnTo>
                    <a:pt x="303" y="361"/>
                  </a:lnTo>
                  <a:cubicBezTo>
                    <a:pt x="360" y="336"/>
                    <a:pt x="409" y="308"/>
                    <a:pt x="437" y="290"/>
                  </a:cubicBezTo>
                  <a:lnTo>
                    <a:pt x="437" y="290"/>
                  </a:lnTo>
                  <a:cubicBezTo>
                    <a:pt x="461" y="275"/>
                    <a:pt x="473" y="247"/>
                    <a:pt x="467" y="219"/>
                  </a:cubicBezTo>
                  <a:lnTo>
                    <a:pt x="467" y="219"/>
                  </a:lnTo>
                  <a:cubicBezTo>
                    <a:pt x="461" y="195"/>
                    <a:pt x="451" y="162"/>
                    <a:pt x="434" y="123"/>
                  </a:cubicBezTo>
                  <a:lnTo>
                    <a:pt x="434" y="123"/>
                  </a:lnTo>
                  <a:cubicBezTo>
                    <a:pt x="416" y="83"/>
                    <a:pt x="399" y="53"/>
                    <a:pt x="385" y="33"/>
                  </a:cubicBezTo>
                  <a:lnTo>
                    <a:pt x="385" y="33"/>
                  </a:lnTo>
                  <a:cubicBezTo>
                    <a:pt x="369" y="10"/>
                    <a:pt x="340" y="0"/>
                    <a:pt x="313" y="7"/>
                  </a:cubicBezTo>
                  <a:lnTo>
                    <a:pt x="313" y="7"/>
                  </a:lnTo>
                  <a:cubicBezTo>
                    <a:pt x="280" y="16"/>
                    <a:pt x="228" y="32"/>
                    <a:pt x="170" y="57"/>
                  </a:cubicBezTo>
                  <a:lnTo>
                    <a:pt x="184" y="88"/>
                  </a:lnTo>
                  <a:close/>
                </a:path>
              </a:pathLst>
            </a:custGeom>
            <a:solidFill>
              <a:srgbClr val="FFFFFF"/>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993"/>
                </a:solidFill>
                <a:effectLst/>
                <a:uLnTx/>
                <a:uFillTx/>
                <a:latin typeface="DM Sans" pitchFamily="2" charset="77"/>
              </a:endParaRPr>
            </a:p>
          </p:txBody>
        </p:sp>
        <p:sp>
          <p:nvSpPr>
            <p:cNvPr id="77" name="Freeform 81">
              <a:extLst>
                <a:ext uri="{FF2B5EF4-FFF2-40B4-BE49-F238E27FC236}">
                  <a16:creationId xmlns:a16="http://schemas.microsoft.com/office/drawing/2014/main" id="{6002DB44-BBC3-4C34-B4AA-BEA0741C804B}"/>
                </a:ext>
              </a:extLst>
            </p:cNvPr>
            <p:cNvSpPr>
              <a:spLocks noChangeArrowheads="1"/>
            </p:cNvSpPr>
            <p:nvPr/>
          </p:nvSpPr>
          <p:spPr bwMode="auto">
            <a:xfrm>
              <a:off x="5679935" y="10305291"/>
              <a:ext cx="1576501" cy="1576507"/>
            </a:xfrm>
            <a:custGeom>
              <a:avLst/>
              <a:gdLst>
                <a:gd name="T0" fmla="*/ 1265 w 1266"/>
                <a:gd name="T1" fmla="*/ 633 h 1266"/>
                <a:gd name="T2" fmla="*/ 1265 w 1266"/>
                <a:gd name="T3" fmla="*/ 633 h 1266"/>
                <a:gd name="T4" fmla="*/ 632 w 1266"/>
                <a:gd name="T5" fmla="*/ 1265 h 1266"/>
                <a:gd name="T6" fmla="*/ 632 w 1266"/>
                <a:gd name="T7" fmla="*/ 1265 h 1266"/>
                <a:gd name="T8" fmla="*/ 0 w 1266"/>
                <a:gd name="T9" fmla="*/ 633 h 1266"/>
                <a:gd name="T10" fmla="*/ 0 w 1266"/>
                <a:gd name="T11" fmla="*/ 633 h 1266"/>
                <a:gd name="T12" fmla="*/ 632 w 1266"/>
                <a:gd name="T13" fmla="*/ 0 h 1266"/>
                <a:gd name="T14" fmla="*/ 632 w 1266"/>
                <a:gd name="T15" fmla="*/ 0 h 1266"/>
                <a:gd name="T16" fmla="*/ 1265 w 1266"/>
                <a:gd name="T17" fmla="*/ 633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6" h="1266">
                  <a:moveTo>
                    <a:pt x="1265" y="633"/>
                  </a:moveTo>
                  <a:lnTo>
                    <a:pt x="1265" y="633"/>
                  </a:lnTo>
                  <a:cubicBezTo>
                    <a:pt x="1265" y="982"/>
                    <a:pt x="981" y="1265"/>
                    <a:pt x="632" y="1265"/>
                  </a:cubicBezTo>
                  <a:lnTo>
                    <a:pt x="632" y="1265"/>
                  </a:lnTo>
                  <a:cubicBezTo>
                    <a:pt x="283" y="1265"/>
                    <a:pt x="0" y="982"/>
                    <a:pt x="0" y="633"/>
                  </a:cubicBezTo>
                  <a:lnTo>
                    <a:pt x="0" y="633"/>
                  </a:lnTo>
                  <a:cubicBezTo>
                    <a:pt x="0" y="284"/>
                    <a:pt x="283" y="0"/>
                    <a:pt x="632" y="0"/>
                  </a:cubicBezTo>
                  <a:lnTo>
                    <a:pt x="632" y="0"/>
                  </a:lnTo>
                  <a:cubicBezTo>
                    <a:pt x="981" y="0"/>
                    <a:pt x="1265" y="284"/>
                    <a:pt x="1265" y="633"/>
                  </a:cubicBezTo>
                </a:path>
              </a:pathLst>
            </a:custGeom>
            <a:solidFill>
              <a:srgbClr val="2F3F53"/>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993"/>
                </a:solidFill>
                <a:effectLst/>
                <a:uLnTx/>
                <a:uFillTx/>
                <a:latin typeface="DM Sans" pitchFamily="2" charset="77"/>
              </a:endParaRPr>
            </a:p>
          </p:txBody>
        </p:sp>
        <p:sp>
          <p:nvSpPr>
            <p:cNvPr id="78" name="Freeform 82">
              <a:extLst>
                <a:ext uri="{FF2B5EF4-FFF2-40B4-BE49-F238E27FC236}">
                  <a16:creationId xmlns:a16="http://schemas.microsoft.com/office/drawing/2014/main" id="{61519467-DC24-4B1A-949C-6CDDA9341AF7}"/>
                </a:ext>
              </a:extLst>
            </p:cNvPr>
            <p:cNvSpPr>
              <a:spLocks noChangeArrowheads="1"/>
            </p:cNvSpPr>
            <p:nvPr/>
          </p:nvSpPr>
          <p:spPr bwMode="auto">
            <a:xfrm>
              <a:off x="6278675" y="10772201"/>
              <a:ext cx="379021" cy="648180"/>
            </a:xfrm>
            <a:custGeom>
              <a:avLst/>
              <a:gdLst>
                <a:gd name="T0" fmla="*/ 86 w 305"/>
                <a:gd name="T1" fmla="*/ 0 h 522"/>
                <a:gd name="T2" fmla="*/ 86 w 305"/>
                <a:gd name="T3" fmla="*/ 0 h 522"/>
                <a:gd name="T4" fmla="*/ 0 w 305"/>
                <a:gd name="T5" fmla="*/ 131 h 522"/>
                <a:gd name="T6" fmla="*/ 0 w 305"/>
                <a:gd name="T7" fmla="*/ 218 h 522"/>
                <a:gd name="T8" fmla="*/ 43 w 305"/>
                <a:gd name="T9" fmla="*/ 218 h 522"/>
                <a:gd name="T10" fmla="*/ 43 w 305"/>
                <a:gd name="T11" fmla="*/ 363 h 522"/>
                <a:gd name="T12" fmla="*/ 43 w 305"/>
                <a:gd name="T13" fmla="*/ 363 h 522"/>
                <a:gd name="T14" fmla="*/ 201 w 305"/>
                <a:gd name="T15" fmla="*/ 521 h 522"/>
                <a:gd name="T16" fmla="*/ 201 w 305"/>
                <a:gd name="T17" fmla="*/ 521 h 522"/>
                <a:gd name="T18" fmla="*/ 258 w 305"/>
                <a:gd name="T19" fmla="*/ 512 h 522"/>
                <a:gd name="T20" fmla="*/ 258 w 305"/>
                <a:gd name="T21" fmla="*/ 512 h 522"/>
                <a:gd name="T22" fmla="*/ 304 w 305"/>
                <a:gd name="T23" fmla="*/ 482 h 522"/>
                <a:gd name="T24" fmla="*/ 272 w 305"/>
                <a:gd name="T25" fmla="*/ 391 h 522"/>
                <a:gd name="T26" fmla="*/ 235 w 305"/>
                <a:gd name="T27" fmla="*/ 406 h 522"/>
                <a:gd name="T28" fmla="*/ 235 w 305"/>
                <a:gd name="T29" fmla="*/ 406 h 522"/>
                <a:gd name="T30" fmla="*/ 173 w 305"/>
                <a:gd name="T31" fmla="*/ 366 h 522"/>
                <a:gd name="T32" fmla="*/ 173 w 305"/>
                <a:gd name="T33" fmla="*/ 218 h 522"/>
                <a:gd name="T34" fmla="*/ 259 w 305"/>
                <a:gd name="T35" fmla="*/ 218 h 522"/>
                <a:gd name="T36" fmla="*/ 259 w 305"/>
                <a:gd name="T37" fmla="*/ 131 h 522"/>
                <a:gd name="T38" fmla="*/ 173 w 305"/>
                <a:gd name="T39" fmla="*/ 131 h 522"/>
                <a:gd name="T40" fmla="*/ 173 w 305"/>
                <a:gd name="T41" fmla="*/ 0 h 522"/>
                <a:gd name="T42" fmla="*/ 86 w 305"/>
                <a:gd name="T4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5" h="522">
                  <a:moveTo>
                    <a:pt x="86" y="0"/>
                  </a:moveTo>
                  <a:lnTo>
                    <a:pt x="86" y="0"/>
                  </a:lnTo>
                  <a:cubicBezTo>
                    <a:pt x="86" y="72"/>
                    <a:pt x="47" y="131"/>
                    <a:pt x="0" y="131"/>
                  </a:cubicBezTo>
                  <a:lnTo>
                    <a:pt x="0" y="218"/>
                  </a:lnTo>
                  <a:lnTo>
                    <a:pt x="43" y="218"/>
                  </a:lnTo>
                  <a:lnTo>
                    <a:pt x="43" y="363"/>
                  </a:lnTo>
                  <a:lnTo>
                    <a:pt x="43" y="363"/>
                  </a:lnTo>
                  <a:cubicBezTo>
                    <a:pt x="43" y="450"/>
                    <a:pt x="113" y="521"/>
                    <a:pt x="201" y="521"/>
                  </a:cubicBezTo>
                  <a:lnTo>
                    <a:pt x="201" y="521"/>
                  </a:lnTo>
                  <a:cubicBezTo>
                    <a:pt x="212" y="521"/>
                    <a:pt x="234" y="521"/>
                    <a:pt x="258" y="512"/>
                  </a:cubicBezTo>
                  <a:lnTo>
                    <a:pt x="258" y="512"/>
                  </a:lnTo>
                  <a:cubicBezTo>
                    <a:pt x="280" y="502"/>
                    <a:pt x="295" y="490"/>
                    <a:pt x="304" y="482"/>
                  </a:cubicBezTo>
                  <a:lnTo>
                    <a:pt x="272" y="391"/>
                  </a:lnTo>
                  <a:lnTo>
                    <a:pt x="235" y="406"/>
                  </a:lnTo>
                  <a:lnTo>
                    <a:pt x="235" y="406"/>
                  </a:lnTo>
                  <a:cubicBezTo>
                    <a:pt x="206" y="420"/>
                    <a:pt x="173" y="398"/>
                    <a:pt x="173" y="366"/>
                  </a:cubicBezTo>
                  <a:lnTo>
                    <a:pt x="173" y="218"/>
                  </a:lnTo>
                  <a:lnTo>
                    <a:pt x="259" y="218"/>
                  </a:lnTo>
                  <a:lnTo>
                    <a:pt x="259" y="131"/>
                  </a:lnTo>
                  <a:lnTo>
                    <a:pt x="173" y="131"/>
                  </a:lnTo>
                  <a:lnTo>
                    <a:pt x="173" y="0"/>
                  </a:lnTo>
                  <a:lnTo>
                    <a:pt x="86" y="0"/>
                  </a:lnTo>
                </a:path>
              </a:pathLst>
            </a:custGeom>
            <a:solidFill>
              <a:srgbClr val="FFFFFF"/>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993"/>
                </a:solidFill>
                <a:effectLst/>
                <a:uLnTx/>
                <a:uFillTx/>
                <a:latin typeface="DM Sans" pitchFamily="2" charset="77"/>
              </a:endParaRPr>
            </a:p>
          </p:txBody>
        </p:sp>
        <p:sp>
          <p:nvSpPr>
            <p:cNvPr id="79" name="Freeform 83">
              <a:extLst>
                <a:ext uri="{FF2B5EF4-FFF2-40B4-BE49-F238E27FC236}">
                  <a16:creationId xmlns:a16="http://schemas.microsoft.com/office/drawing/2014/main" id="{C65A8FAF-1F84-465A-8D31-9DAEE4045449}"/>
                </a:ext>
              </a:extLst>
            </p:cNvPr>
            <p:cNvSpPr>
              <a:spLocks noChangeArrowheads="1"/>
            </p:cNvSpPr>
            <p:nvPr/>
          </p:nvSpPr>
          <p:spPr bwMode="auto">
            <a:xfrm>
              <a:off x="3866858" y="11389765"/>
              <a:ext cx="1005226" cy="1005226"/>
            </a:xfrm>
            <a:custGeom>
              <a:avLst/>
              <a:gdLst>
                <a:gd name="T0" fmla="*/ 755 w 806"/>
                <a:gd name="T1" fmla="*/ 312 h 807"/>
                <a:gd name="T2" fmla="*/ 755 w 806"/>
                <a:gd name="T3" fmla="*/ 312 h 807"/>
                <a:gd name="T4" fmla="*/ 494 w 806"/>
                <a:gd name="T5" fmla="*/ 756 h 807"/>
                <a:gd name="T6" fmla="*/ 494 w 806"/>
                <a:gd name="T7" fmla="*/ 756 h 807"/>
                <a:gd name="T8" fmla="*/ 50 w 806"/>
                <a:gd name="T9" fmla="*/ 494 h 807"/>
                <a:gd name="T10" fmla="*/ 50 w 806"/>
                <a:gd name="T11" fmla="*/ 494 h 807"/>
                <a:gd name="T12" fmla="*/ 311 w 806"/>
                <a:gd name="T13" fmla="*/ 50 h 807"/>
                <a:gd name="T14" fmla="*/ 311 w 806"/>
                <a:gd name="T15" fmla="*/ 50 h 807"/>
                <a:gd name="T16" fmla="*/ 755 w 806"/>
                <a:gd name="T17" fmla="*/ 312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6" h="807">
                  <a:moveTo>
                    <a:pt x="755" y="312"/>
                  </a:moveTo>
                  <a:lnTo>
                    <a:pt x="755" y="312"/>
                  </a:lnTo>
                  <a:cubicBezTo>
                    <a:pt x="805" y="507"/>
                    <a:pt x="688" y="706"/>
                    <a:pt x="494" y="756"/>
                  </a:cubicBezTo>
                  <a:lnTo>
                    <a:pt x="494" y="756"/>
                  </a:lnTo>
                  <a:cubicBezTo>
                    <a:pt x="299" y="806"/>
                    <a:pt x="100" y="689"/>
                    <a:pt x="50" y="494"/>
                  </a:cubicBezTo>
                  <a:lnTo>
                    <a:pt x="50" y="494"/>
                  </a:lnTo>
                  <a:cubicBezTo>
                    <a:pt x="0" y="299"/>
                    <a:pt x="117" y="100"/>
                    <a:pt x="311" y="50"/>
                  </a:cubicBezTo>
                  <a:lnTo>
                    <a:pt x="311" y="50"/>
                  </a:lnTo>
                  <a:cubicBezTo>
                    <a:pt x="506" y="0"/>
                    <a:pt x="705" y="117"/>
                    <a:pt x="755" y="312"/>
                  </a:cubicBezTo>
                </a:path>
              </a:pathLst>
            </a:custGeom>
            <a:solidFill>
              <a:srgbClr val="BD081C"/>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993"/>
                </a:solidFill>
                <a:effectLst/>
                <a:uLnTx/>
                <a:uFillTx/>
                <a:latin typeface="DM Sans" pitchFamily="2" charset="77"/>
              </a:endParaRPr>
            </a:p>
          </p:txBody>
        </p:sp>
        <p:sp>
          <p:nvSpPr>
            <p:cNvPr id="80" name="Freeform 84">
              <a:extLst>
                <a:ext uri="{FF2B5EF4-FFF2-40B4-BE49-F238E27FC236}">
                  <a16:creationId xmlns:a16="http://schemas.microsoft.com/office/drawing/2014/main" id="{F2E9D544-7E28-4EEE-BECF-B3F45E06D2F4}"/>
                </a:ext>
              </a:extLst>
            </p:cNvPr>
            <p:cNvSpPr>
              <a:spLocks noChangeArrowheads="1"/>
            </p:cNvSpPr>
            <p:nvPr/>
          </p:nvSpPr>
          <p:spPr bwMode="auto">
            <a:xfrm>
              <a:off x="4174469" y="11664418"/>
              <a:ext cx="351555" cy="455921"/>
            </a:xfrm>
            <a:custGeom>
              <a:avLst/>
              <a:gdLst>
                <a:gd name="T0" fmla="*/ 122 w 283"/>
                <a:gd name="T1" fmla="*/ 16 h 367"/>
                <a:gd name="T2" fmla="*/ 122 w 283"/>
                <a:gd name="T3" fmla="*/ 16 h 367"/>
                <a:gd name="T4" fmla="*/ 18 w 283"/>
                <a:gd name="T5" fmla="*/ 167 h 367"/>
                <a:gd name="T6" fmla="*/ 18 w 283"/>
                <a:gd name="T7" fmla="*/ 167 h 367"/>
                <a:gd name="T8" fmla="*/ 79 w 283"/>
                <a:gd name="T9" fmla="*/ 229 h 367"/>
                <a:gd name="T10" fmla="*/ 79 w 283"/>
                <a:gd name="T11" fmla="*/ 229 h 367"/>
                <a:gd name="T12" fmla="*/ 83 w 283"/>
                <a:gd name="T13" fmla="*/ 203 h 367"/>
                <a:gd name="T14" fmla="*/ 83 w 283"/>
                <a:gd name="T15" fmla="*/ 203 h 367"/>
                <a:gd name="T16" fmla="*/ 56 w 283"/>
                <a:gd name="T17" fmla="*/ 163 h 367"/>
                <a:gd name="T18" fmla="*/ 56 w 283"/>
                <a:gd name="T19" fmla="*/ 163 h 367"/>
                <a:gd name="T20" fmla="*/ 125 w 283"/>
                <a:gd name="T21" fmla="*/ 49 h 367"/>
                <a:gd name="T22" fmla="*/ 125 w 283"/>
                <a:gd name="T23" fmla="*/ 49 h 367"/>
                <a:gd name="T24" fmla="*/ 221 w 283"/>
                <a:gd name="T25" fmla="*/ 101 h 367"/>
                <a:gd name="T26" fmla="*/ 221 w 283"/>
                <a:gd name="T27" fmla="*/ 101 h 367"/>
                <a:gd name="T28" fmla="*/ 187 w 283"/>
                <a:gd name="T29" fmla="*/ 216 h 367"/>
                <a:gd name="T30" fmla="*/ 187 w 283"/>
                <a:gd name="T31" fmla="*/ 216 h 367"/>
                <a:gd name="T32" fmla="*/ 150 w 283"/>
                <a:gd name="T33" fmla="*/ 195 h 367"/>
                <a:gd name="T34" fmla="*/ 150 w 283"/>
                <a:gd name="T35" fmla="*/ 195 h 367"/>
                <a:gd name="T36" fmla="*/ 147 w 283"/>
                <a:gd name="T37" fmla="*/ 117 h 367"/>
                <a:gd name="T38" fmla="*/ 147 w 283"/>
                <a:gd name="T39" fmla="*/ 117 h 367"/>
                <a:gd name="T40" fmla="*/ 91 w 283"/>
                <a:gd name="T41" fmla="*/ 149 h 367"/>
                <a:gd name="T42" fmla="*/ 91 w 283"/>
                <a:gd name="T43" fmla="*/ 149 h 367"/>
                <a:gd name="T44" fmla="*/ 106 w 283"/>
                <a:gd name="T45" fmla="*/ 181 h 367"/>
                <a:gd name="T46" fmla="*/ 106 w 283"/>
                <a:gd name="T47" fmla="*/ 181 h 367"/>
                <a:gd name="T48" fmla="*/ 116 w 283"/>
                <a:gd name="T49" fmla="*/ 328 h 367"/>
                <a:gd name="T50" fmla="*/ 116 w 283"/>
                <a:gd name="T51" fmla="*/ 328 h 367"/>
                <a:gd name="T52" fmla="*/ 129 w 283"/>
                <a:gd name="T53" fmla="*/ 364 h 367"/>
                <a:gd name="T54" fmla="*/ 129 w 283"/>
                <a:gd name="T55" fmla="*/ 364 h 367"/>
                <a:gd name="T56" fmla="*/ 133 w 283"/>
                <a:gd name="T57" fmla="*/ 364 h 367"/>
                <a:gd name="T58" fmla="*/ 133 w 283"/>
                <a:gd name="T59" fmla="*/ 364 h 367"/>
                <a:gd name="T60" fmla="*/ 148 w 283"/>
                <a:gd name="T61" fmla="*/ 236 h 367"/>
                <a:gd name="T62" fmla="*/ 148 w 283"/>
                <a:gd name="T63" fmla="*/ 236 h 367"/>
                <a:gd name="T64" fmla="*/ 199 w 283"/>
                <a:gd name="T65" fmla="*/ 247 h 367"/>
                <a:gd name="T66" fmla="*/ 199 w 283"/>
                <a:gd name="T67" fmla="*/ 247 h 367"/>
                <a:gd name="T68" fmla="*/ 267 w 283"/>
                <a:gd name="T69" fmla="*/ 93 h 367"/>
                <a:gd name="T70" fmla="*/ 267 w 283"/>
                <a:gd name="T71" fmla="*/ 93 h 367"/>
                <a:gd name="T72" fmla="*/ 122 w 283"/>
                <a:gd name="T73" fmla="*/ 1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3" h="367">
                  <a:moveTo>
                    <a:pt x="122" y="16"/>
                  </a:moveTo>
                  <a:lnTo>
                    <a:pt x="122" y="16"/>
                  </a:lnTo>
                  <a:cubicBezTo>
                    <a:pt x="54" y="33"/>
                    <a:pt x="0" y="95"/>
                    <a:pt x="18" y="167"/>
                  </a:cubicBezTo>
                  <a:lnTo>
                    <a:pt x="18" y="167"/>
                  </a:lnTo>
                  <a:cubicBezTo>
                    <a:pt x="30" y="213"/>
                    <a:pt x="63" y="233"/>
                    <a:pt x="79" y="229"/>
                  </a:cubicBezTo>
                  <a:lnTo>
                    <a:pt x="79" y="229"/>
                  </a:lnTo>
                  <a:cubicBezTo>
                    <a:pt x="85" y="227"/>
                    <a:pt x="84" y="208"/>
                    <a:pt x="83" y="203"/>
                  </a:cubicBezTo>
                  <a:lnTo>
                    <a:pt x="83" y="203"/>
                  </a:lnTo>
                  <a:cubicBezTo>
                    <a:pt x="81" y="197"/>
                    <a:pt x="62" y="188"/>
                    <a:pt x="56" y="163"/>
                  </a:cubicBezTo>
                  <a:lnTo>
                    <a:pt x="56" y="163"/>
                  </a:lnTo>
                  <a:cubicBezTo>
                    <a:pt x="43" y="110"/>
                    <a:pt x="73" y="63"/>
                    <a:pt x="125" y="49"/>
                  </a:cubicBezTo>
                  <a:lnTo>
                    <a:pt x="125" y="49"/>
                  </a:lnTo>
                  <a:cubicBezTo>
                    <a:pt x="169" y="38"/>
                    <a:pt x="208" y="55"/>
                    <a:pt x="221" y="101"/>
                  </a:cubicBezTo>
                  <a:lnTo>
                    <a:pt x="221" y="101"/>
                  </a:lnTo>
                  <a:cubicBezTo>
                    <a:pt x="229" y="136"/>
                    <a:pt x="232" y="205"/>
                    <a:pt x="187" y="216"/>
                  </a:cubicBezTo>
                  <a:lnTo>
                    <a:pt x="187" y="216"/>
                  </a:lnTo>
                  <a:cubicBezTo>
                    <a:pt x="171" y="220"/>
                    <a:pt x="154" y="212"/>
                    <a:pt x="150" y="195"/>
                  </a:cubicBezTo>
                  <a:lnTo>
                    <a:pt x="150" y="195"/>
                  </a:lnTo>
                  <a:cubicBezTo>
                    <a:pt x="144" y="170"/>
                    <a:pt x="153" y="143"/>
                    <a:pt x="147" y="117"/>
                  </a:cubicBezTo>
                  <a:lnTo>
                    <a:pt x="147" y="117"/>
                  </a:lnTo>
                  <a:cubicBezTo>
                    <a:pt x="135" y="74"/>
                    <a:pt x="78" y="97"/>
                    <a:pt x="91" y="149"/>
                  </a:cubicBezTo>
                  <a:lnTo>
                    <a:pt x="91" y="149"/>
                  </a:lnTo>
                  <a:cubicBezTo>
                    <a:pt x="93" y="160"/>
                    <a:pt x="98" y="172"/>
                    <a:pt x="106" y="181"/>
                  </a:cubicBezTo>
                  <a:lnTo>
                    <a:pt x="106" y="181"/>
                  </a:lnTo>
                  <a:cubicBezTo>
                    <a:pt x="106" y="222"/>
                    <a:pt x="106" y="288"/>
                    <a:pt x="116" y="328"/>
                  </a:cubicBezTo>
                  <a:lnTo>
                    <a:pt x="116" y="328"/>
                  </a:lnTo>
                  <a:cubicBezTo>
                    <a:pt x="120" y="340"/>
                    <a:pt x="125" y="352"/>
                    <a:pt x="129" y="364"/>
                  </a:cubicBezTo>
                  <a:lnTo>
                    <a:pt x="129" y="364"/>
                  </a:lnTo>
                  <a:cubicBezTo>
                    <a:pt x="132" y="366"/>
                    <a:pt x="130" y="366"/>
                    <a:pt x="133" y="364"/>
                  </a:cubicBezTo>
                  <a:lnTo>
                    <a:pt x="133" y="364"/>
                  </a:lnTo>
                  <a:cubicBezTo>
                    <a:pt x="155" y="310"/>
                    <a:pt x="149" y="299"/>
                    <a:pt x="148" y="236"/>
                  </a:cubicBezTo>
                  <a:lnTo>
                    <a:pt x="148" y="236"/>
                  </a:lnTo>
                  <a:cubicBezTo>
                    <a:pt x="160" y="248"/>
                    <a:pt x="183" y="252"/>
                    <a:pt x="199" y="247"/>
                  </a:cubicBezTo>
                  <a:lnTo>
                    <a:pt x="199" y="247"/>
                  </a:lnTo>
                  <a:cubicBezTo>
                    <a:pt x="269" y="229"/>
                    <a:pt x="282" y="154"/>
                    <a:pt x="267" y="93"/>
                  </a:cubicBezTo>
                  <a:lnTo>
                    <a:pt x="267" y="93"/>
                  </a:lnTo>
                  <a:cubicBezTo>
                    <a:pt x="250" y="28"/>
                    <a:pt x="184" y="0"/>
                    <a:pt x="122" y="16"/>
                  </a:cubicBezTo>
                </a:path>
              </a:pathLst>
            </a:custGeom>
            <a:solidFill>
              <a:srgbClr val="FFFFFF"/>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993"/>
                </a:solidFill>
                <a:effectLst/>
                <a:uLnTx/>
                <a:uFillTx/>
                <a:latin typeface="DM Sans" pitchFamily="2" charset="77"/>
              </a:endParaRPr>
            </a:p>
          </p:txBody>
        </p:sp>
        <p:sp>
          <p:nvSpPr>
            <p:cNvPr id="81" name="Freeform 85">
              <a:extLst>
                <a:ext uri="{FF2B5EF4-FFF2-40B4-BE49-F238E27FC236}">
                  <a16:creationId xmlns:a16="http://schemas.microsoft.com/office/drawing/2014/main" id="{036B2668-C760-4C32-8887-579185E8E257}"/>
                </a:ext>
              </a:extLst>
            </p:cNvPr>
            <p:cNvSpPr>
              <a:spLocks noChangeArrowheads="1"/>
            </p:cNvSpPr>
            <p:nvPr/>
          </p:nvSpPr>
          <p:spPr bwMode="auto">
            <a:xfrm>
              <a:off x="1636685" y="6396588"/>
              <a:ext cx="1389739" cy="1285373"/>
            </a:xfrm>
            <a:custGeom>
              <a:avLst/>
              <a:gdLst>
                <a:gd name="T0" fmla="*/ 757 w 1116"/>
                <a:gd name="T1" fmla="*/ 23 h 1030"/>
                <a:gd name="T2" fmla="*/ 74 w 1116"/>
                <a:gd name="T3" fmla="*/ 333 h 1030"/>
                <a:gd name="T4" fmla="*/ 74 w 1116"/>
                <a:gd name="T5" fmla="*/ 333 h 1030"/>
                <a:gd name="T6" fmla="*/ 23 w 1116"/>
                <a:gd name="T7" fmla="*/ 467 h 1030"/>
                <a:gd name="T8" fmla="*/ 223 w 1116"/>
                <a:gd name="T9" fmla="*/ 907 h 1030"/>
                <a:gd name="T10" fmla="*/ 223 w 1116"/>
                <a:gd name="T11" fmla="*/ 907 h 1030"/>
                <a:gd name="T12" fmla="*/ 359 w 1116"/>
                <a:gd name="T13" fmla="*/ 958 h 1030"/>
                <a:gd name="T14" fmla="*/ 554 w 1116"/>
                <a:gd name="T15" fmla="*/ 869 h 1030"/>
                <a:gd name="T16" fmla="*/ 753 w 1116"/>
                <a:gd name="T17" fmla="*/ 1010 h 1030"/>
                <a:gd name="T18" fmla="*/ 753 w 1116"/>
                <a:gd name="T19" fmla="*/ 1010 h 1030"/>
                <a:gd name="T20" fmla="*/ 820 w 1116"/>
                <a:gd name="T21" fmla="*/ 980 h 1030"/>
                <a:gd name="T22" fmla="*/ 845 w 1116"/>
                <a:gd name="T23" fmla="*/ 737 h 1030"/>
                <a:gd name="T24" fmla="*/ 1041 w 1116"/>
                <a:gd name="T25" fmla="*/ 648 h 1030"/>
                <a:gd name="T26" fmla="*/ 1041 w 1116"/>
                <a:gd name="T27" fmla="*/ 648 h 1030"/>
                <a:gd name="T28" fmla="*/ 1092 w 1116"/>
                <a:gd name="T29" fmla="*/ 513 h 1030"/>
                <a:gd name="T30" fmla="*/ 892 w 1116"/>
                <a:gd name="T31" fmla="*/ 74 h 1030"/>
                <a:gd name="T32" fmla="*/ 892 w 1116"/>
                <a:gd name="T33" fmla="*/ 74 h 1030"/>
                <a:gd name="T34" fmla="*/ 757 w 1116"/>
                <a:gd name="T35" fmla="*/ 23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6" h="1030">
                  <a:moveTo>
                    <a:pt x="757" y="23"/>
                  </a:moveTo>
                  <a:lnTo>
                    <a:pt x="74" y="333"/>
                  </a:lnTo>
                  <a:lnTo>
                    <a:pt x="74" y="333"/>
                  </a:lnTo>
                  <a:cubicBezTo>
                    <a:pt x="23" y="356"/>
                    <a:pt x="0" y="416"/>
                    <a:pt x="23" y="467"/>
                  </a:cubicBezTo>
                  <a:lnTo>
                    <a:pt x="223" y="907"/>
                  </a:lnTo>
                  <a:lnTo>
                    <a:pt x="223" y="907"/>
                  </a:lnTo>
                  <a:cubicBezTo>
                    <a:pt x="246" y="958"/>
                    <a:pt x="307" y="982"/>
                    <a:pt x="359" y="958"/>
                  </a:cubicBezTo>
                  <a:lnTo>
                    <a:pt x="554" y="869"/>
                  </a:lnTo>
                  <a:lnTo>
                    <a:pt x="753" y="1010"/>
                  </a:lnTo>
                  <a:lnTo>
                    <a:pt x="753" y="1010"/>
                  </a:lnTo>
                  <a:cubicBezTo>
                    <a:pt x="780" y="1029"/>
                    <a:pt x="816" y="1013"/>
                    <a:pt x="820" y="980"/>
                  </a:cubicBezTo>
                  <a:lnTo>
                    <a:pt x="845" y="737"/>
                  </a:lnTo>
                  <a:lnTo>
                    <a:pt x="1041" y="648"/>
                  </a:lnTo>
                  <a:lnTo>
                    <a:pt x="1041" y="648"/>
                  </a:lnTo>
                  <a:cubicBezTo>
                    <a:pt x="1092" y="625"/>
                    <a:pt x="1115" y="564"/>
                    <a:pt x="1092" y="513"/>
                  </a:cubicBezTo>
                  <a:lnTo>
                    <a:pt x="892" y="74"/>
                  </a:lnTo>
                  <a:lnTo>
                    <a:pt x="892" y="74"/>
                  </a:lnTo>
                  <a:cubicBezTo>
                    <a:pt x="868" y="23"/>
                    <a:pt x="808" y="0"/>
                    <a:pt x="757" y="23"/>
                  </a:cubicBezTo>
                </a:path>
              </a:pathLst>
            </a:custGeom>
            <a:solidFill>
              <a:srgbClr val="FF0400">
                <a:lumMod val="60000"/>
                <a:lumOff val="40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993"/>
                </a:solidFill>
                <a:effectLst/>
                <a:uLnTx/>
                <a:uFillTx/>
                <a:latin typeface="DM Sans" pitchFamily="2" charset="77"/>
              </a:endParaRPr>
            </a:p>
          </p:txBody>
        </p:sp>
        <p:sp>
          <p:nvSpPr>
            <p:cNvPr id="82" name="Freeform 86">
              <a:extLst>
                <a:ext uri="{FF2B5EF4-FFF2-40B4-BE49-F238E27FC236}">
                  <a16:creationId xmlns:a16="http://schemas.microsoft.com/office/drawing/2014/main" id="{0E427D61-8023-440A-BE78-0F79A2E9BAE7}"/>
                </a:ext>
              </a:extLst>
            </p:cNvPr>
            <p:cNvSpPr>
              <a:spLocks noChangeArrowheads="1"/>
            </p:cNvSpPr>
            <p:nvPr/>
          </p:nvSpPr>
          <p:spPr bwMode="auto">
            <a:xfrm>
              <a:off x="2021195" y="6731666"/>
              <a:ext cx="549305" cy="510852"/>
            </a:xfrm>
            <a:custGeom>
              <a:avLst/>
              <a:gdLst>
                <a:gd name="T0" fmla="*/ 268 w 440"/>
                <a:gd name="T1" fmla="*/ 26 h 409"/>
                <a:gd name="T2" fmla="*/ 268 w 440"/>
                <a:gd name="T3" fmla="*/ 26 h 409"/>
                <a:gd name="T4" fmla="*/ 195 w 440"/>
                <a:gd name="T5" fmla="*/ 107 h 409"/>
                <a:gd name="T6" fmla="*/ 195 w 440"/>
                <a:gd name="T7" fmla="*/ 107 h 409"/>
                <a:gd name="T8" fmla="*/ 85 w 440"/>
                <a:gd name="T9" fmla="*/ 109 h 409"/>
                <a:gd name="T10" fmla="*/ 85 w 440"/>
                <a:gd name="T11" fmla="*/ 109 h 409"/>
                <a:gd name="T12" fmla="*/ 27 w 440"/>
                <a:gd name="T13" fmla="*/ 263 h 409"/>
                <a:gd name="T14" fmla="*/ 27 w 440"/>
                <a:gd name="T15" fmla="*/ 263 h 409"/>
                <a:gd name="T16" fmla="*/ 94 w 440"/>
                <a:gd name="T17" fmla="*/ 318 h 409"/>
                <a:gd name="T18" fmla="*/ 331 w 440"/>
                <a:gd name="T19" fmla="*/ 408 h 409"/>
                <a:gd name="T20" fmla="*/ 420 w 440"/>
                <a:gd name="T21" fmla="*/ 170 h 409"/>
                <a:gd name="T22" fmla="*/ 420 w 440"/>
                <a:gd name="T23" fmla="*/ 170 h 409"/>
                <a:gd name="T24" fmla="*/ 422 w 440"/>
                <a:gd name="T25" fmla="*/ 84 h 409"/>
                <a:gd name="T26" fmla="*/ 422 w 440"/>
                <a:gd name="T27" fmla="*/ 84 h 409"/>
                <a:gd name="T28" fmla="*/ 268 w 440"/>
                <a:gd name="T29" fmla="*/ 26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0" h="409">
                  <a:moveTo>
                    <a:pt x="268" y="26"/>
                  </a:moveTo>
                  <a:lnTo>
                    <a:pt x="268" y="26"/>
                  </a:lnTo>
                  <a:cubicBezTo>
                    <a:pt x="227" y="45"/>
                    <a:pt x="205" y="86"/>
                    <a:pt x="195" y="107"/>
                  </a:cubicBezTo>
                  <a:lnTo>
                    <a:pt x="195" y="107"/>
                  </a:lnTo>
                  <a:cubicBezTo>
                    <a:pt x="171" y="101"/>
                    <a:pt x="126" y="91"/>
                    <a:pt x="85" y="109"/>
                  </a:cubicBezTo>
                  <a:lnTo>
                    <a:pt x="85" y="109"/>
                  </a:lnTo>
                  <a:cubicBezTo>
                    <a:pt x="26" y="135"/>
                    <a:pt x="0" y="204"/>
                    <a:pt x="27" y="263"/>
                  </a:cubicBezTo>
                  <a:lnTo>
                    <a:pt x="27" y="263"/>
                  </a:lnTo>
                  <a:cubicBezTo>
                    <a:pt x="43" y="299"/>
                    <a:pt x="92" y="317"/>
                    <a:pt x="94" y="318"/>
                  </a:cubicBezTo>
                  <a:lnTo>
                    <a:pt x="331" y="408"/>
                  </a:lnTo>
                  <a:lnTo>
                    <a:pt x="420" y="170"/>
                  </a:lnTo>
                  <a:lnTo>
                    <a:pt x="420" y="170"/>
                  </a:lnTo>
                  <a:cubicBezTo>
                    <a:pt x="421" y="168"/>
                    <a:pt x="439" y="120"/>
                    <a:pt x="422" y="84"/>
                  </a:cubicBezTo>
                  <a:lnTo>
                    <a:pt x="422" y="84"/>
                  </a:lnTo>
                  <a:cubicBezTo>
                    <a:pt x="396" y="26"/>
                    <a:pt x="327" y="0"/>
                    <a:pt x="268" y="26"/>
                  </a:cubicBezTo>
                </a:path>
              </a:pathLst>
            </a:custGeom>
            <a:solidFill>
              <a:srgbClr val="FFFFFF"/>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993"/>
                </a:solidFill>
                <a:effectLst/>
                <a:uLnTx/>
                <a:uFillTx/>
                <a:latin typeface="DM Sans" pitchFamily="2" charset="77"/>
              </a:endParaRPr>
            </a:p>
          </p:txBody>
        </p:sp>
        <p:sp>
          <p:nvSpPr>
            <p:cNvPr id="83" name="Freeform 88">
              <a:extLst>
                <a:ext uri="{FF2B5EF4-FFF2-40B4-BE49-F238E27FC236}">
                  <a16:creationId xmlns:a16="http://schemas.microsoft.com/office/drawing/2014/main" id="{5807D975-5CB6-4B5A-8143-1D7E942740E1}"/>
                </a:ext>
              </a:extLst>
            </p:cNvPr>
            <p:cNvSpPr>
              <a:spLocks noChangeArrowheads="1"/>
            </p:cNvSpPr>
            <p:nvPr/>
          </p:nvSpPr>
          <p:spPr bwMode="auto">
            <a:xfrm>
              <a:off x="7085783" y="8357604"/>
              <a:ext cx="917337" cy="917337"/>
            </a:xfrm>
            <a:custGeom>
              <a:avLst/>
              <a:gdLst>
                <a:gd name="T0" fmla="*/ 660 w 736"/>
                <a:gd name="T1" fmla="*/ 503 h 736"/>
                <a:gd name="T2" fmla="*/ 660 w 736"/>
                <a:gd name="T3" fmla="*/ 503 h 736"/>
                <a:gd name="T4" fmla="*/ 232 w 736"/>
                <a:gd name="T5" fmla="*/ 660 h 736"/>
                <a:gd name="T6" fmla="*/ 232 w 736"/>
                <a:gd name="T7" fmla="*/ 660 h 736"/>
                <a:gd name="T8" fmla="*/ 75 w 736"/>
                <a:gd name="T9" fmla="*/ 232 h 736"/>
                <a:gd name="T10" fmla="*/ 75 w 736"/>
                <a:gd name="T11" fmla="*/ 232 h 736"/>
                <a:gd name="T12" fmla="*/ 503 w 736"/>
                <a:gd name="T13" fmla="*/ 75 h 736"/>
                <a:gd name="T14" fmla="*/ 503 w 736"/>
                <a:gd name="T15" fmla="*/ 75 h 736"/>
                <a:gd name="T16" fmla="*/ 660 w 736"/>
                <a:gd name="T17" fmla="*/ 503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6" h="736">
                  <a:moveTo>
                    <a:pt x="660" y="503"/>
                  </a:moveTo>
                  <a:lnTo>
                    <a:pt x="660" y="503"/>
                  </a:lnTo>
                  <a:cubicBezTo>
                    <a:pt x="585" y="665"/>
                    <a:pt x="393" y="735"/>
                    <a:pt x="232" y="660"/>
                  </a:cubicBezTo>
                  <a:lnTo>
                    <a:pt x="232" y="660"/>
                  </a:lnTo>
                  <a:cubicBezTo>
                    <a:pt x="70" y="585"/>
                    <a:pt x="0" y="393"/>
                    <a:pt x="75" y="232"/>
                  </a:cubicBezTo>
                  <a:lnTo>
                    <a:pt x="75" y="232"/>
                  </a:lnTo>
                  <a:cubicBezTo>
                    <a:pt x="150" y="69"/>
                    <a:pt x="342" y="0"/>
                    <a:pt x="503" y="75"/>
                  </a:cubicBezTo>
                  <a:lnTo>
                    <a:pt x="503" y="75"/>
                  </a:lnTo>
                  <a:cubicBezTo>
                    <a:pt x="665" y="150"/>
                    <a:pt x="735" y="342"/>
                    <a:pt x="660" y="503"/>
                  </a:cubicBezTo>
                </a:path>
              </a:pathLst>
            </a:custGeom>
            <a:solidFill>
              <a:srgbClr val="F9FBFF"/>
            </a:solidFill>
            <a:ln w="12700" cap="flat">
              <a:solidFill>
                <a:srgbClr val="E2EEFF"/>
              </a:solidFill>
              <a:round/>
              <a:headEnd/>
              <a:tailEnd/>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993"/>
                </a:solidFill>
                <a:effectLst/>
                <a:uLnTx/>
                <a:uFillTx/>
                <a:latin typeface="DM Sans" pitchFamily="2" charset="77"/>
              </a:endParaRPr>
            </a:p>
          </p:txBody>
        </p:sp>
        <p:sp>
          <p:nvSpPr>
            <p:cNvPr id="84" name="Freeform 89">
              <a:extLst>
                <a:ext uri="{FF2B5EF4-FFF2-40B4-BE49-F238E27FC236}">
                  <a16:creationId xmlns:a16="http://schemas.microsoft.com/office/drawing/2014/main" id="{4F346D4E-8048-49DB-B6F7-149F6AD7F756}"/>
                </a:ext>
              </a:extLst>
            </p:cNvPr>
            <p:cNvSpPr>
              <a:spLocks noChangeArrowheads="1"/>
            </p:cNvSpPr>
            <p:nvPr/>
          </p:nvSpPr>
          <p:spPr bwMode="auto">
            <a:xfrm>
              <a:off x="7343955" y="8599298"/>
              <a:ext cx="395499" cy="433949"/>
            </a:xfrm>
            <a:custGeom>
              <a:avLst/>
              <a:gdLst>
                <a:gd name="T0" fmla="*/ 276 w 316"/>
                <a:gd name="T1" fmla="*/ 267 h 347"/>
                <a:gd name="T2" fmla="*/ 276 w 316"/>
                <a:gd name="T3" fmla="*/ 267 h 347"/>
                <a:gd name="T4" fmla="*/ 246 w 316"/>
                <a:gd name="T5" fmla="*/ 281 h 347"/>
                <a:gd name="T6" fmla="*/ 77 w 316"/>
                <a:gd name="T7" fmla="*/ 185 h 347"/>
                <a:gd name="T8" fmla="*/ 77 w 316"/>
                <a:gd name="T9" fmla="*/ 185 h 347"/>
                <a:gd name="T10" fmla="*/ 79 w 316"/>
                <a:gd name="T11" fmla="*/ 173 h 347"/>
                <a:gd name="T12" fmla="*/ 79 w 316"/>
                <a:gd name="T13" fmla="*/ 173 h 347"/>
                <a:gd name="T14" fmla="*/ 77 w 316"/>
                <a:gd name="T15" fmla="*/ 160 h 347"/>
                <a:gd name="T16" fmla="*/ 246 w 316"/>
                <a:gd name="T17" fmla="*/ 64 h 347"/>
                <a:gd name="T18" fmla="*/ 246 w 316"/>
                <a:gd name="T19" fmla="*/ 64 h 347"/>
                <a:gd name="T20" fmla="*/ 276 w 316"/>
                <a:gd name="T21" fmla="*/ 78 h 347"/>
                <a:gd name="T22" fmla="*/ 276 w 316"/>
                <a:gd name="T23" fmla="*/ 78 h 347"/>
                <a:gd name="T24" fmla="*/ 315 w 316"/>
                <a:gd name="T25" fmla="*/ 39 h 347"/>
                <a:gd name="T26" fmla="*/ 315 w 316"/>
                <a:gd name="T27" fmla="*/ 39 h 347"/>
                <a:gd name="T28" fmla="*/ 276 w 316"/>
                <a:gd name="T29" fmla="*/ 0 h 347"/>
                <a:gd name="T30" fmla="*/ 276 w 316"/>
                <a:gd name="T31" fmla="*/ 0 h 347"/>
                <a:gd name="T32" fmla="*/ 236 w 316"/>
                <a:gd name="T33" fmla="*/ 39 h 347"/>
                <a:gd name="T34" fmla="*/ 236 w 316"/>
                <a:gd name="T35" fmla="*/ 39 h 347"/>
                <a:gd name="T36" fmla="*/ 238 w 316"/>
                <a:gd name="T37" fmla="*/ 51 h 347"/>
                <a:gd name="T38" fmla="*/ 69 w 316"/>
                <a:gd name="T39" fmla="*/ 147 h 347"/>
                <a:gd name="T40" fmla="*/ 69 w 316"/>
                <a:gd name="T41" fmla="*/ 147 h 347"/>
                <a:gd name="T42" fmla="*/ 40 w 316"/>
                <a:gd name="T43" fmla="*/ 133 h 347"/>
                <a:gd name="T44" fmla="*/ 40 w 316"/>
                <a:gd name="T45" fmla="*/ 133 h 347"/>
                <a:gd name="T46" fmla="*/ 0 w 316"/>
                <a:gd name="T47" fmla="*/ 173 h 347"/>
                <a:gd name="T48" fmla="*/ 0 w 316"/>
                <a:gd name="T49" fmla="*/ 173 h 347"/>
                <a:gd name="T50" fmla="*/ 40 w 316"/>
                <a:gd name="T51" fmla="*/ 212 h 347"/>
                <a:gd name="T52" fmla="*/ 40 w 316"/>
                <a:gd name="T53" fmla="*/ 212 h 347"/>
                <a:gd name="T54" fmla="*/ 69 w 316"/>
                <a:gd name="T55" fmla="*/ 198 h 347"/>
                <a:gd name="T56" fmla="*/ 238 w 316"/>
                <a:gd name="T57" fmla="*/ 294 h 347"/>
                <a:gd name="T58" fmla="*/ 238 w 316"/>
                <a:gd name="T59" fmla="*/ 294 h 347"/>
                <a:gd name="T60" fmla="*/ 236 w 316"/>
                <a:gd name="T61" fmla="*/ 306 h 347"/>
                <a:gd name="T62" fmla="*/ 236 w 316"/>
                <a:gd name="T63" fmla="*/ 306 h 347"/>
                <a:gd name="T64" fmla="*/ 276 w 316"/>
                <a:gd name="T65" fmla="*/ 346 h 347"/>
                <a:gd name="T66" fmla="*/ 276 w 316"/>
                <a:gd name="T67" fmla="*/ 346 h 347"/>
                <a:gd name="T68" fmla="*/ 315 w 316"/>
                <a:gd name="T69" fmla="*/ 306 h 347"/>
                <a:gd name="T70" fmla="*/ 315 w 316"/>
                <a:gd name="T71" fmla="*/ 306 h 347"/>
                <a:gd name="T72" fmla="*/ 276 w 316"/>
                <a:gd name="T73" fmla="*/ 26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6" h="347">
                  <a:moveTo>
                    <a:pt x="276" y="267"/>
                  </a:moveTo>
                  <a:lnTo>
                    <a:pt x="276" y="267"/>
                  </a:lnTo>
                  <a:cubicBezTo>
                    <a:pt x="264" y="267"/>
                    <a:pt x="254" y="272"/>
                    <a:pt x="246" y="281"/>
                  </a:cubicBezTo>
                  <a:lnTo>
                    <a:pt x="77" y="185"/>
                  </a:lnTo>
                  <a:lnTo>
                    <a:pt x="77" y="185"/>
                  </a:lnTo>
                  <a:cubicBezTo>
                    <a:pt x="78" y="181"/>
                    <a:pt x="79" y="177"/>
                    <a:pt x="79" y="173"/>
                  </a:cubicBezTo>
                  <a:lnTo>
                    <a:pt x="79" y="173"/>
                  </a:lnTo>
                  <a:cubicBezTo>
                    <a:pt x="79" y="168"/>
                    <a:pt x="78" y="165"/>
                    <a:pt x="77" y="160"/>
                  </a:cubicBezTo>
                  <a:lnTo>
                    <a:pt x="246" y="64"/>
                  </a:lnTo>
                  <a:lnTo>
                    <a:pt x="246" y="64"/>
                  </a:lnTo>
                  <a:cubicBezTo>
                    <a:pt x="254" y="73"/>
                    <a:pt x="264" y="78"/>
                    <a:pt x="276" y="78"/>
                  </a:cubicBezTo>
                  <a:lnTo>
                    <a:pt x="276" y="78"/>
                  </a:lnTo>
                  <a:cubicBezTo>
                    <a:pt x="298" y="78"/>
                    <a:pt x="315" y="60"/>
                    <a:pt x="315" y="39"/>
                  </a:cubicBezTo>
                  <a:lnTo>
                    <a:pt x="315" y="39"/>
                  </a:lnTo>
                  <a:cubicBezTo>
                    <a:pt x="315" y="17"/>
                    <a:pt x="298" y="0"/>
                    <a:pt x="276" y="0"/>
                  </a:cubicBezTo>
                  <a:lnTo>
                    <a:pt x="276" y="0"/>
                  </a:lnTo>
                  <a:cubicBezTo>
                    <a:pt x="254" y="0"/>
                    <a:pt x="236" y="17"/>
                    <a:pt x="236" y="39"/>
                  </a:cubicBezTo>
                  <a:lnTo>
                    <a:pt x="236" y="39"/>
                  </a:lnTo>
                  <a:cubicBezTo>
                    <a:pt x="236" y="43"/>
                    <a:pt x="237" y="47"/>
                    <a:pt x="238" y="51"/>
                  </a:cubicBezTo>
                  <a:lnTo>
                    <a:pt x="69" y="147"/>
                  </a:lnTo>
                  <a:lnTo>
                    <a:pt x="69" y="147"/>
                  </a:lnTo>
                  <a:cubicBezTo>
                    <a:pt x="61" y="139"/>
                    <a:pt x="51" y="133"/>
                    <a:pt x="40" y="133"/>
                  </a:cubicBezTo>
                  <a:lnTo>
                    <a:pt x="40" y="133"/>
                  </a:lnTo>
                  <a:cubicBezTo>
                    <a:pt x="18" y="133"/>
                    <a:pt x="0" y="151"/>
                    <a:pt x="0" y="173"/>
                  </a:cubicBezTo>
                  <a:lnTo>
                    <a:pt x="0" y="173"/>
                  </a:lnTo>
                  <a:cubicBezTo>
                    <a:pt x="0" y="195"/>
                    <a:pt x="18" y="212"/>
                    <a:pt x="40" y="212"/>
                  </a:cubicBezTo>
                  <a:lnTo>
                    <a:pt x="40" y="212"/>
                  </a:lnTo>
                  <a:cubicBezTo>
                    <a:pt x="51" y="212"/>
                    <a:pt x="61" y="207"/>
                    <a:pt x="69" y="198"/>
                  </a:cubicBezTo>
                  <a:lnTo>
                    <a:pt x="238" y="294"/>
                  </a:lnTo>
                  <a:lnTo>
                    <a:pt x="238" y="294"/>
                  </a:lnTo>
                  <a:cubicBezTo>
                    <a:pt x="237" y="299"/>
                    <a:pt x="236" y="302"/>
                    <a:pt x="236" y="306"/>
                  </a:cubicBezTo>
                  <a:lnTo>
                    <a:pt x="236" y="306"/>
                  </a:lnTo>
                  <a:cubicBezTo>
                    <a:pt x="236" y="329"/>
                    <a:pt x="254" y="346"/>
                    <a:pt x="276" y="346"/>
                  </a:cubicBezTo>
                  <a:lnTo>
                    <a:pt x="276" y="346"/>
                  </a:lnTo>
                  <a:cubicBezTo>
                    <a:pt x="298" y="346"/>
                    <a:pt x="315" y="329"/>
                    <a:pt x="315" y="306"/>
                  </a:cubicBezTo>
                  <a:lnTo>
                    <a:pt x="315" y="306"/>
                  </a:lnTo>
                  <a:cubicBezTo>
                    <a:pt x="315" y="285"/>
                    <a:pt x="298" y="267"/>
                    <a:pt x="276" y="267"/>
                  </a:cubicBezTo>
                </a:path>
              </a:pathLst>
            </a:custGeom>
            <a:solidFill>
              <a:srgbClr val="1DA1F2"/>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993"/>
                </a:solidFill>
                <a:effectLst/>
                <a:uLnTx/>
                <a:uFillTx/>
                <a:latin typeface="DM Sans" pitchFamily="2" charset="77"/>
              </a:endParaRPr>
            </a:p>
          </p:txBody>
        </p:sp>
        <p:sp>
          <p:nvSpPr>
            <p:cNvPr id="85" name="Freeform 90">
              <a:extLst>
                <a:ext uri="{FF2B5EF4-FFF2-40B4-BE49-F238E27FC236}">
                  <a16:creationId xmlns:a16="http://schemas.microsoft.com/office/drawing/2014/main" id="{ECA606BC-01F5-4B6F-9B07-C3003D1DFE88}"/>
                </a:ext>
              </a:extLst>
            </p:cNvPr>
            <p:cNvSpPr>
              <a:spLocks noChangeArrowheads="1"/>
            </p:cNvSpPr>
            <p:nvPr/>
          </p:nvSpPr>
          <p:spPr bwMode="auto">
            <a:xfrm>
              <a:off x="6596904" y="4940933"/>
              <a:ext cx="1505095" cy="1373262"/>
            </a:xfrm>
            <a:custGeom>
              <a:avLst/>
              <a:gdLst>
                <a:gd name="T0" fmla="*/ 1168 w 1207"/>
                <a:gd name="T1" fmla="*/ 448 h 1101"/>
                <a:gd name="T2" fmla="*/ 304 w 1207"/>
                <a:gd name="T3" fmla="*/ 14 h 1101"/>
                <a:gd name="T4" fmla="*/ 304 w 1207"/>
                <a:gd name="T5" fmla="*/ 14 h 1101"/>
                <a:gd name="T6" fmla="*/ 228 w 1207"/>
                <a:gd name="T7" fmla="*/ 39 h 1101"/>
                <a:gd name="T8" fmla="*/ 13 w 1207"/>
                <a:gd name="T9" fmla="*/ 467 h 1101"/>
                <a:gd name="T10" fmla="*/ 13 w 1207"/>
                <a:gd name="T11" fmla="*/ 467 h 1101"/>
                <a:gd name="T12" fmla="*/ 38 w 1207"/>
                <a:gd name="T13" fmla="*/ 543 h 1101"/>
                <a:gd name="T14" fmla="*/ 635 w 1207"/>
                <a:gd name="T15" fmla="*/ 842 h 1101"/>
                <a:gd name="T16" fmla="*/ 693 w 1207"/>
                <a:gd name="T17" fmla="*/ 1072 h 1101"/>
                <a:gd name="T18" fmla="*/ 693 w 1207"/>
                <a:gd name="T19" fmla="*/ 1072 h 1101"/>
                <a:gd name="T20" fmla="*/ 747 w 1207"/>
                <a:gd name="T21" fmla="*/ 1076 h 1101"/>
                <a:gd name="T22" fmla="*/ 818 w 1207"/>
                <a:gd name="T23" fmla="*/ 935 h 1101"/>
                <a:gd name="T24" fmla="*/ 902 w 1207"/>
                <a:gd name="T25" fmla="*/ 977 h 1101"/>
                <a:gd name="T26" fmla="*/ 902 w 1207"/>
                <a:gd name="T27" fmla="*/ 977 h 1101"/>
                <a:gd name="T28" fmla="*/ 978 w 1207"/>
                <a:gd name="T29" fmla="*/ 952 h 1101"/>
                <a:gd name="T30" fmla="*/ 1193 w 1207"/>
                <a:gd name="T31" fmla="*/ 524 h 1101"/>
                <a:gd name="T32" fmla="*/ 1193 w 1207"/>
                <a:gd name="T33" fmla="*/ 524 h 1101"/>
                <a:gd name="T34" fmla="*/ 1168 w 1207"/>
                <a:gd name="T35" fmla="*/ 448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7" h="1101">
                  <a:moveTo>
                    <a:pt x="1168" y="448"/>
                  </a:moveTo>
                  <a:lnTo>
                    <a:pt x="304" y="14"/>
                  </a:lnTo>
                  <a:lnTo>
                    <a:pt x="304" y="14"/>
                  </a:lnTo>
                  <a:cubicBezTo>
                    <a:pt x="276" y="0"/>
                    <a:pt x="243" y="12"/>
                    <a:pt x="228" y="39"/>
                  </a:cubicBezTo>
                  <a:lnTo>
                    <a:pt x="13" y="467"/>
                  </a:lnTo>
                  <a:lnTo>
                    <a:pt x="13" y="467"/>
                  </a:lnTo>
                  <a:cubicBezTo>
                    <a:pt x="0" y="496"/>
                    <a:pt x="11" y="529"/>
                    <a:pt x="38" y="543"/>
                  </a:cubicBezTo>
                  <a:lnTo>
                    <a:pt x="635" y="842"/>
                  </a:lnTo>
                  <a:lnTo>
                    <a:pt x="693" y="1072"/>
                  </a:lnTo>
                  <a:lnTo>
                    <a:pt x="693" y="1072"/>
                  </a:lnTo>
                  <a:cubicBezTo>
                    <a:pt x="701" y="1097"/>
                    <a:pt x="735" y="1100"/>
                    <a:pt x="747" y="1076"/>
                  </a:cubicBezTo>
                  <a:lnTo>
                    <a:pt x="818" y="935"/>
                  </a:lnTo>
                  <a:lnTo>
                    <a:pt x="902" y="977"/>
                  </a:lnTo>
                  <a:lnTo>
                    <a:pt x="902" y="977"/>
                  </a:lnTo>
                  <a:cubicBezTo>
                    <a:pt x="930" y="991"/>
                    <a:pt x="964" y="979"/>
                    <a:pt x="978" y="952"/>
                  </a:cubicBezTo>
                  <a:lnTo>
                    <a:pt x="1193" y="524"/>
                  </a:lnTo>
                  <a:lnTo>
                    <a:pt x="1193" y="524"/>
                  </a:lnTo>
                  <a:cubicBezTo>
                    <a:pt x="1206" y="496"/>
                    <a:pt x="1195" y="462"/>
                    <a:pt x="1168" y="448"/>
                  </a:cubicBezTo>
                </a:path>
              </a:pathLst>
            </a:custGeom>
            <a:solidFill>
              <a:srgbClr val="E2EE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993"/>
                </a:solidFill>
                <a:effectLst/>
                <a:uLnTx/>
                <a:uFillTx/>
                <a:latin typeface="DM Sans" pitchFamily="2" charset="77"/>
              </a:endParaRPr>
            </a:p>
          </p:txBody>
        </p:sp>
        <p:sp>
          <p:nvSpPr>
            <p:cNvPr id="86" name="Freeform 91">
              <a:extLst>
                <a:ext uri="{FF2B5EF4-FFF2-40B4-BE49-F238E27FC236}">
                  <a16:creationId xmlns:a16="http://schemas.microsoft.com/office/drawing/2014/main" id="{E597FE1D-3DB0-4D31-9322-A9126F89EA83}"/>
                </a:ext>
              </a:extLst>
            </p:cNvPr>
            <p:cNvSpPr>
              <a:spLocks noChangeArrowheads="1"/>
            </p:cNvSpPr>
            <p:nvPr/>
          </p:nvSpPr>
          <p:spPr bwMode="auto">
            <a:xfrm>
              <a:off x="6953954" y="5210090"/>
              <a:ext cx="120847" cy="120847"/>
            </a:xfrm>
            <a:custGeom>
              <a:avLst/>
              <a:gdLst>
                <a:gd name="T0" fmla="*/ 87 w 98"/>
                <a:gd name="T1" fmla="*/ 68 h 99"/>
                <a:gd name="T2" fmla="*/ 87 w 98"/>
                <a:gd name="T3" fmla="*/ 68 h 99"/>
                <a:gd name="T4" fmla="*/ 29 w 98"/>
                <a:gd name="T5" fmla="*/ 87 h 99"/>
                <a:gd name="T6" fmla="*/ 29 w 98"/>
                <a:gd name="T7" fmla="*/ 87 h 99"/>
                <a:gd name="T8" fmla="*/ 11 w 98"/>
                <a:gd name="T9" fmla="*/ 30 h 99"/>
                <a:gd name="T10" fmla="*/ 11 w 98"/>
                <a:gd name="T11" fmla="*/ 30 h 99"/>
                <a:gd name="T12" fmla="*/ 68 w 98"/>
                <a:gd name="T13" fmla="*/ 11 h 99"/>
                <a:gd name="T14" fmla="*/ 68 w 98"/>
                <a:gd name="T15" fmla="*/ 11 h 99"/>
                <a:gd name="T16" fmla="*/ 87 w 98"/>
                <a:gd name="T17" fmla="*/ 6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99">
                  <a:moveTo>
                    <a:pt x="87" y="68"/>
                  </a:moveTo>
                  <a:lnTo>
                    <a:pt x="87" y="68"/>
                  </a:lnTo>
                  <a:cubicBezTo>
                    <a:pt x="76" y="89"/>
                    <a:pt x="51" y="98"/>
                    <a:pt x="29" y="87"/>
                  </a:cubicBezTo>
                  <a:lnTo>
                    <a:pt x="29" y="87"/>
                  </a:lnTo>
                  <a:cubicBezTo>
                    <a:pt x="9" y="76"/>
                    <a:pt x="0" y="51"/>
                    <a:pt x="11" y="30"/>
                  </a:cubicBezTo>
                  <a:lnTo>
                    <a:pt x="11" y="30"/>
                  </a:lnTo>
                  <a:cubicBezTo>
                    <a:pt x="22" y="9"/>
                    <a:pt x="46" y="0"/>
                    <a:pt x="68" y="11"/>
                  </a:cubicBezTo>
                  <a:lnTo>
                    <a:pt x="68" y="11"/>
                  </a:lnTo>
                  <a:cubicBezTo>
                    <a:pt x="89" y="21"/>
                    <a:pt x="97" y="47"/>
                    <a:pt x="87" y="68"/>
                  </a:cubicBezTo>
                </a:path>
              </a:pathLst>
            </a:custGeom>
            <a:solidFill>
              <a:srgbClr val="FBAE1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993"/>
                </a:solidFill>
                <a:effectLst/>
                <a:uLnTx/>
                <a:uFillTx/>
                <a:latin typeface="DM Sans" pitchFamily="2" charset="77"/>
              </a:endParaRPr>
            </a:p>
          </p:txBody>
        </p:sp>
        <p:sp>
          <p:nvSpPr>
            <p:cNvPr id="87" name="Freeform 49">
              <a:extLst>
                <a:ext uri="{FF2B5EF4-FFF2-40B4-BE49-F238E27FC236}">
                  <a16:creationId xmlns:a16="http://schemas.microsoft.com/office/drawing/2014/main" id="{3991D2B8-5861-4E5C-B8B7-01348314E2C6}"/>
                </a:ext>
              </a:extLst>
            </p:cNvPr>
            <p:cNvSpPr>
              <a:spLocks noChangeArrowheads="1"/>
            </p:cNvSpPr>
            <p:nvPr/>
          </p:nvSpPr>
          <p:spPr bwMode="auto">
            <a:xfrm>
              <a:off x="7151297" y="5325464"/>
              <a:ext cx="669708" cy="372246"/>
            </a:xfrm>
            <a:custGeom>
              <a:avLst/>
              <a:gdLst>
                <a:gd name="connsiteX0" fmla="*/ 25883 w 669708"/>
                <a:gd name="connsiteY0" fmla="*/ 1774 h 372246"/>
                <a:gd name="connsiteX1" fmla="*/ 54679 w 669708"/>
                <a:gd name="connsiteY1" fmla="*/ 4410 h 372246"/>
                <a:gd name="connsiteX2" fmla="*/ 648651 w 669708"/>
                <a:gd name="connsiteY2" fmla="*/ 300857 h 372246"/>
                <a:gd name="connsiteX3" fmla="*/ 666084 w 669708"/>
                <a:gd name="connsiteY3" fmla="*/ 351712 h 372246"/>
                <a:gd name="connsiteX4" fmla="*/ 615030 w 669708"/>
                <a:gd name="connsiteY4" fmla="*/ 367837 h 372246"/>
                <a:gd name="connsiteX5" fmla="*/ 21058 w 669708"/>
                <a:gd name="connsiteY5" fmla="*/ 71390 h 372246"/>
                <a:gd name="connsiteX6" fmla="*/ 3625 w 669708"/>
                <a:gd name="connsiteY6" fmla="*/ 20535 h 372246"/>
                <a:gd name="connsiteX7" fmla="*/ 25883 w 669708"/>
                <a:gd name="connsiteY7" fmla="*/ 1774 h 37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9708" h="372246">
                  <a:moveTo>
                    <a:pt x="25883" y="1774"/>
                  </a:moveTo>
                  <a:cubicBezTo>
                    <a:pt x="35067" y="-1171"/>
                    <a:pt x="45340" y="-551"/>
                    <a:pt x="54679" y="4410"/>
                  </a:cubicBezTo>
                  <a:lnTo>
                    <a:pt x="648651" y="300857"/>
                  </a:lnTo>
                  <a:cubicBezTo>
                    <a:pt x="667330" y="310780"/>
                    <a:pt x="674801" y="333107"/>
                    <a:pt x="666084" y="351712"/>
                  </a:cubicBezTo>
                  <a:cubicBezTo>
                    <a:pt x="656123" y="370318"/>
                    <a:pt x="633709" y="377760"/>
                    <a:pt x="615030" y="367837"/>
                  </a:cubicBezTo>
                  <a:lnTo>
                    <a:pt x="21058" y="71390"/>
                  </a:lnTo>
                  <a:cubicBezTo>
                    <a:pt x="2380" y="61467"/>
                    <a:pt x="-5092" y="39140"/>
                    <a:pt x="3625" y="20535"/>
                  </a:cubicBezTo>
                  <a:cubicBezTo>
                    <a:pt x="8606" y="11232"/>
                    <a:pt x="16700" y="4720"/>
                    <a:pt x="25883" y="1774"/>
                  </a:cubicBezTo>
                  <a:close/>
                </a:path>
              </a:pathLst>
            </a:custGeom>
            <a:solidFill>
              <a:srgbClr val="FFFFFF"/>
            </a:solidFill>
            <a:ln>
              <a:noFill/>
            </a:ln>
            <a:effectLst/>
          </p:spPr>
          <p:txBody>
            <a:bodyPr wrap="square" anchor="ctr">
              <a:noAutofit/>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993"/>
                </a:solidFill>
                <a:effectLst/>
                <a:uLnTx/>
                <a:uFillTx/>
                <a:latin typeface="DM Sans" pitchFamily="2" charset="77"/>
              </a:endParaRPr>
            </a:p>
          </p:txBody>
        </p:sp>
        <p:sp>
          <p:nvSpPr>
            <p:cNvPr id="88" name="Freeform 48">
              <a:extLst>
                <a:ext uri="{FF2B5EF4-FFF2-40B4-BE49-F238E27FC236}">
                  <a16:creationId xmlns:a16="http://schemas.microsoft.com/office/drawing/2014/main" id="{9C5B6CCA-610E-49DC-95F3-1DD205FB2151}"/>
                </a:ext>
              </a:extLst>
            </p:cNvPr>
            <p:cNvSpPr>
              <a:spLocks noChangeArrowheads="1"/>
            </p:cNvSpPr>
            <p:nvPr/>
          </p:nvSpPr>
          <p:spPr bwMode="auto">
            <a:xfrm>
              <a:off x="6871616" y="5418452"/>
              <a:ext cx="861479" cy="471893"/>
            </a:xfrm>
            <a:custGeom>
              <a:avLst/>
              <a:gdLst>
                <a:gd name="connsiteX0" fmla="*/ 25683 w 861479"/>
                <a:gd name="connsiteY0" fmla="*/ 2080 h 471893"/>
                <a:gd name="connsiteX1" fmla="*/ 54421 w 861479"/>
                <a:gd name="connsiteY1" fmla="*/ 3645 h 471893"/>
                <a:gd name="connsiteX2" fmla="*/ 840350 w 861479"/>
                <a:gd name="connsiteY2" fmla="*/ 399372 h 471893"/>
                <a:gd name="connsiteX3" fmla="*/ 857843 w 861479"/>
                <a:gd name="connsiteY3" fmla="*/ 450717 h 471893"/>
                <a:gd name="connsiteX4" fmla="*/ 806614 w 861479"/>
                <a:gd name="connsiteY4" fmla="*/ 468249 h 471893"/>
                <a:gd name="connsiteX5" fmla="*/ 20685 w 861479"/>
                <a:gd name="connsiteY5" fmla="*/ 71270 h 471893"/>
                <a:gd name="connsiteX6" fmla="*/ 4442 w 861479"/>
                <a:gd name="connsiteY6" fmla="*/ 21178 h 471893"/>
                <a:gd name="connsiteX7" fmla="*/ 25683 w 861479"/>
                <a:gd name="connsiteY7" fmla="*/ 2080 h 47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1479" h="471893">
                  <a:moveTo>
                    <a:pt x="25683" y="2080"/>
                  </a:moveTo>
                  <a:cubicBezTo>
                    <a:pt x="34742" y="-1051"/>
                    <a:pt x="45050" y="-738"/>
                    <a:pt x="54421" y="3645"/>
                  </a:cubicBezTo>
                  <a:lnTo>
                    <a:pt x="840350" y="399372"/>
                  </a:lnTo>
                  <a:cubicBezTo>
                    <a:pt x="859093" y="409391"/>
                    <a:pt x="866590" y="431932"/>
                    <a:pt x="857843" y="450717"/>
                  </a:cubicBezTo>
                  <a:cubicBezTo>
                    <a:pt x="847847" y="469501"/>
                    <a:pt x="824107" y="477015"/>
                    <a:pt x="806614" y="468249"/>
                  </a:cubicBezTo>
                  <a:lnTo>
                    <a:pt x="20685" y="71270"/>
                  </a:lnTo>
                  <a:cubicBezTo>
                    <a:pt x="1943" y="62503"/>
                    <a:pt x="-5554" y="39962"/>
                    <a:pt x="4442" y="21178"/>
                  </a:cubicBezTo>
                  <a:cubicBezTo>
                    <a:pt x="8815" y="11786"/>
                    <a:pt x="16624" y="5211"/>
                    <a:pt x="25683" y="2080"/>
                  </a:cubicBezTo>
                  <a:close/>
                </a:path>
              </a:pathLst>
            </a:custGeom>
            <a:solidFill>
              <a:srgbClr val="FFFFFF"/>
            </a:solidFill>
            <a:ln>
              <a:noFill/>
            </a:ln>
            <a:effectLst/>
          </p:spPr>
          <p:txBody>
            <a:bodyPr wrap="square" anchor="ctr">
              <a:noAutofit/>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993"/>
                </a:solidFill>
                <a:effectLst/>
                <a:uLnTx/>
                <a:uFillTx/>
                <a:latin typeface="DM Sans" pitchFamily="2" charset="77"/>
              </a:endParaRPr>
            </a:p>
          </p:txBody>
        </p:sp>
        <p:sp>
          <p:nvSpPr>
            <p:cNvPr id="91" name="Freeform 55">
              <a:extLst>
                <a:ext uri="{FF2B5EF4-FFF2-40B4-BE49-F238E27FC236}">
                  <a16:creationId xmlns:a16="http://schemas.microsoft.com/office/drawing/2014/main" id="{D554CA58-104E-4FB8-9C05-E5020A312D78}"/>
                </a:ext>
              </a:extLst>
            </p:cNvPr>
            <p:cNvSpPr>
              <a:spLocks noChangeArrowheads="1"/>
            </p:cNvSpPr>
            <p:nvPr/>
          </p:nvSpPr>
          <p:spPr bwMode="auto">
            <a:xfrm>
              <a:off x="8171433" y="9448069"/>
              <a:ext cx="431820" cy="240061"/>
            </a:xfrm>
            <a:custGeom>
              <a:avLst/>
              <a:gdLst>
                <a:gd name="connsiteX0" fmla="*/ 415167 w 431820"/>
                <a:gd name="connsiteY0" fmla="*/ 1198 h 240061"/>
                <a:gd name="connsiteX1" fmla="*/ 429680 w 431820"/>
                <a:gd name="connsiteY1" fmla="*/ 13309 h 240061"/>
                <a:gd name="connsiteX2" fmla="*/ 418444 w 431820"/>
                <a:gd name="connsiteY2" fmla="*/ 45604 h 240061"/>
                <a:gd name="connsiteX3" fmla="*/ 35179 w 431820"/>
                <a:gd name="connsiteY3" fmla="*/ 238135 h 240061"/>
                <a:gd name="connsiteX4" fmla="*/ 2720 w 431820"/>
                <a:gd name="connsiteY4" fmla="*/ 226956 h 240061"/>
                <a:gd name="connsiteX5" fmla="*/ 12708 w 431820"/>
                <a:gd name="connsiteY5" fmla="*/ 194661 h 240061"/>
                <a:gd name="connsiteX6" fmla="*/ 395973 w 431820"/>
                <a:gd name="connsiteY6" fmla="*/ 2130 h 240061"/>
                <a:gd name="connsiteX7" fmla="*/ 415167 w 431820"/>
                <a:gd name="connsiteY7" fmla="*/ 1198 h 24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1820" h="240061">
                  <a:moveTo>
                    <a:pt x="415167" y="1198"/>
                  </a:moveTo>
                  <a:cubicBezTo>
                    <a:pt x="421253" y="3061"/>
                    <a:pt x="426559" y="7098"/>
                    <a:pt x="429680" y="13309"/>
                  </a:cubicBezTo>
                  <a:cubicBezTo>
                    <a:pt x="434674" y="25730"/>
                    <a:pt x="430928" y="39394"/>
                    <a:pt x="418444" y="45604"/>
                  </a:cubicBezTo>
                  <a:lnTo>
                    <a:pt x="35179" y="238135"/>
                  </a:lnTo>
                  <a:cubicBezTo>
                    <a:pt x="22695" y="243104"/>
                    <a:pt x="8962" y="238135"/>
                    <a:pt x="2720" y="226956"/>
                  </a:cubicBezTo>
                  <a:cubicBezTo>
                    <a:pt x="-3522" y="214535"/>
                    <a:pt x="1472" y="199629"/>
                    <a:pt x="12708" y="194661"/>
                  </a:cubicBezTo>
                  <a:lnTo>
                    <a:pt x="395973" y="2130"/>
                  </a:lnTo>
                  <a:cubicBezTo>
                    <a:pt x="402215" y="-354"/>
                    <a:pt x="409081" y="-665"/>
                    <a:pt x="415167" y="1198"/>
                  </a:cubicBezTo>
                  <a:close/>
                </a:path>
              </a:pathLst>
            </a:custGeom>
            <a:solidFill>
              <a:srgbClr val="FFFFFF"/>
            </a:solidFill>
            <a:ln>
              <a:noFill/>
            </a:ln>
            <a:effectLst/>
          </p:spPr>
          <p:txBody>
            <a:bodyPr wrap="square" anchor="ctr">
              <a:noAutofit/>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993"/>
                </a:solidFill>
                <a:effectLst/>
                <a:uLnTx/>
                <a:uFillTx/>
                <a:latin typeface="DM Sans" pitchFamily="2" charset="77"/>
              </a:endParaRPr>
            </a:p>
          </p:txBody>
        </p:sp>
        <p:sp>
          <p:nvSpPr>
            <p:cNvPr id="92" name="Freeform 54">
              <a:extLst>
                <a:ext uri="{FF2B5EF4-FFF2-40B4-BE49-F238E27FC236}">
                  <a16:creationId xmlns:a16="http://schemas.microsoft.com/office/drawing/2014/main" id="{3D52F2A8-E424-4453-8DE4-12140178AA9F}"/>
                </a:ext>
              </a:extLst>
            </p:cNvPr>
            <p:cNvSpPr>
              <a:spLocks noChangeArrowheads="1"/>
            </p:cNvSpPr>
            <p:nvPr/>
          </p:nvSpPr>
          <p:spPr bwMode="auto">
            <a:xfrm>
              <a:off x="8231853" y="9509135"/>
              <a:ext cx="552264" cy="299403"/>
            </a:xfrm>
            <a:custGeom>
              <a:avLst/>
              <a:gdLst>
                <a:gd name="connsiteX0" fmla="*/ 535456 w 552264"/>
                <a:gd name="connsiteY0" fmla="*/ 1147 h 299403"/>
                <a:gd name="connsiteX1" fmla="*/ 549307 w 552264"/>
                <a:gd name="connsiteY1" fmla="*/ 12574 h 299403"/>
                <a:gd name="connsiteX2" fmla="*/ 539347 w 552264"/>
                <a:gd name="connsiteY2" fmla="*/ 44694 h 299403"/>
                <a:gd name="connsiteX3" fmla="*/ 35085 w 552264"/>
                <a:gd name="connsiteY3" fmla="*/ 296713 h 299403"/>
                <a:gd name="connsiteX4" fmla="*/ 2713 w 552264"/>
                <a:gd name="connsiteY4" fmla="*/ 286830 h 299403"/>
                <a:gd name="connsiteX5" fmla="*/ 12673 w 552264"/>
                <a:gd name="connsiteY5" fmla="*/ 254710 h 299403"/>
                <a:gd name="connsiteX6" fmla="*/ 516935 w 552264"/>
                <a:gd name="connsiteY6" fmla="*/ 2691 h 299403"/>
                <a:gd name="connsiteX7" fmla="*/ 535456 w 552264"/>
                <a:gd name="connsiteY7" fmla="*/ 1147 h 29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2264" h="299403">
                  <a:moveTo>
                    <a:pt x="535456" y="1147"/>
                  </a:moveTo>
                  <a:cubicBezTo>
                    <a:pt x="541214" y="3000"/>
                    <a:pt x="546195" y="7015"/>
                    <a:pt x="549307" y="12574"/>
                  </a:cubicBezTo>
                  <a:cubicBezTo>
                    <a:pt x="555533" y="24928"/>
                    <a:pt x="551798" y="39752"/>
                    <a:pt x="539347" y="44694"/>
                  </a:cubicBezTo>
                  <a:lnTo>
                    <a:pt x="35085" y="296713"/>
                  </a:lnTo>
                  <a:cubicBezTo>
                    <a:pt x="22634" y="302890"/>
                    <a:pt x="8938" y="297948"/>
                    <a:pt x="2713" y="286830"/>
                  </a:cubicBezTo>
                  <a:cubicBezTo>
                    <a:pt x="-3513" y="274476"/>
                    <a:pt x="1468" y="259651"/>
                    <a:pt x="12673" y="254710"/>
                  </a:cubicBezTo>
                  <a:lnTo>
                    <a:pt x="516935" y="2691"/>
                  </a:lnTo>
                  <a:cubicBezTo>
                    <a:pt x="523160" y="-397"/>
                    <a:pt x="529697" y="-706"/>
                    <a:pt x="535456" y="1147"/>
                  </a:cubicBezTo>
                  <a:close/>
                </a:path>
              </a:pathLst>
            </a:custGeom>
            <a:solidFill>
              <a:srgbClr val="FFFFFF"/>
            </a:solidFill>
            <a:ln>
              <a:noFill/>
            </a:ln>
            <a:effectLst/>
          </p:spPr>
          <p:txBody>
            <a:bodyPr wrap="square" anchor="ctr">
              <a:noAutofit/>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993"/>
                </a:solidFill>
                <a:effectLst/>
                <a:uLnTx/>
                <a:uFillTx/>
                <a:latin typeface="DM Sans" pitchFamily="2" charset="77"/>
              </a:endParaRPr>
            </a:p>
          </p:txBody>
        </p:sp>
      </p:grpSp>
      <p:sp>
        <p:nvSpPr>
          <p:cNvPr id="93" name="Rectangle 92">
            <a:extLst>
              <a:ext uri="{FF2B5EF4-FFF2-40B4-BE49-F238E27FC236}">
                <a16:creationId xmlns:a16="http://schemas.microsoft.com/office/drawing/2014/main" id="{39B2324C-A396-44AE-9D29-CEF5EEA5AC29}"/>
              </a:ext>
            </a:extLst>
          </p:cNvPr>
          <p:cNvSpPr/>
          <p:nvPr/>
        </p:nvSpPr>
        <p:spPr>
          <a:xfrm>
            <a:off x="3882133" y="4766024"/>
            <a:ext cx="3120615" cy="1984518"/>
          </a:xfrm>
          <a:prstGeom prst="rect">
            <a:avLst/>
          </a:prstGeom>
        </p:spPr>
        <p:txBody>
          <a:bodyPr wrap="square">
            <a:spAutoFit/>
          </a:bodyPr>
          <a:lstStyle/>
          <a:p>
            <a:pPr>
              <a:lnSpc>
                <a:spcPct val="107000"/>
              </a:lnSpc>
              <a:spcAft>
                <a:spcPts val="800"/>
              </a:spcAft>
            </a:pPr>
            <a:r>
              <a:rPr lang="en-US" dirty="0">
                <a:latin typeface="Bahnschrift" panose="020B0502040204020203" pitchFamily="34" charset="0"/>
                <a:ea typeface="Calibri" panose="020F0502020204030204" pitchFamily="34" charset="0"/>
                <a:cs typeface="Times New Roman" panose="02020603050405020304" pitchFamily="18" charset="0"/>
              </a:rPr>
              <a:t>Rosa.Galvez@sen.parl.gc.ca</a:t>
            </a:r>
          </a:p>
          <a:p>
            <a:pPr>
              <a:lnSpc>
                <a:spcPct val="107000"/>
              </a:lnSpc>
              <a:spcAft>
                <a:spcPts val="800"/>
              </a:spcAft>
            </a:pPr>
            <a:r>
              <a:rPr lang="en-CA" b="1" dirty="0">
                <a:latin typeface="Bahnschrift" panose="020B0502040204020203" pitchFamily="34" charset="0"/>
              </a:rPr>
              <a:t>RosaGalvez.ca</a:t>
            </a:r>
          </a:p>
          <a:p>
            <a:pPr>
              <a:lnSpc>
                <a:spcPct val="107000"/>
              </a:lnSpc>
              <a:spcAft>
                <a:spcPts val="800"/>
              </a:spcAft>
            </a:pPr>
            <a:r>
              <a:rPr lang="en-CA" dirty="0">
                <a:latin typeface="Bahnschrift" panose="020B0502040204020203" pitchFamily="34" charset="0"/>
              </a:rPr>
              <a:t>@</a:t>
            </a:r>
            <a:r>
              <a:rPr lang="en-CA" dirty="0" err="1">
                <a:latin typeface="Bahnschrift" panose="020B0502040204020203" pitchFamily="34" charset="0"/>
              </a:rPr>
              <a:t>SenRosaGalvez</a:t>
            </a:r>
            <a:endParaRPr lang="en-CA" dirty="0">
              <a:latin typeface="Bahnschrift" panose="020B0502040204020203" pitchFamily="34" charset="0"/>
            </a:endParaRPr>
          </a:p>
          <a:p>
            <a:pPr>
              <a:lnSpc>
                <a:spcPct val="107000"/>
              </a:lnSpc>
              <a:spcAft>
                <a:spcPts val="800"/>
              </a:spcAft>
            </a:pPr>
            <a:endParaRPr lang="en-CA" dirty="0">
              <a:latin typeface="Bahnschrift" panose="020B0502040204020203" pitchFamily="34" charset="0"/>
            </a:endParaRPr>
          </a:p>
          <a:p>
            <a:pPr>
              <a:lnSpc>
                <a:spcPct val="107000"/>
              </a:lnSpc>
              <a:spcAft>
                <a:spcPts val="800"/>
              </a:spcAft>
            </a:pPr>
            <a:r>
              <a:rPr lang="en-CA" dirty="0">
                <a:latin typeface="Bahnschrift" panose="020B0502040204020203" pitchFamily="34" charset="0"/>
              </a:rPr>
              <a:t>#CAFA</a:t>
            </a:r>
          </a:p>
        </p:txBody>
      </p:sp>
      <p:pic>
        <p:nvPicPr>
          <p:cNvPr id="94" name="Picture 93">
            <a:extLst>
              <a:ext uri="{FF2B5EF4-FFF2-40B4-BE49-F238E27FC236}">
                <a16:creationId xmlns:a16="http://schemas.microsoft.com/office/drawing/2014/main" id="{235E01C7-EAB3-4973-81D6-C13BE640B53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157266" y="4532863"/>
            <a:ext cx="722846" cy="2119506"/>
          </a:xfrm>
          <a:prstGeom prst="rect">
            <a:avLst/>
          </a:prstGeom>
        </p:spPr>
      </p:pic>
      <p:sp>
        <p:nvSpPr>
          <p:cNvPr id="95" name="Content Placeholder 2">
            <a:extLst>
              <a:ext uri="{FF2B5EF4-FFF2-40B4-BE49-F238E27FC236}">
                <a16:creationId xmlns:a16="http://schemas.microsoft.com/office/drawing/2014/main" id="{F0E4DB69-EF01-457C-8D24-F15F866E38F2}"/>
              </a:ext>
            </a:extLst>
          </p:cNvPr>
          <p:cNvSpPr txBox="1">
            <a:spLocks/>
          </p:cNvSpPr>
          <p:nvPr/>
        </p:nvSpPr>
        <p:spPr>
          <a:xfrm>
            <a:off x="5590649" y="1251217"/>
            <a:ext cx="6391263" cy="1325585"/>
          </a:xfrm>
          <a:prstGeom prst="flowChartAlternateProcess">
            <a:avLst/>
          </a:prstGeom>
          <a:noFill/>
        </p:spPr>
        <p:txBody>
          <a:bodyPr vert="horz" lIns="91440" tIns="0" rIns="9144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1800" dirty="0">
                <a:solidFill>
                  <a:schemeClr val="bg1"/>
                </a:solidFill>
                <a:latin typeface="Bahnschrift" panose="020B0502040204020203" pitchFamily="34" charset="0"/>
              </a:rPr>
              <a:t>And thanks to my incredible team:</a:t>
            </a:r>
          </a:p>
          <a:p>
            <a:pPr lvl="1" algn="l">
              <a:spcBef>
                <a:spcPts val="1200"/>
              </a:spcBef>
            </a:pPr>
            <a:r>
              <a:rPr lang="en-US" sz="1600" b="1" dirty="0">
                <a:solidFill>
                  <a:schemeClr val="bg1"/>
                </a:solidFill>
                <a:latin typeface="Bahnschrift" panose="020B0502040204020203" pitchFamily="34" charset="0"/>
              </a:rPr>
              <a:t>Cheryl Soullière </a:t>
            </a:r>
          </a:p>
          <a:p>
            <a:pPr lvl="1" algn="l">
              <a:spcBef>
                <a:spcPts val="0"/>
              </a:spcBef>
            </a:pPr>
            <a:r>
              <a:rPr lang="en-US" sz="1600" dirty="0">
                <a:solidFill>
                  <a:schemeClr val="bg1"/>
                </a:solidFill>
                <a:latin typeface="Bahnschrift" panose="020B0502040204020203" pitchFamily="34" charset="0"/>
              </a:rPr>
              <a:t>Parliamentary Research Assistant</a:t>
            </a:r>
          </a:p>
          <a:p>
            <a:pPr lvl="1" algn="l">
              <a:spcBef>
                <a:spcPts val="0"/>
              </a:spcBef>
            </a:pPr>
            <a:endParaRPr lang="en-US" sz="900" dirty="0">
              <a:solidFill>
                <a:schemeClr val="bg1"/>
              </a:solidFill>
              <a:latin typeface="Bahnschrift" panose="020B0502040204020203" pitchFamily="34" charset="0"/>
            </a:endParaRPr>
          </a:p>
          <a:p>
            <a:pPr lvl="1" algn="l">
              <a:spcBef>
                <a:spcPts val="0"/>
              </a:spcBef>
            </a:pPr>
            <a:r>
              <a:rPr lang="fr-FR" sz="1600" b="1" dirty="0">
                <a:solidFill>
                  <a:schemeClr val="bg1"/>
                </a:solidFill>
                <a:latin typeface="Bahnschrift" panose="020B0502040204020203" pitchFamily="34" charset="0"/>
              </a:rPr>
              <a:t>Alexandra Toutant</a:t>
            </a:r>
          </a:p>
          <a:p>
            <a:pPr lvl="1" algn="l">
              <a:spcBef>
                <a:spcPts val="0"/>
              </a:spcBef>
            </a:pPr>
            <a:r>
              <a:rPr lang="fr-FR" sz="1600" dirty="0" err="1">
                <a:solidFill>
                  <a:schemeClr val="bg1"/>
                </a:solidFill>
                <a:latin typeface="Bahnschrift" panose="020B0502040204020203" pitchFamily="34" charset="0"/>
              </a:rPr>
              <a:t>Special</a:t>
            </a:r>
            <a:r>
              <a:rPr lang="fr-FR" sz="1600" dirty="0">
                <a:solidFill>
                  <a:schemeClr val="bg1"/>
                </a:solidFill>
                <a:latin typeface="Bahnschrift" panose="020B0502040204020203" pitchFamily="34" charset="0"/>
              </a:rPr>
              <a:t> Assistant</a:t>
            </a:r>
          </a:p>
          <a:p>
            <a:pPr lvl="1" algn="l">
              <a:spcBef>
                <a:spcPts val="0"/>
              </a:spcBef>
            </a:pPr>
            <a:endParaRPr lang="en-US" sz="900" dirty="0">
              <a:solidFill>
                <a:schemeClr val="bg1"/>
              </a:solidFill>
              <a:latin typeface="Bahnschrift" panose="020B0502040204020203" pitchFamily="34" charset="0"/>
            </a:endParaRPr>
          </a:p>
          <a:p>
            <a:pPr lvl="1" algn="l">
              <a:lnSpc>
                <a:spcPct val="100000"/>
              </a:lnSpc>
              <a:spcBef>
                <a:spcPts val="0"/>
              </a:spcBef>
            </a:pPr>
            <a:r>
              <a:rPr lang="en-US" sz="1600" b="1" dirty="0">
                <a:solidFill>
                  <a:schemeClr val="bg1"/>
                </a:solidFill>
                <a:latin typeface="Bahnschrift" panose="020B0502040204020203" pitchFamily="34" charset="0"/>
              </a:rPr>
              <a:t>Diego Montes Ferro</a:t>
            </a:r>
          </a:p>
          <a:p>
            <a:pPr lvl="1" algn="l">
              <a:lnSpc>
                <a:spcPct val="100000"/>
              </a:lnSpc>
              <a:spcBef>
                <a:spcPts val="0"/>
              </a:spcBef>
            </a:pPr>
            <a:r>
              <a:rPr lang="en-US" sz="1600" dirty="0">
                <a:solidFill>
                  <a:schemeClr val="bg1"/>
                </a:solidFill>
                <a:latin typeface="Bahnschrift" panose="020B0502040204020203" pitchFamily="34" charset="0"/>
              </a:rPr>
              <a:t>Parliamentary Affairs Advisor</a:t>
            </a:r>
          </a:p>
          <a:p>
            <a:pPr lvl="1" algn="l">
              <a:spcBef>
                <a:spcPts val="1200"/>
              </a:spcBef>
            </a:pPr>
            <a:r>
              <a:rPr lang="en-US" sz="1600" b="1" dirty="0">
                <a:solidFill>
                  <a:schemeClr val="bg1"/>
                </a:solidFill>
                <a:latin typeface="Bahnschrift" panose="020B0502040204020203" pitchFamily="34" charset="0"/>
              </a:rPr>
              <a:t>Sylvie Bédard</a:t>
            </a:r>
          </a:p>
          <a:p>
            <a:pPr lvl="1" algn="l">
              <a:spcBef>
                <a:spcPts val="0"/>
              </a:spcBef>
            </a:pPr>
            <a:r>
              <a:rPr lang="en-US" sz="1600" dirty="0">
                <a:solidFill>
                  <a:schemeClr val="bg1"/>
                </a:solidFill>
                <a:latin typeface="Bahnschrift" panose="020B0502040204020203" pitchFamily="34" charset="0"/>
              </a:rPr>
              <a:t>Executive Assistant</a:t>
            </a:r>
          </a:p>
          <a:p>
            <a:pPr lvl="1" algn="l">
              <a:spcBef>
                <a:spcPts val="0"/>
              </a:spcBef>
            </a:pPr>
            <a:endParaRPr lang="en-US" sz="1600" dirty="0">
              <a:solidFill>
                <a:schemeClr val="bg1"/>
              </a:solidFill>
              <a:latin typeface="Bahnschrift" panose="020B0502040204020203" pitchFamily="34" charset="0"/>
            </a:endParaRPr>
          </a:p>
          <a:p>
            <a:pPr lvl="1" algn="l">
              <a:spcBef>
                <a:spcPts val="0"/>
              </a:spcBef>
            </a:pPr>
            <a:endParaRPr lang="en-US" sz="1700"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3608847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3">
            <a:extLst>
              <a:ext uri="{FF2B5EF4-FFF2-40B4-BE49-F238E27FC236}">
                <a16:creationId xmlns:a16="http://schemas.microsoft.com/office/drawing/2014/main" id="{976F4B26-0502-4345-B581-8EEA0837C0E1}"/>
              </a:ext>
            </a:extLst>
          </p:cNvPr>
          <p:cNvSpPr txBox="1">
            <a:spLocks/>
          </p:cNvSpPr>
          <p:nvPr/>
        </p:nvSpPr>
        <p:spPr>
          <a:xfrm>
            <a:off x="500889" y="-81311"/>
            <a:ext cx="11947047" cy="942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mn-lt"/>
                <a:ea typeface="+mj-ea"/>
                <a:cs typeface="+mj-cs"/>
              </a:rPr>
              <a:t>Visit </a:t>
            </a:r>
            <a:r>
              <a:rPr kumimoji="0" lang="en-US" sz="4000" b="0" i="0" u="none" strike="noStrike" kern="1200" cap="none" spc="0" normalizeH="0" baseline="0" noProof="0" dirty="0" err="1">
                <a:ln>
                  <a:noFill/>
                </a:ln>
                <a:solidFill>
                  <a:prstClr val="black"/>
                </a:solidFill>
                <a:effectLst/>
                <a:uLnTx/>
                <a:uFillTx/>
                <a:latin typeface="+mn-lt"/>
                <a:ea typeface="+mj-ea"/>
                <a:cs typeface="+mj-cs"/>
              </a:rPr>
              <a:t>RosaGalvez.Ca</a:t>
            </a:r>
            <a:r>
              <a:rPr kumimoji="0" lang="en-US" sz="4000" b="0" i="0" u="none" strike="noStrike" kern="1200" cap="none" spc="0" normalizeH="0" noProof="0" dirty="0">
                <a:ln>
                  <a:noFill/>
                </a:ln>
                <a:solidFill>
                  <a:prstClr val="black"/>
                </a:solidFill>
                <a:effectLst/>
                <a:uLnTx/>
                <a:uFillTx/>
                <a:latin typeface="+mn-lt"/>
                <a:ea typeface="+mj-ea"/>
                <a:cs typeface="+mj-cs"/>
              </a:rPr>
              <a:t> </a:t>
            </a:r>
            <a:endParaRPr kumimoji="0" lang="en-CA" sz="4000" b="0" i="0" u="none" strike="noStrike" kern="1200" cap="none" spc="0" normalizeH="0" baseline="0" noProof="0" dirty="0">
              <a:ln>
                <a:noFill/>
              </a:ln>
              <a:solidFill>
                <a:prstClr val="black"/>
              </a:solidFill>
              <a:effectLst/>
              <a:uLnTx/>
              <a:uFillTx/>
              <a:latin typeface="+mn-lt"/>
              <a:ea typeface="+mj-ea"/>
              <a:cs typeface="+mj-cs"/>
            </a:endParaRPr>
          </a:p>
        </p:txBody>
      </p:sp>
      <p:sp>
        <p:nvSpPr>
          <p:cNvPr id="9" name="Slide Number Placeholder 8">
            <a:extLst>
              <a:ext uri="{FF2B5EF4-FFF2-40B4-BE49-F238E27FC236}">
                <a16:creationId xmlns:a16="http://schemas.microsoft.com/office/drawing/2014/main" id="{71A8BD5D-8FFA-4B38-AFC4-D22BC4F50F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C3375C-6BF1-448A-B3E5-D9314EFE8EA1}" type="slidenum">
              <a:rPr kumimoji="0" lang="en-CA" sz="1200" b="0" i="0" u="none" strike="noStrike" kern="1200" cap="none" spc="0" normalizeH="0" baseline="0" noProof="0" smtClean="0">
                <a:ln>
                  <a:noFill/>
                </a:ln>
                <a:solidFill>
                  <a:prstClr val="black">
                    <a:lumMod val="85000"/>
                    <a:lumOff val="1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pic>
        <p:nvPicPr>
          <p:cNvPr id="5" name="Image 4">
            <a:extLst>
              <a:ext uri="{FF2B5EF4-FFF2-40B4-BE49-F238E27FC236}">
                <a16:creationId xmlns:a16="http://schemas.microsoft.com/office/drawing/2014/main" id="{5B79102F-09CE-97D8-7465-F77F8DB451C6}"/>
              </a:ext>
            </a:extLst>
          </p:cNvPr>
          <p:cNvPicPr>
            <a:picLocks noChangeAspect="1"/>
          </p:cNvPicPr>
          <p:nvPr/>
        </p:nvPicPr>
        <p:blipFill>
          <a:blip r:embed="rId3"/>
          <a:stretch>
            <a:fillRect/>
          </a:stretch>
        </p:blipFill>
        <p:spPr>
          <a:xfrm>
            <a:off x="57109" y="847708"/>
            <a:ext cx="2449806" cy="3153616"/>
          </a:xfrm>
          <a:prstGeom prst="rect">
            <a:avLst/>
          </a:prstGeom>
        </p:spPr>
      </p:pic>
      <p:pic>
        <p:nvPicPr>
          <p:cNvPr id="6" name="Image 5">
            <a:extLst>
              <a:ext uri="{FF2B5EF4-FFF2-40B4-BE49-F238E27FC236}">
                <a16:creationId xmlns:a16="http://schemas.microsoft.com/office/drawing/2014/main" id="{EF303058-8188-76F8-E403-E105DBF3705D}"/>
              </a:ext>
            </a:extLst>
          </p:cNvPr>
          <p:cNvPicPr>
            <a:picLocks noChangeAspect="1"/>
          </p:cNvPicPr>
          <p:nvPr/>
        </p:nvPicPr>
        <p:blipFill>
          <a:blip r:embed="rId4"/>
          <a:stretch>
            <a:fillRect/>
          </a:stretch>
        </p:blipFill>
        <p:spPr>
          <a:xfrm>
            <a:off x="2467888" y="847708"/>
            <a:ext cx="2543809" cy="3141129"/>
          </a:xfrm>
          <a:prstGeom prst="rect">
            <a:avLst/>
          </a:prstGeom>
        </p:spPr>
      </p:pic>
      <p:pic>
        <p:nvPicPr>
          <p:cNvPr id="3" name="Picture 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039480" y="847708"/>
            <a:ext cx="2191740" cy="3100057"/>
          </a:xfrm>
          <a:prstGeom prst="rect">
            <a:avLst/>
          </a:prstGeom>
        </p:spPr>
      </p:pic>
      <p:pic>
        <p:nvPicPr>
          <p:cNvPr id="4" name="Picture 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97954" y="4320997"/>
            <a:ext cx="3959663" cy="2342828"/>
          </a:xfrm>
          <a:prstGeom prst="rect">
            <a:avLst/>
          </a:prstGeom>
        </p:spPr>
      </p:pic>
      <p:pic>
        <p:nvPicPr>
          <p:cNvPr id="7" name="Picture 6"/>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358140" y="4113731"/>
            <a:ext cx="2614614" cy="2677977"/>
          </a:xfrm>
          <a:prstGeom prst="rect">
            <a:avLst/>
          </a:prstGeom>
        </p:spPr>
      </p:pic>
      <p:pic>
        <p:nvPicPr>
          <p:cNvPr id="8" name="Picture 7"/>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336003" y="3349317"/>
            <a:ext cx="3370843" cy="3376638"/>
          </a:xfrm>
          <a:prstGeom prst="rect">
            <a:avLst/>
          </a:prstGeom>
        </p:spPr>
      </p:pic>
      <p:pic>
        <p:nvPicPr>
          <p:cNvPr id="10" name="Picture 9"/>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9840785" y="114463"/>
            <a:ext cx="2324553" cy="3234854"/>
          </a:xfrm>
          <a:prstGeom prst="rect">
            <a:avLst/>
          </a:prstGeom>
        </p:spPr>
      </p:pic>
    </p:spTree>
    <p:extLst>
      <p:ext uri="{BB962C8B-B14F-4D97-AF65-F5344CB8AC3E}">
        <p14:creationId xmlns:p14="http://schemas.microsoft.com/office/powerpoint/2010/main" val="957408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77975" y="790575"/>
            <a:ext cx="6715125" cy="317009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buFont typeface="Arial" panose="020B0604020202020204" pitchFamily="34" charset="0"/>
              <a:buChar char="•"/>
            </a:pPr>
            <a:r>
              <a:rPr lang="en-CA" sz="2000" dirty="0"/>
              <a:t>Planet warming due to </a:t>
            </a:r>
            <a:r>
              <a:rPr lang="en-CA" sz="2000" dirty="0" err="1"/>
              <a:t>GHGe</a:t>
            </a:r>
            <a:r>
              <a:rPr lang="en-CA" sz="2000" dirty="0"/>
              <a:t> is known since the 70s</a:t>
            </a:r>
          </a:p>
          <a:p>
            <a:pPr marL="285750" indent="-285750">
              <a:buFont typeface="Arial" panose="020B0604020202020204" pitchFamily="34" charset="0"/>
              <a:buChar char="•"/>
            </a:pPr>
            <a:r>
              <a:rPr lang="en-CA" sz="2000" dirty="0"/>
              <a:t>Scientists describe PBM composed of </a:t>
            </a:r>
            <a:r>
              <a:rPr lang="en-CA" sz="2000" b="1" dirty="0"/>
              <a:t>9 processes that regulate the stability </a:t>
            </a:r>
            <a:r>
              <a:rPr lang="en-CA" sz="2000" dirty="0"/>
              <a:t>and resilience of Earth for human-ecosystem life.</a:t>
            </a:r>
          </a:p>
          <a:p>
            <a:pPr marL="285750" indent="-285750">
              <a:buFont typeface="Arial" panose="020B0604020202020204" pitchFamily="34" charset="0"/>
              <a:buChar char="•"/>
            </a:pPr>
            <a:r>
              <a:rPr lang="en-CA" sz="2000" dirty="0"/>
              <a:t>Crossing these limits are causing </a:t>
            </a:r>
            <a:r>
              <a:rPr lang="en-CA" sz="2000" b="1" dirty="0"/>
              <a:t>irreversible environmental changes </a:t>
            </a:r>
            <a:r>
              <a:rPr lang="en-CA" sz="2000" dirty="0"/>
              <a:t>on a large scale.</a:t>
            </a:r>
          </a:p>
          <a:p>
            <a:pPr marL="285750" indent="-285750">
              <a:buFont typeface="Arial" panose="020B0604020202020204" pitchFamily="34" charset="0"/>
              <a:buChar char="•"/>
            </a:pPr>
            <a:r>
              <a:rPr lang="en-CA" sz="2000" dirty="0"/>
              <a:t>The safe operating space for </a:t>
            </a:r>
            <a:r>
              <a:rPr lang="en-CA" sz="2000" b="1" dirty="0"/>
              <a:t>4/9 were exceeded by 2009</a:t>
            </a:r>
            <a:r>
              <a:rPr lang="en-CA" sz="2000" dirty="0"/>
              <a:t> (</a:t>
            </a:r>
            <a:r>
              <a:rPr lang="en-CA" sz="2000" dirty="0">
                <a:solidFill>
                  <a:srgbClr val="FF0000"/>
                </a:solidFill>
              </a:rPr>
              <a:t>climate change</a:t>
            </a:r>
            <a:r>
              <a:rPr lang="en-CA" sz="2000" dirty="0"/>
              <a:t>, disruption of biogeochemical cycles (P, N), loss of biosphere integrity, biodiversity loss and species extinction) </a:t>
            </a:r>
            <a:r>
              <a:rPr lang="fr-FR" sz="2000" dirty="0"/>
              <a:t>(</a:t>
            </a:r>
            <a:r>
              <a:rPr lang="fr-FR" sz="2000" dirty="0" err="1"/>
              <a:t>Rockstrom</a:t>
            </a:r>
            <a:r>
              <a:rPr lang="fr-FR" sz="2000" dirty="0"/>
              <a:t>, 2009)</a:t>
            </a:r>
            <a:endParaRPr lang="fr-CA" sz="2000" dirty="0"/>
          </a:p>
        </p:txBody>
      </p:sp>
      <p:sp>
        <p:nvSpPr>
          <p:cNvPr id="10" name="Title 1">
            <a:extLst>
              <a:ext uri="{FF2B5EF4-FFF2-40B4-BE49-F238E27FC236}">
                <a16:creationId xmlns:a16="http://schemas.microsoft.com/office/drawing/2014/main" id="{7EFF4563-9C4C-4F3D-879B-5E66C9A1D3AC}"/>
              </a:ext>
            </a:extLst>
          </p:cNvPr>
          <p:cNvSpPr>
            <a:spLocks noGrp="1"/>
          </p:cNvSpPr>
          <p:nvPr>
            <p:ph type="title"/>
          </p:nvPr>
        </p:nvSpPr>
        <p:spPr>
          <a:xfrm>
            <a:off x="571498" y="-158750"/>
            <a:ext cx="11096625" cy="949325"/>
          </a:xfrm>
        </p:spPr>
        <p:txBody>
          <a:bodyPr>
            <a:normAutofit fontScale="90000"/>
          </a:bodyPr>
          <a:lstStyle/>
          <a:p>
            <a:r>
              <a:rPr lang="en-US" dirty="0">
                <a:latin typeface="Bahnschrift" panose="020B0502040204020203" pitchFamily="34" charset="0"/>
              </a:rPr>
              <a:t>Planetary Boundaries &amp; Limits of Economic Model</a:t>
            </a:r>
          </a:p>
        </p:txBody>
      </p:sp>
      <p:pic>
        <p:nvPicPr>
          <p:cNvPr id="5" name="Image 4" descr="Une image contenant graphique&#10;&#10;Description générée automatiquement">
            <a:extLst>
              <a:ext uri="{FF2B5EF4-FFF2-40B4-BE49-F238E27FC236}">
                <a16:creationId xmlns:a16="http://schemas.microsoft.com/office/drawing/2014/main" id="{ACC10675-DFAE-BA13-012D-E7E9D64B4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54" y="1369900"/>
            <a:ext cx="5188309" cy="4259375"/>
          </a:xfrm>
          <a:prstGeom prst="rect">
            <a:avLst/>
          </a:prstGeom>
        </p:spPr>
      </p:pic>
      <p:sp>
        <p:nvSpPr>
          <p:cNvPr id="6" name="Slide Number Placeholder 3">
            <a:extLst>
              <a:ext uri="{FF2B5EF4-FFF2-40B4-BE49-F238E27FC236}">
                <a16:creationId xmlns:a16="http://schemas.microsoft.com/office/drawing/2014/main" id="{9C3CA963-83E7-6449-E5D0-0BC4B29900F0}"/>
              </a:ext>
            </a:extLst>
          </p:cNvPr>
          <p:cNvSpPr>
            <a:spLocks noGrp="1"/>
          </p:cNvSpPr>
          <p:nvPr>
            <p:ph type="sldNum" sz="quarter" idx="12"/>
          </p:nvPr>
        </p:nvSpPr>
        <p:spPr>
          <a:xfrm>
            <a:off x="9448799" y="6481263"/>
            <a:ext cx="2743200" cy="365125"/>
          </a:xfrm>
        </p:spPr>
        <p:txBody>
          <a:bodyPr/>
          <a:lstStyle/>
          <a:p>
            <a:fld id="{77A49E4F-F270-47CF-80C3-36B1F40A4C19}" type="slidenum">
              <a:rPr lang="en-CA" smtClean="0"/>
              <a:pPr/>
              <a:t>2</a:t>
            </a:fld>
            <a:endParaRPr lang="en-CA" dirty="0"/>
          </a:p>
        </p:txBody>
      </p:sp>
      <p:sp>
        <p:nvSpPr>
          <p:cNvPr id="3" name="Rectangle 2">
            <a:extLst>
              <a:ext uri="{FF2B5EF4-FFF2-40B4-BE49-F238E27FC236}">
                <a16:creationId xmlns:a16="http://schemas.microsoft.com/office/drawing/2014/main" id="{68738424-BE20-5110-380A-E30BB4CBABE7}"/>
              </a:ext>
            </a:extLst>
          </p:cNvPr>
          <p:cNvSpPr/>
          <p:nvPr/>
        </p:nvSpPr>
        <p:spPr>
          <a:xfrm>
            <a:off x="163554" y="5735407"/>
            <a:ext cx="11960052"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CA" dirty="0"/>
              <a:t>The centre of the model depicts the proportion of people that lack access to life's essentials (healthcare, education, equity, …) while the crust represents the ecological ceilings (planetary boundaries) that life depends on and must not be overshot. The donut = </a:t>
            </a:r>
            <a:r>
              <a:rPr lang="en-CA" b="1" dirty="0"/>
              <a:t>safe and just space for humanity to thrive.</a:t>
            </a:r>
            <a:r>
              <a:rPr lang="en-CA" dirty="0"/>
              <a:t>  (Raworth, 2012)</a:t>
            </a:r>
          </a:p>
        </p:txBody>
      </p:sp>
      <p:pic>
        <p:nvPicPr>
          <p:cNvPr id="2" name="Picture 2" descr="Planetart boundaries 2025 update">
            <a:extLst>
              <a:ext uri="{FF2B5EF4-FFF2-40B4-BE49-F238E27FC236}">
                <a16:creationId xmlns:a16="http://schemas.microsoft.com/office/drawing/2014/main" id="{0484C36C-953C-E0B9-F7BB-0C31B71175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204" y="742531"/>
            <a:ext cx="5292311" cy="50017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483BA40-C4CD-441E-C7B7-031AEBA99543}"/>
              </a:ext>
            </a:extLst>
          </p:cNvPr>
          <p:cNvPicPr>
            <a:picLocks noChangeAspect="1"/>
          </p:cNvPicPr>
          <p:nvPr/>
        </p:nvPicPr>
        <p:blipFill>
          <a:blip r:embed="rId5"/>
          <a:stretch>
            <a:fillRect/>
          </a:stretch>
        </p:blipFill>
        <p:spPr>
          <a:xfrm>
            <a:off x="-115860" y="801102"/>
            <a:ext cx="5821894" cy="4881239"/>
          </a:xfrm>
          <a:prstGeom prst="rect">
            <a:avLst/>
          </a:prstGeom>
        </p:spPr>
      </p:pic>
      <p:sp>
        <p:nvSpPr>
          <p:cNvPr id="9" name="TextBox 8">
            <a:extLst>
              <a:ext uri="{FF2B5EF4-FFF2-40B4-BE49-F238E27FC236}">
                <a16:creationId xmlns:a16="http://schemas.microsoft.com/office/drawing/2014/main" id="{1791B52E-D4EB-1078-2D36-AD73033B46CA}"/>
              </a:ext>
            </a:extLst>
          </p:cNvPr>
          <p:cNvSpPr txBox="1"/>
          <p:nvPr/>
        </p:nvSpPr>
        <p:spPr>
          <a:xfrm>
            <a:off x="5478525" y="771887"/>
            <a:ext cx="6714024" cy="4154984"/>
          </a:xfrm>
          <a:prstGeom prst="rect">
            <a:avLst/>
          </a:prstGeom>
          <a:solidFill>
            <a:schemeClr val="accent2">
              <a:lumMod val="60000"/>
              <a:lumOff val="40000"/>
            </a:schemeClr>
          </a:solidFill>
        </p:spPr>
        <p:txBody>
          <a:bodyPr wrap="square" rtlCol="0">
            <a:spAutoFit/>
          </a:bodyPr>
          <a:lstStyle/>
          <a:p>
            <a:pPr marL="285750" indent="-285750">
              <a:buFont typeface="Arial" panose="020B0604020202020204" pitchFamily="34" charset="0"/>
              <a:buChar char="•"/>
            </a:pPr>
            <a:r>
              <a:rPr lang="en-US" sz="2200" dirty="0"/>
              <a:t>We have now </a:t>
            </a:r>
            <a:r>
              <a:rPr lang="en-US" sz="2200" b="1" dirty="0"/>
              <a:t>exceeded the limits of 7/9 planetary systems </a:t>
            </a:r>
            <a:r>
              <a:rPr lang="en-US" sz="2200" dirty="0"/>
              <a:t>essential for human and ecosystem viability adding freshwater change and novel entities while ocean acidification is close to being breached</a:t>
            </a:r>
          </a:p>
          <a:p>
            <a:pPr marL="285750" indent="-285750">
              <a:buFont typeface="Arial" panose="020B0604020202020204" pitchFamily="34" charset="0"/>
              <a:buChar char="•"/>
            </a:pPr>
            <a:r>
              <a:rPr lang="en-US" sz="2200" b="1" dirty="0"/>
              <a:t>Ocean acidification has been breached for the first time</a:t>
            </a:r>
            <a:r>
              <a:rPr lang="en-US" sz="2200" dirty="0"/>
              <a:t> while human-made chemicals, plastics, and other novel entities continue to increase.</a:t>
            </a:r>
          </a:p>
          <a:p>
            <a:pPr marL="285750" indent="-285750">
              <a:buFont typeface="Arial" panose="020B0604020202020204" pitchFamily="34" charset="0"/>
              <a:buChar char="•"/>
            </a:pPr>
            <a:r>
              <a:rPr lang="en-US" sz="2200" b="1" dirty="0">
                <a:solidFill>
                  <a:srgbClr val="C00000"/>
                </a:solidFill>
              </a:rPr>
              <a:t>All 7 breached boundaries show trends of increasing pressure – suggesting further deterioration &amp; destabilization of planetary health in near future</a:t>
            </a:r>
          </a:p>
          <a:p>
            <a:pPr marL="285750" indent="-285750">
              <a:buFont typeface="Arial" panose="020B0604020202020204" pitchFamily="34" charset="0"/>
              <a:buChar char="•"/>
            </a:pPr>
            <a:r>
              <a:rPr lang="en-US" sz="2200" b="1" dirty="0"/>
              <a:t>Suggests Earth is now well outside safe operating space for humanity </a:t>
            </a:r>
            <a:r>
              <a:rPr lang="fr-FR" sz="2200" dirty="0"/>
              <a:t>(</a:t>
            </a:r>
            <a:r>
              <a:rPr lang="fr-FR" sz="2200" dirty="0" err="1"/>
              <a:t>Sakschewski</a:t>
            </a:r>
            <a:r>
              <a:rPr lang="fr-FR" sz="2200" dirty="0"/>
              <a:t> et al., 2025)</a:t>
            </a:r>
          </a:p>
        </p:txBody>
      </p:sp>
    </p:spTree>
    <p:extLst>
      <p:ext uri="{BB962C8B-B14F-4D97-AF65-F5344CB8AC3E}">
        <p14:creationId xmlns:p14="http://schemas.microsoft.com/office/powerpoint/2010/main" val="295475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par>
                                <p:cTn id="15" presetID="2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10D1C3A-CD11-473C-B594-D66855462B57}"/>
              </a:ext>
            </a:extLst>
          </p:cNvPr>
          <p:cNvSpPr>
            <a:spLocks noGrp="1"/>
          </p:cNvSpPr>
          <p:nvPr>
            <p:ph type="sldNum" sz="quarter" idx="12"/>
          </p:nvPr>
        </p:nvSpPr>
        <p:spPr/>
        <p:txBody>
          <a:bodyPr/>
          <a:lstStyle/>
          <a:p>
            <a:fld id="{77A49E4F-F270-47CF-80C3-36B1F40A4C19}" type="slidenum">
              <a:rPr lang="en-CA" smtClean="0"/>
              <a:pPr/>
              <a:t>3</a:t>
            </a:fld>
            <a:endParaRPr lang="en-CA" dirty="0"/>
          </a:p>
        </p:txBody>
      </p:sp>
      <p:sp>
        <p:nvSpPr>
          <p:cNvPr id="5" name="Title 1">
            <a:extLst>
              <a:ext uri="{FF2B5EF4-FFF2-40B4-BE49-F238E27FC236}">
                <a16:creationId xmlns:a16="http://schemas.microsoft.com/office/drawing/2014/main" id="{F33F395E-78BA-4E2E-8C5E-EC2CE795EE82}"/>
              </a:ext>
            </a:extLst>
          </p:cNvPr>
          <p:cNvSpPr>
            <a:spLocks noGrp="1"/>
          </p:cNvSpPr>
          <p:nvPr>
            <p:ph type="title"/>
          </p:nvPr>
        </p:nvSpPr>
        <p:spPr>
          <a:xfrm>
            <a:off x="162343" y="46436"/>
            <a:ext cx="12279086" cy="1229224"/>
          </a:xfrm>
        </p:spPr>
        <p:txBody>
          <a:bodyPr>
            <a:normAutofit fontScale="90000"/>
          </a:bodyPr>
          <a:lstStyle/>
          <a:p>
            <a:pPr algn="ctr"/>
            <a:r>
              <a:rPr lang="en-US" sz="3600" dirty="0">
                <a:latin typeface="Bahnschrift" panose="020B0502040204020203" pitchFamily="34" charset="0"/>
              </a:rPr>
              <a:t>Paradigm Shift: Economy needs nature not the other way around  </a:t>
            </a:r>
            <a:r>
              <a:rPr lang="en-US" sz="3600" dirty="0"/>
              <a:t> </a:t>
            </a:r>
            <a:br>
              <a:rPr lang="en-US" sz="3600" dirty="0"/>
            </a:br>
            <a:endParaRPr lang="en-US" sz="3600" i="1" dirty="0">
              <a:latin typeface="Bahnschrift" panose="020B0502040204020203" pitchFamily="34" charset="0"/>
            </a:endParaRPr>
          </a:p>
        </p:txBody>
      </p:sp>
      <p:pic>
        <p:nvPicPr>
          <p:cNvPr id="7" name="Image 6">
            <a:extLst>
              <a:ext uri="{FF2B5EF4-FFF2-40B4-BE49-F238E27FC236}">
                <a16:creationId xmlns:a16="http://schemas.microsoft.com/office/drawing/2014/main" id="{1838831C-FFA1-4CCC-BD84-4F9B3C81E8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588" y="1176066"/>
            <a:ext cx="4716167" cy="5305197"/>
          </a:xfrm>
          <a:prstGeom prst="rect">
            <a:avLst/>
          </a:prstGeom>
        </p:spPr>
      </p:pic>
      <p:sp>
        <p:nvSpPr>
          <p:cNvPr id="8" name="Rectangle 7">
            <a:extLst>
              <a:ext uri="{FF2B5EF4-FFF2-40B4-BE49-F238E27FC236}">
                <a16:creationId xmlns:a16="http://schemas.microsoft.com/office/drawing/2014/main" id="{36EC2A85-E6A0-4337-BA14-1D28E802A96F}"/>
              </a:ext>
            </a:extLst>
          </p:cNvPr>
          <p:cNvSpPr/>
          <p:nvPr/>
        </p:nvSpPr>
        <p:spPr>
          <a:xfrm>
            <a:off x="5298161" y="1158766"/>
            <a:ext cx="6815578"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000" dirty="0"/>
              <a:t>Most of the global economy, including GDP, relies on nature’s invisible foundation: </a:t>
            </a:r>
            <a:r>
              <a:rPr lang="en-US" sz="2000" b="1" dirty="0"/>
              <a:t>ecological services, natural resources, and biodiversity</a:t>
            </a:r>
            <a:r>
              <a:rPr lang="en-US" sz="2000" dirty="0"/>
              <a:t>. From clean water, fertile soils, and pollination to raw materials and climate regulation, these life-support systems underpin agriculture, industry, and health—making nature the true engine of economic prosperity and resilience.</a:t>
            </a:r>
          </a:p>
        </p:txBody>
      </p:sp>
      <p:sp>
        <p:nvSpPr>
          <p:cNvPr id="9" name="Rectangle 8">
            <a:extLst>
              <a:ext uri="{FF2B5EF4-FFF2-40B4-BE49-F238E27FC236}">
                <a16:creationId xmlns:a16="http://schemas.microsoft.com/office/drawing/2014/main" id="{ED1ED0BD-DFEA-4942-9F95-772000630FD2}"/>
              </a:ext>
            </a:extLst>
          </p:cNvPr>
          <p:cNvSpPr/>
          <p:nvPr/>
        </p:nvSpPr>
        <p:spPr>
          <a:xfrm>
            <a:off x="5298161" y="3429000"/>
            <a:ext cx="6815579" cy="255454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000" b="1" dirty="0"/>
              <a:t>Preserving Nature’s Value </a:t>
            </a:r>
          </a:p>
          <a:p>
            <a:endParaRPr lang="en-US" sz="2000" dirty="0"/>
          </a:p>
          <a:p>
            <a:r>
              <a:rPr lang="en-US" sz="2000" dirty="0"/>
              <a:t>Beyond an intrinsic value, nature provides immense economic value for society. Yet</a:t>
            </a:r>
            <a:r>
              <a:rPr lang="en-US" sz="2000" u="sng" dirty="0"/>
              <a:t>, continuing business as usual comes at a steep price, with nature’s decline projected to cost at least $479 billion per year by 2050</a:t>
            </a:r>
            <a:r>
              <a:rPr lang="en-US" sz="2000" dirty="0"/>
              <a:t>, according to the WWF for Nature. </a:t>
            </a:r>
            <a:r>
              <a:rPr lang="en-US" sz="2000" u="sng" dirty="0"/>
              <a:t>Protecting nature is not just about conservation— it is an economic strategy for avoiding losses</a:t>
            </a:r>
            <a:r>
              <a:rPr lang="en-US" sz="2000" dirty="0"/>
              <a:t>.</a:t>
            </a:r>
            <a:endParaRPr lang="en-CA" sz="2000" dirty="0"/>
          </a:p>
        </p:txBody>
      </p:sp>
    </p:spTree>
    <p:extLst>
      <p:ext uri="{BB962C8B-B14F-4D97-AF65-F5344CB8AC3E}">
        <p14:creationId xmlns:p14="http://schemas.microsoft.com/office/powerpoint/2010/main" val="4175769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ine chart&#10;&#10;Description automatically generated">
            <a:extLst>
              <a:ext uri="{FF2B5EF4-FFF2-40B4-BE49-F238E27FC236}">
                <a16:creationId xmlns:a16="http://schemas.microsoft.com/office/drawing/2014/main" id="{E1694574-0F15-49B7-968E-E14DE72F890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76510" y="169498"/>
            <a:ext cx="5171558" cy="4451884"/>
          </a:xfrm>
          <a:prstGeom prst="rect">
            <a:avLst/>
          </a:prstGeom>
        </p:spPr>
      </p:pic>
      <p:sp>
        <p:nvSpPr>
          <p:cNvPr id="2" name="Title 1">
            <a:extLst>
              <a:ext uri="{FF2B5EF4-FFF2-40B4-BE49-F238E27FC236}">
                <a16:creationId xmlns:a16="http://schemas.microsoft.com/office/drawing/2014/main" id="{56439B71-0B37-45D3-82A4-E862CA6259CF}"/>
              </a:ext>
            </a:extLst>
          </p:cNvPr>
          <p:cNvSpPr>
            <a:spLocks noGrp="1"/>
          </p:cNvSpPr>
          <p:nvPr>
            <p:ph type="title"/>
          </p:nvPr>
        </p:nvSpPr>
        <p:spPr>
          <a:xfrm>
            <a:off x="421663" y="-105124"/>
            <a:ext cx="6201501" cy="949325"/>
          </a:xfrm>
        </p:spPr>
        <p:txBody>
          <a:bodyPr>
            <a:noAutofit/>
          </a:bodyPr>
          <a:lstStyle/>
          <a:p>
            <a:r>
              <a:rPr lang="en-US" sz="3200" dirty="0"/>
              <a:t>Energy Transition is Unstoppable </a:t>
            </a:r>
            <a:endParaRPr lang="en-CA" sz="3200" dirty="0"/>
          </a:p>
        </p:txBody>
      </p:sp>
      <p:sp>
        <p:nvSpPr>
          <p:cNvPr id="3" name="Content Placeholder 2">
            <a:extLst>
              <a:ext uri="{FF2B5EF4-FFF2-40B4-BE49-F238E27FC236}">
                <a16:creationId xmlns:a16="http://schemas.microsoft.com/office/drawing/2014/main" id="{6BE1CE8B-6465-4A91-907B-DE2921ED5C87}"/>
              </a:ext>
            </a:extLst>
          </p:cNvPr>
          <p:cNvSpPr>
            <a:spLocks noGrp="1"/>
          </p:cNvSpPr>
          <p:nvPr>
            <p:ph idx="1"/>
          </p:nvPr>
        </p:nvSpPr>
        <p:spPr>
          <a:xfrm>
            <a:off x="10495" y="686984"/>
            <a:ext cx="6759582" cy="4914746"/>
          </a:xfrm>
        </p:spPr>
        <p:style>
          <a:lnRef idx="1">
            <a:schemeClr val="accent4"/>
          </a:lnRef>
          <a:fillRef idx="2">
            <a:schemeClr val="accent4"/>
          </a:fillRef>
          <a:effectRef idx="1">
            <a:schemeClr val="accent4"/>
          </a:effectRef>
          <a:fontRef idx="minor">
            <a:schemeClr val="dk1"/>
          </a:fontRef>
        </p:style>
        <p:txBody>
          <a:bodyPr>
            <a:noAutofit/>
          </a:bodyPr>
          <a:lstStyle/>
          <a:p>
            <a:r>
              <a:rPr lang="en-US" sz="1800" b="1" dirty="0">
                <a:latin typeface="+mn-lt"/>
                <a:cs typeface="Aparajita" panose="02020603050405020304" pitchFamily="18" charset="0"/>
              </a:rPr>
              <a:t>Science</a:t>
            </a:r>
            <a:r>
              <a:rPr lang="en-US" sz="1800" dirty="0">
                <a:latin typeface="+mn-lt"/>
                <a:cs typeface="Aparajita" panose="02020603050405020304" pitchFamily="18" charset="0"/>
              </a:rPr>
              <a:t> has proven the causes: burning fossil fuels </a:t>
            </a:r>
          </a:p>
          <a:p>
            <a:r>
              <a:rPr lang="en-US" sz="1800" b="1" dirty="0">
                <a:latin typeface="+mn-lt"/>
                <a:cs typeface="Aparajita" panose="02020603050405020304" pitchFamily="18" charset="0"/>
              </a:rPr>
              <a:t>Engineers</a:t>
            </a:r>
            <a:r>
              <a:rPr lang="en-US" sz="1800" dirty="0">
                <a:latin typeface="+mn-lt"/>
                <a:cs typeface="Aparajita" panose="02020603050405020304" pitchFamily="18" charset="0"/>
              </a:rPr>
              <a:t> have delivered cheap, safe, clean, sustainable technology </a:t>
            </a:r>
          </a:p>
          <a:p>
            <a:r>
              <a:rPr lang="en-US" sz="1800" b="1" dirty="0">
                <a:latin typeface="+mn-lt"/>
                <a:cs typeface="Aparajita" panose="02020603050405020304" pitchFamily="18" charset="0"/>
              </a:rPr>
              <a:t>Public opinion </a:t>
            </a:r>
            <a:r>
              <a:rPr lang="en-US" sz="1800" dirty="0">
                <a:latin typeface="+mn-lt"/>
                <a:cs typeface="Aparajita" panose="02020603050405020304" pitchFamily="18" charset="0"/>
              </a:rPr>
              <a:t>is overwhelming: A strong majority of citizens believe the transition to clean energy is more economic opportunity than economic downside.</a:t>
            </a:r>
          </a:p>
          <a:p>
            <a:r>
              <a:rPr lang="en-US" sz="1800" dirty="0">
                <a:latin typeface="+mn-lt"/>
                <a:cs typeface="Aparajita" panose="02020603050405020304" pitchFamily="18" charset="0"/>
              </a:rPr>
              <a:t>Based on </a:t>
            </a:r>
            <a:r>
              <a:rPr lang="en-US" sz="1800" b="1" dirty="0">
                <a:latin typeface="+mn-lt"/>
                <a:cs typeface="Aparajita" panose="02020603050405020304" pitchFamily="18" charset="0"/>
              </a:rPr>
              <a:t>today’s policy </a:t>
            </a:r>
            <a:r>
              <a:rPr lang="en-US" sz="1800" dirty="0">
                <a:latin typeface="+mn-lt"/>
                <a:cs typeface="Aparajita" panose="02020603050405020304" pitchFamily="18" charset="0"/>
              </a:rPr>
              <a:t>settings: global market for solar PV, wind turbines, electric cars, batteries, </a:t>
            </a:r>
            <a:r>
              <a:rPr lang="en-US" sz="1800" dirty="0" err="1">
                <a:latin typeface="+mn-lt"/>
                <a:cs typeface="Aparajita" panose="02020603050405020304" pitchFamily="18" charset="0"/>
              </a:rPr>
              <a:t>electrolyzers</a:t>
            </a:r>
            <a:r>
              <a:rPr lang="en-US" sz="1800" dirty="0">
                <a:latin typeface="+mn-lt"/>
                <a:cs typeface="Aparajita" panose="02020603050405020304" pitchFamily="18" charset="0"/>
              </a:rPr>
              <a:t> and heat pumps is </a:t>
            </a:r>
            <a:r>
              <a:rPr lang="en-US" sz="1800" b="1" dirty="0">
                <a:latin typeface="+mn-lt"/>
                <a:cs typeface="Aparajita" panose="02020603050405020304" pitchFamily="18" charset="0"/>
              </a:rPr>
              <a:t>set to rise from $700 billion in 2023 to more than $2 trillion by 2035 </a:t>
            </a:r>
            <a:r>
              <a:rPr lang="en-US" sz="1800" dirty="0">
                <a:latin typeface="+mn-lt"/>
                <a:cs typeface="Aparajita" panose="02020603050405020304" pitchFamily="18" charset="0"/>
              </a:rPr>
              <a:t>– close to the value of the world’s crude oil market in recent years.</a:t>
            </a:r>
          </a:p>
          <a:p>
            <a:r>
              <a:rPr lang="en-US" sz="1800" dirty="0">
                <a:latin typeface="+mn-lt"/>
                <a:cs typeface="Aparajita" panose="02020603050405020304" pitchFamily="18" charset="0"/>
              </a:rPr>
              <a:t>Climate change </a:t>
            </a:r>
            <a:r>
              <a:rPr lang="en-US" sz="1800" b="1" dirty="0">
                <a:latin typeface="+mn-lt"/>
                <a:cs typeface="Aparajita" panose="02020603050405020304" pitchFamily="18" charset="0"/>
              </a:rPr>
              <a:t>impacts</a:t>
            </a:r>
            <a:r>
              <a:rPr lang="en-US" sz="1800" dirty="0">
                <a:latin typeface="+mn-lt"/>
                <a:cs typeface="Aparajita" panose="02020603050405020304" pitchFamily="18" charset="0"/>
              </a:rPr>
              <a:t> </a:t>
            </a:r>
            <a:r>
              <a:rPr lang="en-US" sz="1800" b="1" dirty="0">
                <a:latin typeface="+mn-lt"/>
                <a:cs typeface="Aparajita" panose="02020603050405020304" pitchFamily="18" charset="0"/>
              </a:rPr>
              <a:t>will reduce global GDP </a:t>
            </a:r>
            <a:r>
              <a:rPr lang="en-US" sz="1800" dirty="0">
                <a:latin typeface="+mn-lt"/>
                <a:cs typeface="Aparajita" panose="02020603050405020304" pitchFamily="18" charset="0"/>
              </a:rPr>
              <a:t>by an estimated 3% by 2050.</a:t>
            </a:r>
          </a:p>
          <a:p>
            <a:pPr>
              <a:lnSpc>
                <a:spcPct val="107000"/>
              </a:lnSpc>
              <a:spcAft>
                <a:spcPts val="800"/>
              </a:spcAft>
            </a:pPr>
            <a:r>
              <a:rPr lang="en-CA" sz="1800" dirty="0">
                <a:latin typeface="Segoe UI Symbol" panose="020B0502040204020203" pitchFamily="34" charset="0"/>
                <a:ea typeface="Times New Roman" panose="02020603050405020304" pitchFamily="18" charset="0"/>
                <a:cs typeface="Segoe UI Symbol" panose="020B0502040204020203" pitchFamily="34" charset="0"/>
              </a:rPr>
              <a:t>⚠</a:t>
            </a:r>
            <a:r>
              <a:rPr lang="en-CA" sz="1800" dirty="0">
                <a:latin typeface="Times New Roman" panose="02020603050405020304" pitchFamily="18" charset="0"/>
                <a:ea typeface="Times New Roman" panose="02020603050405020304" pitchFamily="18" charset="0"/>
                <a:cs typeface="Times New Roman" panose="02020603050405020304" pitchFamily="18" charset="0"/>
              </a:rPr>
              <a:t>Fossil-fuel economy = </a:t>
            </a:r>
            <a:r>
              <a:rPr lang="en-CA" sz="1800" b="1" dirty="0">
                <a:latin typeface="Times New Roman" panose="02020603050405020304" pitchFamily="18" charset="0"/>
                <a:ea typeface="Times New Roman" panose="02020603050405020304" pitchFamily="18" charset="0"/>
                <a:cs typeface="Times New Roman" panose="02020603050405020304" pitchFamily="18" charset="0"/>
              </a:rPr>
              <a:t>inflation-prone</a:t>
            </a:r>
            <a:r>
              <a:rPr lang="en-CA" sz="1800" dirty="0">
                <a:latin typeface="Times New Roman" panose="02020603050405020304" pitchFamily="18" charset="0"/>
                <a:ea typeface="Times New Roman" panose="02020603050405020304" pitchFamily="18" charset="0"/>
                <a:cs typeface="Times New Roman" panose="02020603050405020304" pitchFamily="18" charset="0"/>
              </a:rPr>
              <a:t>, volatile, geopolitically risky </a:t>
            </a:r>
            <a:r>
              <a:rPr lang="en-CA" sz="1800" dirty="0">
                <a:latin typeface="Segoe UI Symbol" panose="020B0502040204020203" pitchFamily="34" charset="0"/>
                <a:ea typeface="Times New Roman" panose="02020603050405020304" pitchFamily="18" charset="0"/>
                <a:cs typeface="Segoe UI Symbol" panose="020B0502040204020203" pitchFamily="34" charset="0"/>
              </a:rPr>
              <a:t>✔</a:t>
            </a:r>
            <a:r>
              <a:rPr lang="en-CA" sz="1800" dirty="0">
                <a:latin typeface="Times New Roman" panose="02020603050405020304" pitchFamily="18" charset="0"/>
                <a:ea typeface="Times New Roman" panose="02020603050405020304" pitchFamily="18" charset="0"/>
                <a:cs typeface="Times New Roman" panose="02020603050405020304" pitchFamily="18" charset="0"/>
              </a:rPr>
              <a:t> Renewable-energy economy = </a:t>
            </a:r>
            <a:r>
              <a:rPr lang="en-CA" sz="1800" b="1" dirty="0">
                <a:latin typeface="Times New Roman" panose="02020603050405020304" pitchFamily="18" charset="0"/>
                <a:ea typeface="Times New Roman" panose="02020603050405020304" pitchFamily="18" charset="0"/>
                <a:cs typeface="Times New Roman" panose="02020603050405020304" pitchFamily="18" charset="0"/>
              </a:rPr>
              <a:t>deflationary</a:t>
            </a:r>
            <a:r>
              <a:rPr lang="en-CA" sz="1800" dirty="0">
                <a:latin typeface="Times New Roman" panose="02020603050405020304" pitchFamily="18" charset="0"/>
                <a:ea typeface="Times New Roman" panose="02020603050405020304" pitchFamily="18" charset="0"/>
                <a:cs typeface="Times New Roman" panose="02020603050405020304" pitchFamily="18" charset="0"/>
              </a:rPr>
              <a:t>, stable, innovation-driven.</a:t>
            </a:r>
          </a:p>
          <a:p>
            <a:r>
              <a:rPr lang="en-US" sz="1800" dirty="0">
                <a:latin typeface="+mn-lt"/>
                <a:cs typeface="Aparajita" panose="02020603050405020304" pitchFamily="18" charset="0"/>
              </a:rPr>
              <a:t>The </a:t>
            </a:r>
            <a:r>
              <a:rPr lang="en-US" sz="1800" b="1" dirty="0">
                <a:latin typeface="+mn-lt"/>
                <a:cs typeface="Aparajita" panose="02020603050405020304" pitchFamily="18" charset="0"/>
              </a:rPr>
              <a:t>cost of inaction</a:t>
            </a:r>
            <a:r>
              <a:rPr lang="en-US" sz="1800" dirty="0">
                <a:latin typeface="+mn-lt"/>
                <a:cs typeface="Aparajita" panose="02020603050405020304" pitchFamily="18" charset="0"/>
              </a:rPr>
              <a:t>: meeting 1.5</a:t>
            </a:r>
            <a:r>
              <a:rPr lang="en-US" sz="1800" baseline="30000" dirty="0">
                <a:latin typeface="+mn-lt"/>
                <a:cs typeface="Aparajita" panose="02020603050405020304" pitchFamily="18" charset="0"/>
              </a:rPr>
              <a:t>o</a:t>
            </a:r>
            <a:r>
              <a:rPr lang="en-US" sz="1800" dirty="0">
                <a:latin typeface="+mn-lt"/>
                <a:cs typeface="Aparajita" panose="02020603050405020304" pitchFamily="18" charset="0"/>
              </a:rPr>
              <a:t>C rises by $5 trillion/y of inaction.</a:t>
            </a:r>
          </a:p>
        </p:txBody>
      </p:sp>
      <p:sp>
        <p:nvSpPr>
          <p:cNvPr id="4" name="Slide Number Placeholder 3">
            <a:extLst>
              <a:ext uri="{FF2B5EF4-FFF2-40B4-BE49-F238E27FC236}">
                <a16:creationId xmlns:a16="http://schemas.microsoft.com/office/drawing/2014/main" id="{B7D3A6F9-EF84-4817-86C3-92856D88C702}"/>
              </a:ext>
            </a:extLst>
          </p:cNvPr>
          <p:cNvSpPr>
            <a:spLocks noGrp="1"/>
          </p:cNvSpPr>
          <p:nvPr>
            <p:ph type="sldNum" sz="quarter" idx="12"/>
          </p:nvPr>
        </p:nvSpPr>
        <p:spPr/>
        <p:txBody>
          <a:bodyPr/>
          <a:lstStyle/>
          <a:p>
            <a:fld id="{3A98EE3D-8CD1-4C3F-BD1C-C98C9596463C}" type="slidenum">
              <a:rPr lang="en-US" smtClean="0"/>
              <a:pPr/>
              <a:t>4</a:t>
            </a:fld>
            <a:endParaRPr lang="en-US" dirty="0"/>
          </a:p>
        </p:txBody>
      </p:sp>
      <p:sp>
        <p:nvSpPr>
          <p:cNvPr id="7" name="Content Placeholder 2">
            <a:extLst>
              <a:ext uri="{FF2B5EF4-FFF2-40B4-BE49-F238E27FC236}">
                <a16:creationId xmlns:a16="http://schemas.microsoft.com/office/drawing/2014/main" id="{E2E390A0-518C-4A36-B4D7-625559F2875A}"/>
              </a:ext>
            </a:extLst>
          </p:cNvPr>
          <p:cNvSpPr txBox="1">
            <a:spLocks/>
          </p:cNvSpPr>
          <p:nvPr/>
        </p:nvSpPr>
        <p:spPr>
          <a:xfrm>
            <a:off x="0" y="5414547"/>
            <a:ext cx="7361766" cy="2237766"/>
          </a:xfrm>
          <a:prstGeom prst="rect">
            <a:avLst/>
          </a:prstGeom>
        </p:spPr>
        <p:txBody>
          <a:bodyPr vert="horz" lIns="91440" tIns="45720" rIns="91440" bIns="45720" rtlCol="0" anchor="ctr">
            <a:normAutofit/>
          </a:bodyPr>
          <a:lstStyle>
            <a:lvl1pPr marL="305995" indent="-305995" algn="l" defTabSz="457192"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29989" indent="-305995" algn="l" defTabSz="457192"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899984" indent="-269995" algn="l" defTabSz="457192"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1978" indent="-233996" algn="l" defTabSz="457192"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1972" indent="-233996" algn="l" defTabSz="457192"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899967" indent="-228596" algn="l" defTabSz="457192"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962" indent="-228596" algn="l" defTabSz="457192"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956" indent="-228596" algn="l" defTabSz="457192"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951" indent="-228596" algn="l" defTabSz="457192"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None/>
            </a:pPr>
            <a:r>
              <a:rPr lang="en-US" sz="4500" b="1" dirty="0"/>
              <a:t>                     </a:t>
            </a:r>
            <a:endParaRPr lang="en-US" sz="2200" b="1" dirty="0">
              <a:solidFill>
                <a:srgbClr val="FF0000"/>
              </a:solidFill>
            </a:endParaRPr>
          </a:p>
          <a:p>
            <a:pPr>
              <a:lnSpc>
                <a:spcPct val="100000"/>
              </a:lnSpc>
              <a:spcBef>
                <a:spcPts val="0"/>
              </a:spcBef>
              <a:spcAft>
                <a:spcPts val="0"/>
              </a:spcAft>
              <a:buFont typeface="Wingdings" panose="05000000000000000000" pitchFamily="2" charset="2"/>
              <a:buChar char="ü"/>
            </a:pPr>
            <a:r>
              <a:rPr lang="en-US" sz="2100" b="1" dirty="0">
                <a:solidFill>
                  <a:srgbClr val="0070C0"/>
                </a:solidFill>
              </a:rPr>
              <a:t>Climate Accountability NZ2050 Policy </a:t>
            </a:r>
          </a:p>
          <a:p>
            <a:pPr marL="0" indent="0">
              <a:lnSpc>
                <a:spcPct val="100000"/>
              </a:lnSpc>
              <a:spcBef>
                <a:spcPts val="0"/>
              </a:spcBef>
              <a:spcAft>
                <a:spcPts val="0"/>
              </a:spcAft>
              <a:buNone/>
            </a:pPr>
            <a:r>
              <a:rPr lang="en-US" sz="2100" dirty="0">
                <a:solidFill>
                  <a:schemeClr val="accent5">
                    <a:lumMod val="75000"/>
                  </a:schemeClr>
                </a:solidFill>
              </a:rPr>
              <a:t>X</a:t>
            </a:r>
            <a:r>
              <a:rPr lang="en-US" sz="2100" b="1" dirty="0">
                <a:solidFill>
                  <a:srgbClr val="FF0000"/>
                </a:solidFill>
              </a:rPr>
              <a:t>  Sustainable Finance Regulations Aligned with Climate Goals </a:t>
            </a:r>
          </a:p>
          <a:p>
            <a:pPr marL="0" indent="0">
              <a:lnSpc>
                <a:spcPct val="100000"/>
              </a:lnSpc>
              <a:spcBef>
                <a:spcPts val="0"/>
              </a:spcBef>
              <a:spcAft>
                <a:spcPts val="0"/>
              </a:spcAft>
              <a:buNone/>
            </a:pPr>
            <a:r>
              <a:rPr lang="en-US" sz="2100" dirty="0">
                <a:solidFill>
                  <a:schemeClr val="accent5">
                    <a:lumMod val="75000"/>
                  </a:schemeClr>
                </a:solidFill>
              </a:rPr>
              <a:t>X</a:t>
            </a:r>
            <a:r>
              <a:rPr lang="en-US" sz="2100" b="1" dirty="0">
                <a:solidFill>
                  <a:srgbClr val="FF0000"/>
                </a:solidFill>
              </a:rPr>
              <a:t>  Unleash Cashflow for Transition </a:t>
            </a:r>
          </a:p>
          <a:p>
            <a:pPr marL="0" indent="0" algn="ctr">
              <a:buNone/>
            </a:pPr>
            <a:endParaRPr lang="en-US" sz="2400" b="1" dirty="0">
              <a:solidFill>
                <a:srgbClr val="FF0000"/>
              </a:solidFill>
            </a:endParaRPr>
          </a:p>
          <a:p>
            <a:pPr marL="0" indent="0" algn="ctr">
              <a:buNone/>
            </a:pPr>
            <a:endParaRPr lang="en-US" sz="2400" b="1" dirty="0">
              <a:solidFill>
                <a:srgbClr val="FF0000"/>
              </a:solidFill>
            </a:endParaRPr>
          </a:p>
          <a:p>
            <a:pPr marL="0" indent="0" algn="ctr">
              <a:buNone/>
            </a:pPr>
            <a:endParaRPr lang="en-US" sz="2400" b="1" dirty="0"/>
          </a:p>
        </p:txBody>
      </p:sp>
      <p:sp>
        <p:nvSpPr>
          <p:cNvPr id="9" name="Content Placeholder 2">
            <a:extLst>
              <a:ext uri="{FF2B5EF4-FFF2-40B4-BE49-F238E27FC236}">
                <a16:creationId xmlns:a16="http://schemas.microsoft.com/office/drawing/2014/main" id="{B2BF37B4-9F4E-4141-B0B9-A36B6630A332}"/>
              </a:ext>
            </a:extLst>
          </p:cNvPr>
          <p:cNvSpPr txBox="1">
            <a:spLocks/>
          </p:cNvSpPr>
          <p:nvPr/>
        </p:nvSpPr>
        <p:spPr>
          <a:xfrm>
            <a:off x="10495" y="5444512"/>
            <a:ext cx="6085506" cy="949325"/>
          </a:xfrm>
          <a:prstGeom prst="rect">
            <a:avLst/>
          </a:prstGeom>
        </p:spPr>
        <p:txBody>
          <a:bodyPr vert="horz" lIns="91440" tIns="45720" rIns="91440" bIns="45720" rtlCol="0" anchor="ctr">
            <a:noAutofit/>
          </a:bodyPr>
          <a:lstStyle>
            <a:lvl1pPr marL="305995" indent="-305995" algn="l" defTabSz="457192"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29989" indent="-305995" algn="l" defTabSz="457192"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899984" indent="-269995" algn="l" defTabSz="457192"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1978" indent="-233996" algn="l" defTabSz="457192"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1972" indent="-233996" algn="l" defTabSz="457192"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899967" indent="-228596" algn="l" defTabSz="457192"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962" indent="-228596" algn="l" defTabSz="457192"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956" indent="-228596" algn="l" defTabSz="457192"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951" indent="-228596" algn="l" defTabSz="457192"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endParaRPr lang="en-US" sz="2400" b="1" dirty="0">
              <a:solidFill>
                <a:srgbClr val="FF0000"/>
              </a:solidFill>
            </a:endParaRPr>
          </a:p>
        </p:txBody>
      </p:sp>
      <p:pic>
        <p:nvPicPr>
          <p:cNvPr id="6" name="Picture 5" descr="Timeline&#10;&#10;Description automatically generated">
            <a:extLst>
              <a:ext uri="{FF2B5EF4-FFF2-40B4-BE49-F238E27FC236}">
                <a16:creationId xmlns:a16="http://schemas.microsoft.com/office/drawing/2014/main" id="{AE999E2A-7633-4C4D-A2D4-9470F984D90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14447"/>
          <a:stretch/>
        </p:blipFill>
        <p:spPr>
          <a:xfrm>
            <a:off x="6951134" y="4253500"/>
            <a:ext cx="5447994" cy="2510246"/>
          </a:xfrm>
          <a:prstGeom prst="rect">
            <a:avLst/>
          </a:prstGeom>
        </p:spPr>
      </p:pic>
      <p:sp>
        <p:nvSpPr>
          <p:cNvPr id="5" name="Slide Number Placeholder 3">
            <a:extLst>
              <a:ext uri="{FF2B5EF4-FFF2-40B4-BE49-F238E27FC236}">
                <a16:creationId xmlns:a16="http://schemas.microsoft.com/office/drawing/2014/main" id="{4343DD0F-38AC-FB1F-E26B-163C70768DC5}"/>
              </a:ext>
            </a:extLst>
          </p:cNvPr>
          <p:cNvSpPr txBox="1">
            <a:spLocks/>
          </p:cNvSpPr>
          <p:nvPr/>
        </p:nvSpPr>
        <p:spPr>
          <a:xfrm>
            <a:off x="9475780" y="65278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85000"/>
                    <a:lumOff val="1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A49E4F-F270-47CF-80C3-36B1F40A4C19}" type="slidenum">
              <a:rPr lang="en-CA" smtClean="0"/>
              <a:pPr/>
              <a:t>4</a:t>
            </a:fld>
            <a:endParaRPr lang="en-CA" dirty="0"/>
          </a:p>
        </p:txBody>
      </p:sp>
    </p:spTree>
    <p:extLst>
      <p:ext uri="{BB962C8B-B14F-4D97-AF65-F5344CB8AC3E}">
        <p14:creationId xmlns:p14="http://schemas.microsoft.com/office/powerpoint/2010/main" val="74647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P372#y1">
            <a:extLst>
              <a:ext uri="{FF2B5EF4-FFF2-40B4-BE49-F238E27FC236}">
                <a16:creationId xmlns:a16="http://schemas.microsoft.com/office/drawing/2014/main" id="{2A80FA15-D16C-4006-9CD4-659AC4AEF828}"/>
              </a:ext>
            </a:extLst>
          </p:cNvPr>
          <p:cNvGrpSpPr/>
          <p:nvPr/>
        </p:nvGrpSpPr>
        <p:grpSpPr>
          <a:xfrm>
            <a:off x="133894" y="2608903"/>
            <a:ext cx="11729860" cy="3723905"/>
            <a:chOff x="119764" y="-40265"/>
            <a:chExt cx="7311053" cy="2330308"/>
          </a:xfrm>
        </p:grpSpPr>
        <p:grpSp>
          <p:nvGrpSpPr>
            <p:cNvPr id="3" name="Group 2">
              <a:extLst>
                <a:ext uri="{FF2B5EF4-FFF2-40B4-BE49-F238E27FC236}">
                  <a16:creationId xmlns:a16="http://schemas.microsoft.com/office/drawing/2014/main" id="{07FF3B6B-1BF2-4C19-AC58-4DEA82E0294A}"/>
                </a:ext>
              </a:extLst>
            </p:cNvPr>
            <p:cNvGrpSpPr/>
            <p:nvPr/>
          </p:nvGrpSpPr>
          <p:grpSpPr>
            <a:xfrm>
              <a:off x="119764" y="-40265"/>
              <a:ext cx="7311053" cy="2330308"/>
              <a:chOff x="119788" y="49608"/>
              <a:chExt cx="7312541" cy="2821125"/>
            </a:xfrm>
          </p:grpSpPr>
          <p:grpSp>
            <p:nvGrpSpPr>
              <p:cNvPr id="6" name="Group 5">
                <a:extLst>
                  <a:ext uri="{FF2B5EF4-FFF2-40B4-BE49-F238E27FC236}">
                    <a16:creationId xmlns:a16="http://schemas.microsoft.com/office/drawing/2014/main" id="{D3A8E08C-150B-4749-B60D-0FB9746D7E9C}"/>
                  </a:ext>
                </a:extLst>
              </p:cNvPr>
              <p:cNvGrpSpPr/>
              <p:nvPr/>
            </p:nvGrpSpPr>
            <p:grpSpPr>
              <a:xfrm>
                <a:off x="119788" y="98353"/>
                <a:ext cx="6450202" cy="2373128"/>
                <a:chOff x="180351" y="143378"/>
                <a:chExt cx="9711237" cy="3572915"/>
              </a:xfrm>
            </p:grpSpPr>
            <p:grpSp>
              <p:nvGrpSpPr>
                <p:cNvPr id="16" name="Group 15">
                  <a:extLst>
                    <a:ext uri="{FF2B5EF4-FFF2-40B4-BE49-F238E27FC236}">
                      <a16:creationId xmlns:a16="http://schemas.microsoft.com/office/drawing/2014/main" id="{A2E96D64-FC5B-43E2-B5AB-CA47DA768006}"/>
                    </a:ext>
                  </a:extLst>
                </p:cNvPr>
                <p:cNvGrpSpPr/>
                <p:nvPr/>
              </p:nvGrpSpPr>
              <p:grpSpPr>
                <a:xfrm>
                  <a:off x="180351" y="143378"/>
                  <a:ext cx="9711237" cy="3022703"/>
                  <a:chOff x="407031" y="311910"/>
                  <a:chExt cx="21917104" cy="6821880"/>
                </a:xfrm>
              </p:grpSpPr>
              <p:sp>
                <p:nvSpPr>
                  <p:cNvPr id="23" name="Freeform 40">
                    <a:extLst>
                      <a:ext uri="{FF2B5EF4-FFF2-40B4-BE49-F238E27FC236}">
                        <a16:creationId xmlns:a16="http://schemas.microsoft.com/office/drawing/2014/main" id="{E23AF44C-80F8-4744-B06E-A63EB62A9D93}"/>
                      </a:ext>
                    </a:extLst>
                  </p:cNvPr>
                  <p:cNvSpPr/>
                  <p:nvPr/>
                </p:nvSpPr>
                <p:spPr>
                  <a:xfrm rot="10800000" flipH="1">
                    <a:off x="407031" y="3161782"/>
                    <a:ext cx="21917104" cy="3972008"/>
                  </a:xfrm>
                  <a:custGeom>
                    <a:avLst/>
                    <a:gdLst>
                      <a:gd name="connsiteX0" fmla="*/ 4830759 w 21666199"/>
                      <a:gd name="connsiteY0" fmla="*/ 4484285 h 4484554"/>
                      <a:gd name="connsiteX1" fmla="*/ 5555976 w 21666199"/>
                      <a:gd name="connsiteY1" fmla="*/ 4463479 h 4484554"/>
                      <a:gd name="connsiteX2" fmla="*/ 11224294 w 21666199"/>
                      <a:gd name="connsiteY2" fmla="*/ 3406542 h 4484554"/>
                      <a:gd name="connsiteX3" fmla="*/ 11790977 w 21666199"/>
                      <a:gd name="connsiteY3" fmla="*/ 3241137 h 4484554"/>
                      <a:gd name="connsiteX4" fmla="*/ 11895056 w 21666199"/>
                      <a:gd name="connsiteY4" fmla="*/ 3210204 h 4484554"/>
                      <a:gd name="connsiteX5" fmla="*/ 11964908 w 21666199"/>
                      <a:gd name="connsiteY5" fmla="*/ 3258580 h 4484554"/>
                      <a:gd name="connsiteX6" fmla="*/ 12761739 w 21666199"/>
                      <a:gd name="connsiteY6" fmla="*/ 3700953 h 4484554"/>
                      <a:gd name="connsiteX7" fmla="*/ 14645944 w 21666199"/>
                      <a:gd name="connsiteY7" fmla="*/ 4206010 h 4484554"/>
                      <a:gd name="connsiteX8" fmla="*/ 15584669 w 21666199"/>
                      <a:gd name="connsiteY8" fmla="*/ 4283706 h 4484554"/>
                      <a:gd name="connsiteX9" fmla="*/ 16631725 w 21666199"/>
                      <a:gd name="connsiteY9" fmla="*/ 4253231 h 4484554"/>
                      <a:gd name="connsiteX10" fmla="*/ 16624518 w 21666199"/>
                      <a:gd name="connsiteY10" fmla="*/ 4226797 h 4484554"/>
                      <a:gd name="connsiteX11" fmla="*/ 14670719 w 21666199"/>
                      <a:gd name="connsiteY11" fmla="*/ 3902411 h 4484554"/>
                      <a:gd name="connsiteX12" fmla="*/ 12883293 w 21666199"/>
                      <a:gd name="connsiteY12" fmla="*/ 3089634 h 4484554"/>
                      <a:gd name="connsiteX13" fmla="*/ 12730205 w 21666199"/>
                      <a:gd name="connsiteY13" fmla="*/ 2967838 h 4484554"/>
                      <a:gd name="connsiteX14" fmla="*/ 12915926 w 21666199"/>
                      <a:gd name="connsiteY14" fmla="*/ 2915505 h 4484554"/>
                      <a:gd name="connsiteX15" fmla="*/ 16196486 w 21666199"/>
                      <a:gd name="connsiteY15" fmla="*/ 2525206 h 4484554"/>
                      <a:gd name="connsiteX16" fmla="*/ 20743379 w 21666199"/>
                      <a:gd name="connsiteY16" fmla="*/ 3429428 h 4484554"/>
                      <a:gd name="connsiteX17" fmla="*/ 21666199 w 21666199"/>
                      <a:gd name="connsiteY17" fmla="*/ 3798732 h 4484554"/>
                      <a:gd name="connsiteX18" fmla="*/ 21666199 w 21666199"/>
                      <a:gd name="connsiteY18" fmla="*/ 3782087 h 4484554"/>
                      <a:gd name="connsiteX19" fmla="*/ 21040285 w 21666199"/>
                      <a:gd name="connsiteY19" fmla="*/ 3366803 h 4484554"/>
                      <a:gd name="connsiteX20" fmla="*/ 17050121 w 21666199"/>
                      <a:gd name="connsiteY20" fmla="*/ 2064679 h 4484554"/>
                      <a:gd name="connsiteX21" fmla="*/ 16790757 w 21666199"/>
                      <a:gd name="connsiteY21" fmla="*/ 2033172 h 4484554"/>
                      <a:gd name="connsiteX22" fmla="*/ 16857101 w 21666199"/>
                      <a:gd name="connsiteY22" fmla="*/ 1967642 h 4484554"/>
                      <a:gd name="connsiteX23" fmla="*/ 19602999 w 21666199"/>
                      <a:gd name="connsiteY23" fmla="*/ 811044 h 4484554"/>
                      <a:gd name="connsiteX24" fmla="*/ 21666199 w 21666199"/>
                      <a:gd name="connsiteY24" fmla="*/ 668101 h 4484554"/>
                      <a:gd name="connsiteX25" fmla="*/ 21666199 w 21666199"/>
                      <a:gd name="connsiteY25" fmla="*/ 659047 h 4484554"/>
                      <a:gd name="connsiteX26" fmla="*/ 17608983 w 21666199"/>
                      <a:gd name="connsiteY26" fmla="*/ 1044994 h 4484554"/>
                      <a:gd name="connsiteX27" fmla="*/ 16013047 w 21666199"/>
                      <a:gd name="connsiteY27" fmla="*/ 1931001 h 4484554"/>
                      <a:gd name="connsiteX28" fmla="*/ 15970561 w 21666199"/>
                      <a:gd name="connsiteY28" fmla="*/ 1962528 h 4484554"/>
                      <a:gd name="connsiteX29" fmla="*/ 15896016 w 21666199"/>
                      <a:gd name="connsiteY29" fmla="*/ 1957740 h 4484554"/>
                      <a:gd name="connsiteX30" fmla="*/ 15124210 w 21666199"/>
                      <a:gd name="connsiteY30" fmla="*/ 1939729 h 4484554"/>
                      <a:gd name="connsiteX31" fmla="*/ 11450986 w 21666199"/>
                      <a:gd name="connsiteY31" fmla="*/ 2259099 h 4484554"/>
                      <a:gd name="connsiteX32" fmla="*/ 4382390 w 21666199"/>
                      <a:gd name="connsiteY32" fmla="*/ 2656491 h 4484554"/>
                      <a:gd name="connsiteX33" fmla="*/ 0 w 21666199"/>
                      <a:gd name="connsiteY33" fmla="*/ 0 h 4484554"/>
                      <a:gd name="connsiteX34" fmla="*/ 5015 w 21666199"/>
                      <a:gd name="connsiteY34" fmla="*/ 3777302 h 4484554"/>
                      <a:gd name="connsiteX35" fmla="*/ 4830759 w 21666199"/>
                      <a:gd name="connsiteY35" fmla="*/ 4484285 h 448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666199" h="4484554">
                        <a:moveTo>
                          <a:pt x="4830759" y="4484285"/>
                        </a:moveTo>
                        <a:cubicBezTo>
                          <a:pt x="5071495" y="4482829"/>
                          <a:pt x="5314237" y="4475963"/>
                          <a:pt x="5555976" y="4463479"/>
                        </a:cubicBezTo>
                        <a:cubicBezTo>
                          <a:pt x="7499915" y="4363611"/>
                          <a:pt x="9424796" y="3914413"/>
                          <a:pt x="11224294" y="3406542"/>
                        </a:cubicBezTo>
                        <a:cubicBezTo>
                          <a:pt x="11415503" y="3352525"/>
                          <a:pt x="11603782" y="3296921"/>
                          <a:pt x="11790977" y="3241137"/>
                        </a:cubicBezTo>
                        <a:lnTo>
                          <a:pt x="11895056" y="3210204"/>
                        </a:lnTo>
                        <a:lnTo>
                          <a:pt x="11964908" y="3258580"/>
                        </a:lnTo>
                        <a:cubicBezTo>
                          <a:pt x="12182187" y="3402411"/>
                          <a:pt x="12454987" y="3562274"/>
                          <a:pt x="12761739" y="3700953"/>
                        </a:cubicBezTo>
                        <a:cubicBezTo>
                          <a:pt x="13368937" y="3975616"/>
                          <a:pt x="14006540" y="4121513"/>
                          <a:pt x="14645944" y="4206010"/>
                        </a:cubicBezTo>
                        <a:cubicBezTo>
                          <a:pt x="14957426" y="4247200"/>
                          <a:pt x="15270485" y="4274082"/>
                          <a:pt x="15584669" y="4283706"/>
                        </a:cubicBezTo>
                        <a:cubicBezTo>
                          <a:pt x="15933988" y="4294356"/>
                          <a:pt x="16283307" y="4284283"/>
                          <a:pt x="16631725" y="4253231"/>
                        </a:cubicBezTo>
                        <a:lnTo>
                          <a:pt x="16624518" y="4226797"/>
                        </a:lnTo>
                        <a:cubicBezTo>
                          <a:pt x="16298171" y="4214928"/>
                          <a:pt x="15522057" y="4140055"/>
                          <a:pt x="14670719" y="3902411"/>
                        </a:cubicBezTo>
                        <a:cubicBezTo>
                          <a:pt x="14062760" y="3732760"/>
                          <a:pt x="13428075" y="3489327"/>
                          <a:pt x="12883293" y="3089634"/>
                        </a:cubicBezTo>
                        <a:lnTo>
                          <a:pt x="12730205" y="2967838"/>
                        </a:lnTo>
                        <a:lnTo>
                          <a:pt x="12915926" y="2915505"/>
                        </a:lnTo>
                        <a:cubicBezTo>
                          <a:pt x="13867182" y="2661078"/>
                          <a:pt x="14883725" y="2472411"/>
                          <a:pt x="16196486" y="2525206"/>
                        </a:cubicBezTo>
                        <a:cubicBezTo>
                          <a:pt x="17763273" y="2588040"/>
                          <a:pt x="19288935" y="2921765"/>
                          <a:pt x="20743379" y="3429428"/>
                        </a:cubicBezTo>
                        <a:cubicBezTo>
                          <a:pt x="21056335" y="3538867"/>
                          <a:pt x="21368287" y="3659749"/>
                          <a:pt x="21666199" y="3798732"/>
                        </a:cubicBezTo>
                        <a:lnTo>
                          <a:pt x="21666199" y="3782087"/>
                        </a:lnTo>
                        <a:cubicBezTo>
                          <a:pt x="21458563" y="3644561"/>
                          <a:pt x="21259957" y="3491221"/>
                          <a:pt x="21040285" y="3366803"/>
                        </a:cubicBezTo>
                        <a:cubicBezTo>
                          <a:pt x="19820371" y="2673915"/>
                          <a:pt x="18453485" y="2255988"/>
                          <a:pt x="17050121" y="2064679"/>
                        </a:cubicBezTo>
                        <a:lnTo>
                          <a:pt x="16790757" y="2033172"/>
                        </a:lnTo>
                        <a:lnTo>
                          <a:pt x="16857101" y="1967642"/>
                        </a:lnTo>
                        <a:cubicBezTo>
                          <a:pt x="17569911" y="1309720"/>
                          <a:pt x="18643387" y="973939"/>
                          <a:pt x="19602999" y="811044"/>
                        </a:cubicBezTo>
                        <a:cubicBezTo>
                          <a:pt x="20601743" y="641497"/>
                          <a:pt x="21473075" y="659524"/>
                          <a:pt x="21666199" y="668101"/>
                        </a:cubicBezTo>
                        <a:lnTo>
                          <a:pt x="21666199" y="659047"/>
                        </a:lnTo>
                        <a:cubicBezTo>
                          <a:pt x="20302843" y="388250"/>
                          <a:pt x="18880453" y="534131"/>
                          <a:pt x="17608983" y="1044994"/>
                        </a:cubicBezTo>
                        <a:cubicBezTo>
                          <a:pt x="16874615" y="1340102"/>
                          <a:pt x="16320626" y="1707258"/>
                          <a:pt x="16013047" y="1931001"/>
                        </a:cubicBezTo>
                        <a:lnTo>
                          <a:pt x="15970561" y="1962528"/>
                        </a:lnTo>
                        <a:lnTo>
                          <a:pt x="15896016" y="1957740"/>
                        </a:lnTo>
                        <a:cubicBezTo>
                          <a:pt x="15638735" y="1944778"/>
                          <a:pt x="15381245" y="1938871"/>
                          <a:pt x="15124210" y="1939729"/>
                        </a:cubicBezTo>
                        <a:cubicBezTo>
                          <a:pt x="13893449" y="1943682"/>
                          <a:pt x="12667704" y="2074135"/>
                          <a:pt x="11450986" y="2259099"/>
                        </a:cubicBezTo>
                        <a:cubicBezTo>
                          <a:pt x="9096793" y="2617376"/>
                          <a:pt x="6714515" y="3167067"/>
                          <a:pt x="4382390" y="2656491"/>
                        </a:cubicBezTo>
                        <a:cubicBezTo>
                          <a:pt x="2657118" y="2278241"/>
                          <a:pt x="1112398" y="1342393"/>
                          <a:pt x="0" y="0"/>
                        </a:cubicBezTo>
                        <a:lnTo>
                          <a:pt x="5015" y="3777302"/>
                        </a:lnTo>
                        <a:cubicBezTo>
                          <a:pt x="1485538" y="4237528"/>
                          <a:pt x="3140596" y="4494064"/>
                          <a:pt x="4830759" y="4484285"/>
                        </a:cubicBezTo>
                        <a:close/>
                      </a:path>
                    </a:pathLst>
                  </a:custGeom>
                  <a:solidFill>
                    <a:srgbClr val="D39059"/>
                  </a:solidFill>
                  <a:ln w="12700" cap="flat">
                    <a:noFill/>
                    <a:miter lim="400000"/>
                  </a:ln>
                  <a:effectLst/>
                </p:spPr>
                <p:txBody>
                  <a:bodyPr wrap="square" lIns="53578" tIns="53578" rIns="53578" bIns="53578" numCol="1" anchor="ctr">
                    <a:noAutofit/>
                  </a:bodyPr>
                  <a:lstStyle/>
                  <a:p>
                    <a:pPr algn="ctr"/>
                    <a:endParaRPr lang="en-CA" sz="3600" b="1"/>
                  </a:p>
                </p:txBody>
              </p:sp>
              <p:sp>
                <p:nvSpPr>
                  <p:cNvPr id="24" name="Shape 24434">
                    <a:extLst>
                      <a:ext uri="{FF2B5EF4-FFF2-40B4-BE49-F238E27FC236}">
                        <a16:creationId xmlns:a16="http://schemas.microsoft.com/office/drawing/2014/main" id="{BD1EB219-934E-4EC5-AA2E-EA997900338D}"/>
                      </a:ext>
                    </a:extLst>
                  </p:cNvPr>
                  <p:cNvSpPr/>
                  <p:nvPr/>
                </p:nvSpPr>
                <p:spPr>
                  <a:xfrm>
                    <a:off x="12574423" y="1942087"/>
                    <a:ext cx="1589629" cy="2292232"/>
                  </a:xfrm>
                  <a:custGeom>
                    <a:avLst/>
                    <a:gdLst/>
                    <a:ahLst/>
                    <a:cxnLst>
                      <a:cxn ang="0">
                        <a:pos x="wd2" y="hd2"/>
                      </a:cxn>
                      <a:cxn ang="5400000">
                        <a:pos x="wd2" y="hd2"/>
                      </a:cxn>
                      <a:cxn ang="10800000">
                        <a:pos x="wd2" y="hd2"/>
                      </a:cxn>
                      <a:cxn ang="16200000">
                        <a:pos x="wd2" y="hd2"/>
                      </a:cxn>
                    </a:cxnLst>
                    <a:rect l="0" t="0" r="r" b="b"/>
                    <a:pathLst>
                      <a:path w="20080" h="21600" extrusionOk="0">
                        <a:moveTo>
                          <a:pt x="2817" y="7689"/>
                        </a:moveTo>
                        <a:cubicBezTo>
                          <a:pt x="164" y="11117"/>
                          <a:pt x="-760" y="15289"/>
                          <a:pt x="670" y="19391"/>
                        </a:cubicBezTo>
                        <a:cubicBezTo>
                          <a:pt x="937" y="20158"/>
                          <a:pt x="1275" y="20895"/>
                          <a:pt x="1681" y="21600"/>
                        </a:cubicBezTo>
                        <a:cubicBezTo>
                          <a:pt x="2702" y="21510"/>
                          <a:pt x="3727" y="21360"/>
                          <a:pt x="4751" y="21149"/>
                        </a:cubicBezTo>
                        <a:cubicBezTo>
                          <a:pt x="10229" y="20021"/>
                          <a:pt x="14610" y="17338"/>
                          <a:pt x="17263" y="13911"/>
                        </a:cubicBezTo>
                        <a:cubicBezTo>
                          <a:pt x="19916" y="10483"/>
                          <a:pt x="20840" y="6311"/>
                          <a:pt x="19410" y="2209"/>
                        </a:cubicBezTo>
                        <a:cubicBezTo>
                          <a:pt x="19143" y="1442"/>
                          <a:pt x="18805" y="705"/>
                          <a:pt x="18399" y="0"/>
                        </a:cubicBezTo>
                        <a:cubicBezTo>
                          <a:pt x="17378" y="90"/>
                          <a:pt x="16353" y="240"/>
                          <a:pt x="15329" y="451"/>
                        </a:cubicBezTo>
                        <a:cubicBezTo>
                          <a:pt x="9851" y="1579"/>
                          <a:pt x="5470" y="4262"/>
                          <a:pt x="2817" y="7689"/>
                        </a:cubicBezTo>
                        <a:close/>
                      </a:path>
                    </a:pathLst>
                  </a:custGeom>
                  <a:solidFill>
                    <a:srgbClr val="769E2E"/>
                  </a:solidFill>
                  <a:ln w="12700" cap="flat">
                    <a:noFill/>
                    <a:miter lim="400000"/>
                  </a:ln>
                  <a:effectLst/>
                </p:spPr>
                <p:txBody>
                  <a:bodyPr wrap="square" lIns="0" tIns="0" rIns="0" bIns="0" numCol="1" anchor="t">
                    <a:noAutofit/>
                  </a:bodyPr>
                  <a:lstStyle/>
                  <a:p>
                    <a:pPr algn="ctr"/>
                    <a:endParaRPr lang="en-CA" sz="3600" b="1"/>
                  </a:p>
                </p:txBody>
              </p:sp>
              <p:sp>
                <p:nvSpPr>
                  <p:cNvPr id="25" name="Shape 24437">
                    <a:extLst>
                      <a:ext uri="{FF2B5EF4-FFF2-40B4-BE49-F238E27FC236}">
                        <a16:creationId xmlns:a16="http://schemas.microsoft.com/office/drawing/2014/main" id="{3668A2B3-6100-4C3B-A65C-AB5D909DF33D}"/>
                      </a:ext>
                    </a:extLst>
                  </p:cNvPr>
                  <p:cNvSpPr/>
                  <p:nvPr/>
                </p:nvSpPr>
                <p:spPr>
                  <a:xfrm rot="20871838">
                    <a:off x="4527520" y="1318880"/>
                    <a:ext cx="1589629" cy="2292232"/>
                  </a:xfrm>
                  <a:custGeom>
                    <a:avLst/>
                    <a:gdLst/>
                    <a:ahLst/>
                    <a:cxnLst>
                      <a:cxn ang="0">
                        <a:pos x="wd2" y="hd2"/>
                      </a:cxn>
                      <a:cxn ang="5400000">
                        <a:pos x="wd2" y="hd2"/>
                      </a:cxn>
                      <a:cxn ang="10800000">
                        <a:pos x="wd2" y="hd2"/>
                      </a:cxn>
                      <a:cxn ang="16200000">
                        <a:pos x="wd2" y="hd2"/>
                      </a:cxn>
                    </a:cxnLst>
                    <a:rect l="0" t="0" r="r" b="b"/>
                    <a:pathLst>
                      <a:path w="20080" h="21600" extrusionOk="0">
                        <a:moveTo>
                          <a:pt x="2817" y="7689"/>
                        </a:moveTo>
                        <a:cubicBezTo>
                          <a:pt x="164" y="11117"/>
                          <a:pt x="-760" y="15289"/>
                          <a:pt x="670" y="19391"/>
                        </a:cubicBezTo>
                        <a:cubicBezTo>
                          <a:pt x="937" y="20158"/>
                          <a:pt x="1275" y="20895"/>
                          <a:pt x="1681" y="21600"/>
                        </a:cubicBezTo>
                        <a:cubicBezTo>
                          <a:pt x="2702" y="21510"/>
                          <a:pt x="3727" y="21360"/>
                          <a:pt x="4751" y="21149"/>
                        </a:cubicBezTo>
                        <a:cubicBezTo>
                          <a:pt x="10229" y="20021"/>
                          <a:pt x="14610" y="17338"/>
                          <a:pt x="17263" y="13911"/>
                        </a:cubicBezTo>
                        <a:cubicBezTo>
                          <a:pt x="19916" y="10483"/>
                          <a:pt x="20840" y="6311"/>
                          <a:pt x="19410" y="2209"/>
                        </a:cubicBezTo>
                        <a:cubicBezTo>
                          <a:pt x="19143" y="1442"/>
                          <a:pt x="18805" y="705"/>
                          <a:pt x="18399" y="0"/>
                        </a:cubicBezTo>
                        <a:cubicBezTo>
                          <a:pt x="17378" y="90"/>
                          <a:pt x="16353" y="240"/>
                          <a:pt x="15329" y="451"/>
                        </a:cubicBezTo>
                        <a:cubicBezTo>
                          <a:pt x="9851" y="1579"/>
                          <a:pt x="5470" y="4262"/>
                          <a:pt x="2817" y="7689"/>
                        </a:cubicBezTo>
                        <a:close/>
                      </a:path>
                    </a:pathLst>
                  </a:custGeom>
                  <a:solidFill>
                    <a:srgbClr val="4E681E"/>
                  </a:solidFill>
                  <a:ln w="12700" cap="flat">
                    <a:noFill/>
                    <a:miter lim="400000"/>
                  </a:ln>
                  <a:effectLst/>
                </p:spPr>
                <p:txBody>
                  <a:bodyPr wrap="square" lIns="0" tIns="0" rIns="0" bIns="0" numCol="1" anchor="t">
                    <a:noAutofit/>
                  </a:bodyPr>
                  <a:lstStyle/>
                  <a:p>
                    <a:pPr algn="ctr"/>
                    <a:endParaRPr lang="en-CA" sz="3600" b="1"/>
                  </a:p>
                </p:txBody>
              </p:sp>
              <p:sp>
                <p:nvSpPr>
                  <p:cNvPr id="26" name="Shape 24440">
                    <a:extLst>
                      <a:ext uri="{FF2B5EF4-FFF2-40B4-BE49-F238E27FC236}">
                        <a16:creationId xmlns:a16="http://schemas.microsoft.com/office/drawing/2014/main" id="{3DAB3ADA-358E-4F49-8082-F29E083AC93E}"/>
                      </a:ext>
                    </a:extLst>
                  </p:cNvPr>
                  <p:cNvSpPr/>
                  <p:nvPr/>
                </p:nvSpPr>
                <p:spPr>
                  <a:xfrm>
                    <a:off x="19314178" y="2558546"/>
                    <a:ext cx="1589629" cy="2292230"/>
                  </a:xfrm>
                  <a:custGeom>
                    <a:avLst/>
                    <a:gdLst/>
                    <a:ahLst/>
                    <a:cxnLst>
                      <a:cxn ang="0">
                        <a:pos x="wd2" y="hd2"/>
                      </a:cxn>
                      <a:cxn ang="5400000">
                        <a:pos x="wd2" y="hd2"/>
                      </a:cxn>
                      <a:cxn ang="10800000">
                        <a:pos x="wd2" y="hd2"/>
                      </a:cxn>
                      <a:cxn ang="16200000">
                        <a:pos x="wd2" y="hd2"/>
                      </a:cxn>
                    </a:cxnLst>
                    <a:rect l="0" t="0" r="r" b="b"/>
                    <a:pathLst>
                      <a:path w="20080" h="21600" extrusionOk="0">
                        <a:moveTo>
                          <a:pt x="2817" y="7689"/>
                        </a:moveTo>
                        <a:cubicBezTo>
                          <a:pt x="5470" y="4262"/>
                          <a:pt x="9851" y="1579"/>
                          <a:pt x="15329" y="451"/>
                        </a:cubicBezTo>
                        <a:cubicBezTo>
                          <a:pt x="16353" y="240"/>
                          <a:pt x="17378" y="90"/>
                          <a:pt x="18399" y="0"/>
                        </a:cubicBezTo>
                        <a:cubicBezTo>
                          <a:pt x="18805" y="705"/>
                          <a:pt x="19143" y="1442"/>
                          <a:pt x="19410" y="2209"/>
                        </a:cubicBezTo>
                        <a:cubicBezTo>
                          <a:pt x="20840" y="6312"/>
                          <a:pt x="19916" y="10483"/>
                          <a:pt x="17263" y="13911"/>
                        </a:cubicBezTo>
                        <a:cubicBezTo>
                          <a:pt x="14610" y="17338"/>
                          <a:pt x="10229" y="20021"/>
                          <a:pt x="4751" y="21149"/>
                        </a:cubicBezTo>
                        <a:cubicBezTo>
                          <a:pt x="3727" y="21360"/>
                          <a:pt x="2702" y="21510"/>
                          <a:pt x="1681" y="21600"/>
                        </a:cubicBezTo>
                        <a:cubicBezTo>
                          <a:pt x="1275" y="20895"/>
                          <a:pt x="937" y="20158"/>
                          <a:pt x="670" y="19391"/>
                        </a:cubicBezTo>
                        <a:cubicBezTo>
                          <a:pt x="-760" y="15289"/>
                          <a:pt x="164" y="11117"/>
                          <a:pt x="2817" y="7689"/>
                        </a:cubicBezTo>
                        <a:close/>
                      </a:path>
                    </a:pathLst>
                  </a:custGeom>
                  <a:solidFill>
                    <a:srgbClr val="A3CE56"/>
                  </a:solidFill>
                  <a:ln w="12700" cap="flat">
                    <a:noFill/>
                    <a:miter lim="400000"/>
                  </a:ln>
                  <a:effectLst/>
                </p:spPr>
                <p:txBody>
                  <a:bodyPr wrap="square" lIns="0" tIns="0" rIns="0" bIns="0" numCol="1" anchor="t">
                    <a:noAutofit/>
                  </a:bodyPr>
                  <a:lstStyle/>
                  <a:p>
                    <a:pPr algn="ctr"/>
                    <a:endParaRPr lang="en-CA" sz="3600" b="1"/>
                  </a:p>
                </p:txBody>
              </p:sp>
              <p:sp>
                <p:nvSpPr>
                  <p:cNvPr id="27" name="Shape 24446">
                    <a:extLst>
                      <a:ext uri="{FF2B5EF4-FFF2-40B4-BE49-F238E27FC236}">
                        <a16:creationId xmlns:a16="http://schemas.microsoft.com/office/drawing/2014/main" id="{3905F3B2-AD81-4DEE-91B6-4E14BD07363E}"/>
                      </a:ext>
                    </a:extLst>
                  </p:cNvPr>
                  <p:cNvSpPr/>
                  <p:nvPr/>
                </p:nvSpPr>
                <p:spPr>
                  <a:xfrm>
                    <a:off x="2889902" y="4478018"/>
                    <a:ext cx="1589629" cy="2292236"/>
                  </a:xfrm>
                  <a:custGeom>
                    <a:avLst/>
                    <a:gdLst/>
                    <a:ahLst/>
                    <a:cxnLst>
                      <a:cxn ang="0">
                        <a:pos x="wd2" y="hd2"/>
                      </a:cxn>
                      <a:cxn ang="5400000">
                        <a:pos x="wd2" y="hd2"/>
                      </a:cxn>
                      <a:cxn ang="10800000">
                        <a:pos x="wd2" y="hd2"/>
                      </a:cxn>
                      <a:cxn ang="16200000">
                        <a:pos x="wd2" y="hd2"/>
                      </a:cxn>
                    </a:cxnLst>
                    <a:rect l="0" t="0" r="r" b="b"/>
                    <a:pathLst>
                      <a:path w="20080" h="21600" extrusionOk="0">
                        <a:moveTo>
                          <a:pt x="17263" y="7689"/>
                        </a:moveTo>
                        <a:cubicBezTo>
                          <a:pt x="14610" y="4262"/>
                          <a:pt x="10229" y="1579"/>
                          <a:pt x="4751" y="451"/>
                        </a:cubicBezTo>
                        <a:cubicBezTo>
                          <a:pt x="3727" y="240"/>
                          <a:pt x="2702" y="90"/>
                          <a:pt x="1681" y="0"/>
                        </a:cubicBezTo>
                        <a:cubicBezTo>
                          <a:pt x="1275" y="705"/>
                          <a:pt x="937" y="1442"/>
                          <a:pt x="670" y="2209"/>
                        </a:cubicBezTo>
                        <a:cubicBezTo>
                          <a:pt x="-760" y="6312"/>
                          <a:pt x="164" y="10483"/>
                          <a:pt x="2817" y="13911"/>
                        </a:cubicBezTo>
                        <a:cubicBezTo>
                          <a:pt x="5470" y="17338"/>
                          <a:pt x="9851" y="20021"/>
                          <a:pt x="15329" y="21149"/>
                        </a:cubicBezTo>
                        <a:cubicBezTo>
                          <a:pt x="16353" y="21360"/>
                          <a:pt x="17378" y="21510"/>
                          <a:pt x="18399" y="21600"/>
                        </a:cubicBezTo>
                        <a:cubicBezTo>
                          <a:pt x="18805" y="20895"/>
                          <a:pt x="19143" y="20158"/>
                          <a:pt x="19410" y="19391"/>
                        </a:cubicBezTo>
                        <a:cubicBezTo>
                          <a:pt x="20840" y="15289"/>
                          <a:pt x="19916" y="11117"/>
                          <a:pt x="17263" y="7689"/>
                        </a:cubicBezTo>
                        <a:close/>
                      </a:path>
                    </a:pathLst>
                  </a:custGeom>
                  <a:solidFill>
                    <a:srgbClr val="4E681E"/>
                  </a:solidFill>
                  <a:ln w="12700" cap="flat">
                    <a:noFill/>
                    <a:miter lim="400000"/>
                  </a:ln>
                  <a:effectLst/>
                </p:spPr>
                <p:txBody>
                  <a:bodyPr wrap="square" lIns="0" tIns="0" rIns="0" bIns="0" numCol="1" anchor="t">
                    <a:noAutofit/>
                  </a:bodyPr>
                  <a:lstStyle/>
                  <a:p>
                    <a:pPr algn="ctr"/>
                    <a:endParaRPr lang="en-CA" sz="3600" b="1"/>
                  </a:p>
                </p:txBody>
              </p:sp>
              <p:sp>
                <p:nvSpPr>
                  <p:cNvPr id="28" name="TextBox 44">
                    <a:extLst>
                      <a:ext uri="{FF2B5EF4-FFF2-40B4-BE49-F238E27FC236}">
                        <a16:creationId xmlns:a16="http://schemas.microsoft.com/office/drawing/2014/main" id="{D8C0ED38-049A-49A9-A300-0781B3ABAFAC}"/>
                      </a:ext>
                    </a:extLst>
                  </p:cNvPr>
                  <p:cNvSpPr txBox="1"/>
                  <p:nvPr/>
                </p:nvSpPr>
                <p:spPr>
                  <a:xfrm>
                    <a:off x="2343530" y="311910"/>
                    <a:ext cx="2910687" cy="1605302"/>
                  </a:xfrm>
                  <a:prstGeom prst="rect">
                    <a:avLst/>
                  </a:prstGeom>
                  <a:noFill/>
                </p:spPr>
                <p:txBody>
                  <a:bodyPr wrap="square" rtlCol="0" anchor="ctr" anchorCtr="0">
                    <a:noAutofit/>
                  </a:bodyPr>
                  <a:lstStyle/>
                  <a:p>
                    <a:pPr algn="ctr">
                      <a:spcAft>
                        <a:spcPts val="600"/>
                      </a:spcAft>
                    </a:pPr>
                    <a:r>
                      <a:rPr lang="en-US" b="1" dirty="0">
                        <a:latin typeface="Helvetica" panose="020B0604020202020204" pitchFamily="34" charset="0"/>
                        <a:ea typeface="Times New Roman" panose="02020603050405020304" pitchFamily="18" charset="0"/>
                      </a:rPr>
                      <a:t>Circular Economy </a:t>
                    </a:r>
                    <a:endParaRPr lang="en-CA" b="1" dirty="0">
                      <a:latin typeface="Helvetica" panose="020B0604020202020204" pitchFamily="34" charset="0"/>
                      <a:ea typeface="Times New Roman" panose="02020603050405020304" pitchFamily="18" charset="0"/>
                    </a:endParaRPr>
                  </a:p>
                </p:txBody>
              </p:sp>
            </p:grpSp>
            <p:sp>
              <p:nvSpPr>
                <p:cNvPr id="17" name="Shape 24440">
                  <a:extLst>
                    <a:ext uri="{FF2B5EF4-FFF2-40B4-BE49-F238E27FC236}">
                      <a16:creationId xmlns:a16="http://schemas.microsoft.com/office/drawing/2014/main" id="{E4EBDF50-E080-4602-BCAB-5DA7791C3D15}"/>
                    </a:ext>
                  </a:extLst>
                </p:cNvPr>
                <p:cNvSpPr/>
                <p:nvPr/>
              </p:nvSpPr>
              <p:spPr>
                <a:xfrm>
                  <a:off x="7184548" y="1240109"/>
                  <a:ext cx="704348" cy="1015665"/>
                </a:xfrm>
                <a:custGeom>
                  <a:avLst/>
                  <a:gdLst/>
                  <a:ahLst/>
                  <a:cxnLst>
                    <a:cxn ang="0">
                      <a:pos x="wd2" y="hd2"/>
                    </a:cxn>
                    <a:cxn ang="5400000">
                      <a:pos x="wd2" y="hd2"/>
                    </a:cxn>
                    <a:cxn ang="10800000">
                      <a:pos x="wd2" y="hd2"/>
                    </a:cxn>
                    <a:cxn ang="16200000">
                      <a:pos x="wd2" y="hd2"/>
                    </a:cxn>
                  </a:cxnLst>
                  <a:rect l="0" t="0" r="r" b="b"/>
                  <a:pathLst>
                    <a:path w="20080" h="21600" extrusionOk="0">
                      <a:moveTo>
                        <a:pt x="2817" y="7689"/>
                      </a:moveTo>
                      <a:cubicBezTo>
                        <a:pt x="5470" y="4262"/>
                        <a:pt x="9851" y="1579"/>
                        <a:pt x="15329" y="451"/>
                      </a:cubicBezTo>
                      <a:cubicBezTo>
                        <a:pt x="16353" y="240"/>
                        <a:pt x="17378" y="90"/>
                        <a:pt x="18399" y="0"/>
                      </a:cubicBezTo>
                      <a:cubicBezTo>
                        <a:pt x="18805" y="705"/>
                        <a:pt x="19143" y="1442"/>
                        <a:pt x="19410" y="2209"/>
                      </a:cubicBezTo>
                      <a:cubicBezTo>
                        <a:pt x="20840" y="6312"/>
                        <a:pt x="19916" y="10483"/>
                        <a:pt x="17263" y="13911"/>
                      </a:cubicBezTo>
                      <a:cubicBezTo>
                        <a:pt x="14610" y="17338"/>
                        <a:pt x="10229" y="20021"/>
                        <a:pt x="4751" y="21149"/>
                      </a:cubicBezTo>
                      <a:cubicBezTo>
                        <a:pt x="3727" y="21360"/>
                        <a:pt x="2702" y="21510"/>
                        <a:pt x="1681" y="21600"/>
                      </a:cubicBezTo>
                      <a:cubicBezTo>
                        <a:pt x="1275" y="20895"/>
                        <a:pt x="937" y="20158"/>
                        <a:pt x="670" y="19391"/>
                      </a:cubicBezTo>
                      <a:cubicBezTo>
                        <a:pt x="-760" y="15289"/>
                        <a:pt x="164" y="11117"/>
                        <a:pt x="2817" y="7689"/>
                      </a:cubicBezTo>
                      <a:close/>
                    </a:path>
                  </a:pathLst>
                </a:custGeom>
                <a:solidFill>
                  <a:srgbClr val="8EBF37"/>
                </a:solidFill>
                <a:ln w="12700" cap="flat">
                  <a:noFill/>
                  <a:miter lim="400000"/>
                </a:ln>
                <a:effectLst/>
              </p:spPr>
              <p:txBody>
                <a:bodyPr wrap="square" lIns="0" tIns="0" rIns="0" bIns="0" numCol="1" anchor="t">
                  <a:noAutofit/>
                </a:bodyPr>
                <a:lstStyle/>
                <a:p>
                  <a:pPr algn="ctr"/>
                  <a:endParaRPr lang="en-CA" sz="3600" b="1"/>
                </a:p>
              </p:txBody>
            </p:sp>
            <p:sp>
              <p:nvSpPr>
                <p:cNvPr id="18" name="Shape 24440">
                  <a:extLst>
                    <a:ext uri="{FF2B5EF4-FFF2-40B4-BE49-F238E27FC236}">
                      <a16:creationId xmlns:a16="http://schemas.microsoft.com/office/drawing/2014/main" id="{92C748ED-4883-4750-A9E6-C6F15D5BB852}"/>
                    </a:ext>
                  </a:extLst>
                </p:cNvPr>
                <p:cNvSpPr/>
                <p:nvPr/>
              </p:nvSpPr>
              <p:spPr>
                <a:xfrm>
                  <a:off x="3913243" y="629180"/>
                  <a:ext cx="704348" cy="1015664"/>
                </a:xfrm>
                <a:custGeom>
                  <a:avLst/>
                  <a:gdLst/>
                  <a:ahLst/>
                  <a:cxnLst>
                    <a:cxn ang="0">
                      <a:pos x="wd2" y="hd2"/>
                    </a:cxn>
                    <a:cxn ang="5400000">
                      <a:pos x="wd2" y="hd2"/>
                    </a:cxn>
                    <a:cxn ang="10800000">
                      <a:pos x="wd2" y="hd2"/>
                    </a:cxn>
                    <a:cxn ang="16200000">
                      <a:pos x="wd2" y="hd2"/>
                    </a:cxn>
                  </a:cxnLst>
                  <a:rect l="0" t="0" r="r" b="b"/>
                  <a:pathLst>
                    <a:path w="20080" h="21600" extrusionOk="0">
                      <a:moveTo>
                        <a:pt x="2817" y="7689"/>
                      </a:moveTo>
                      <a:cubicBezTo>
                        <a:pt x="5470" y="4262"/>
                        <a:pt x="9851" y="1579"/>
                        <a:pt x="15329" y="451"/>
                      </a:cubicBezTo>
                      <a:cubicBezTo>
                        <a:pt x="16353" y="240"/>
                        <a:pt x="17378" y="90"/>
                        <a:pt x="18399" y="0"/>
                      </a:cubicBezTo>
                      <a:cubicBezTo>
                        <a:pt x="18805" y="705"/>
                        <a:pt x="19143" y="1442"/>
                        <a:pt x="19410" y="2209"/>
                      </a:cubicBezTo>
                      <a:cubicBezTo>
                        <a:pt x="20840" y="6312"/>
                        <a:pt x="19916" y="10483"/>
                        <a:pt x="17263" y="13911"/>
                      </a:cubicBezTo>
                      <a:cubicBezTo>
                        <a:pt x="14610" y="17338"/>
                        <a:pt x="10229" y="20021"/>
                        <a:pt x="4751" y="21149"/>
                      </a:cubicBezTo>
                      <a:cubicBezTo>
                        <a:pt x="3727" y="21360"/>
                        <a:pt x="2702" y="21510"/>
                        <a:pt x="1681" y="21600"/>
                      </a:cubicBezTo>
                      <a:cubicBezTo>
                        <a:pt x="1275" y="20895"/>
                        <a:pt x="937" y="20158"/>
                        <a:pt x="670" y="19391"/>
                      </a:cubicBezTo>
                      <a:cubicBezTo>
                        <a:pt x="-760" y="15289"/>
                        <a:pt x="164" y="11117"/>
                        <a:pt x="2817" y="7689"/>
                      </a:cubicBezTo>
                      <a:close/>
                    </a:path>
                  </a:pathLst>
                </a:custGeom>
                <a:solidFill>
                  <a:srgbClr val="638527"/>
                </a:solidFill>
                <a:ln w="12700" cap="flat">
                  <a:noFill/>
                  <a:miter lim="400000"/>
                </a:ln>
                <a:effectLst/>
              </p:spPr>
              <p:txBody>
                <a:bodyPr wrap="square" lIns="0" tIns="0" rIns="0" bIns="0" numCol="1" anchor="t">
                  <a:noAutofit/>
                </a:bodyPr>
                <a:lstStyle/>
                <a:p>
                  <a:pPr algn="ctr"/>
                  <a:endParaRPr lang="en-CA" sz="3600" b="1"/>
                </a:p>
              </p:txBody>
            </p:sp>
            <p:sp>
              <p:nvSpPr>
                <p:cNvPr id="19" name="Shape 24443">
                  <a:extLst>
                    <a:ext uri="{FF2B5EF4-FFF2-40B4-BE49-F238E27FC236}">
                      <a16:creationId xmlns:a16="http://schemas.microsoft.com/office/drawing/2014/main" id="{51E6ECAA-A0F8-459D-A2B0-0F75F50CBA90}"/>
                    </a:ext>
                  </a:extLst>
                </p:cNvPr>
                <p:cNvSpPr/>
                <p:nvPr/>
              </p:nvSpPr>
              <p:spPr>
                <a:xfrm>
                  <a:off x="8259358" y="2755604"/>
                  <a:ext cx="745661" cy="960689"/>
                </a:xfrm>
                <a:custGeom>
                  <a:avLst/>
                  <a:gdLst/>
                  <a:ahLst/>
                  <a:cxnLst>
                    <a:cxn ang="0">
                      <a:pos x="wd2" y="hd2"/>
                    </a:cxn>
                    <a:cxn ang="5400000">
                      <a:pos x="wd2" y="hd2"/>
                    </a:cxn>
                    <a:cxn ang="10800000">
                      <a:pos x="wd2" y="hd2"/>
                    </a:cxn>
                    <a:cxn ang="16200000">
                      <a:pos x="wd2" y="hd2"/>
                    </a:cxn>
                  </a:cxnLst>
                  <a:rect l="0" t="0" r="r" b="b"/>
                  <a:pathLst>
                    <a:path w="20347" h="21600" extrusionOk="0">
                      <a:moveTo>
                        <a:pt x="16713" y="7027"/>
                      </a:moveTo>
                      <a:cubicBezTo>
                        <a:pt x="13800" y="3600"/>
                        <a:pt x="9323" y="1075"/>
                        <a:pt x="3973" y="264"/>
                      </a:cubicBezTo>
                      <a:cubicBezTo>
                        <a:pt x="2973" y="112"/>
                        <a:pt x="1980" y="25"/>
                        <a:pt x="996" y="0"/>
                      </a:cubicBezTo>
                      <a:cubicBezTo>
                        <a:pt x="688" y="770"/>
                        <a:pt x="448" y="1569"/>
                        <a:pt x="279" y="2396"/>
                      </a:cubicBezTo>
                      <a:cubicBezTo>
                        <a:pt x="-626" y="6815"/>
                        <a:pt x="722" y="11145"/>
                        <a:pt x="3635" y="14573"/>
                      </a:cubicBezTo>
                      <a:cubicBezTo>
                        <a:pt x="6548" y="18000"/>
                        <a:pt x="11025" y="20525"/>
                        <a:pt x="16375" y="21336"/>
                      </a:cubicBezTo>
                      <a:cubicBezTo>
                        <a:pt x="17375" y="21488"/>
                        <a:pt x="18368" y="21575"/>
                        <a:pt x="19352" y="21600"/>
                      </a:cubicBezTo>
                      <a:cubicBezTo>
                        <a:pt x="19660" y="20830"/>
                        <a:pt x="19900" y="20031"/>
                        <a:pt x="20069" y="19204"/>
                      </a:cubicBezTo>
                      <a:cubicBezTo>
                        <a:pt x="20974" y="14785"/>
                        <a:pt x="19626" y="10455"/>
                        <a:pt x="16713" y="7027"/>
                      </a:cubicBezTo>
                      <a:close/>
                    </a:path>
                  </a:pathLst>
                </a:custGeom>
                <a:solidFill>
                  <a:srgbClr val="A3CE56"/>
                </a:solidFill>
                <a:ln w="12700" cap="flat">
                  <a:noFill/>
                  <a:miter lim="400000"/>
                </a:ln>
                <a:effectLst/>
              </p:spPr>
              <p:txBody>
                <a:bodyPr wrap="square" lIns="0" tIns="0" rIns="0" bIns="0" numCol="1" anchor="t">
                  <a:noAutofit/>
                </a:bodyPr>
                <a:lstStyle/>
                <a:p>
                  <a:pPr algn="ctr"/>
                  <a:endParaRPr lang="en-CA" sz="3600" b="1"/>
                </a:p>
              </p:txBody>
            </p:sp>
            <p:sp>
              <p:nvSpPr>
                <p:cNvPr id="20" name="Shape 24443">
                  <a:extLst>
                    <a:ext uri="{FF2B5EF4-FFF2-40B4-BE49-F238E27FC236}">
                      <a16:creationId xmlns:a16="http://schemas.microsoft.com/office/drawing/2014/main" id="{6960A732-0FCC-46A9-A3B0-0983289483B0}"/>
                    </a:ext>
                  </a:extLst>
                </p:cNvPr>
                <p:cNvSpPr/>
                <p:nvPr/>
              </p:nvSpPr>
              <p:spPr>
                <a:xfrm>
                  <a:off x="6292985" y="2300934"/>
                  <a:ext cx="745660" cy="960690"/>
                </a:xfrm>
                <a:custGeom>
                  <a:avLst/>
                  <a:gdLst/>
                  <a:ahLst/>
                  <a:cxnLst>
                    <a:cxn ang="0">
                      <a:pos x="wd2" y="hd2"/>
                    </a:cxn>
                    <a:cxn ang="5400000">
                      <a:pos x="wd2" y="hd2"/>
                    </a:cxn>
                    <a:cxn ang="10800000">
                      <a:pos x="wd2" y="hd2"/>
                    </a:cxn>
                    <a:cxn ang="16200000">
                      <a:pos x="wd2" y="hd2"/>
                    </a:cxn>
                  </a:cxnLst>
                  <a:rect l="0" t="0" r="r" b="b"/>
                  <a:pathLst>
                    <a:path w="20347" h="21600" extrusionOk="0">
                      <a:moveTo>
                        <a:pt x="16713" y="7027"/>
                      </a:moveTo>
                      <a:cubicBezTo>
                        <a:pt x="13800" y="3600"/>
                        <a:pt x="9323" y="1075"/>
                        <a:pt x="3973" y="264"/>
                      </a:cubicBezTo>
                      <a:cubicBezTo>
                        <a:pt x="2973" y="112"/>
                        <a:pt x="1980" y="25"/>
                        <a:pt x="996" y="0"/>
                      </a:cubicBezTo>
                      <a:cubicBezTo>
                        <a:pt x="688" y="770"/>
                        <a:pt x="448" y="1569"/>
                        <a:pt x="279" y="2396"/>
                      </a:cubicBezTo>
                      <a:cubicBezTo>
                        <a:pt x="-626" y="6815"/>
                        <a:pt x="722" y="11145"/>
                        <a:pt x="3635" y="14573"/>
                      </a:cubicBezTo>
                      <a:cubicBezTo>
                        <a:pt x="6548" y="18000"/>
                        <a:pt x="11025" y="20525"/>
                        <a:pt x="16375" y="21336"/>
                      </a:cubicBezTo>
                      <a:cubicBezTo>
                        <a:pt x="17375" y="21488"/>
                        <a:pt x="18368" y="21575"/>
                        <a:pt x="19352" y="21600"/>
                      </a:cubicBezTo>
                      <a:cubicBezTo>
                        <a:pt x="19660" y="20830"/>
                        <a:pt x="19900" y="20031"/>
                        <a:pt x="20069" y="19204"/>
                      </a:cubicBezTo>
                      <a:cubicBezTo>
                        <a:pt x="20974" y="14785"/>
                        <a:pt x="19626" y="10455"/>
                        <a:pt x="16713" y="7027"/>
                      </a:cubicBezTo>
                      <a:close/>
                    </a:path>
                  </a:pathLst>
                </a:custGeom>
                <a:solidFill>
                  <a:srgbClr val="8EBF37"/>
                </a:solidFill>
                <a:ln w="12700" cap="flat">
                  <a:noFill/>
                  <a:miter lim="400000"/>
                </a:ln>
                <a:effectLst/>
              </p:spPr>
              <p:txBody>
                <a:bodyPr wrap="square" lIns="0" tIns="0" rIns="0" bIns="0" numCol="1" anchor="t">
                  <a:noAutofit/>
                </a:bodyPr>
                <a:lstStyle/>
                <a:p>
                  <a:pPr algn="ctr"/>
                  <a:endParaRPr lang="en-CA" sz="3600" b="1"/>
                </a:p>
              </p:txBody>
            </p:sp>
            <p:sp>
              <p:nvSpPr>
                <p:cNvPr id="21" name="Shape 24446">
                  <a:extLst>
                    <a:ext uri="{FF2B5EF4-FFF2-40B4-BE49-F238E27FC236}">
                      <a16:creationId xmlns:a16="http://schemas.microsoft.com/office/drawing/2014/main" id="{12D85910-8148-4838-8C9D-DFDF9D9FEA21}"/>
                    </a:ext>
                  </a:extLst>
                </p:cNvPr>
                <p:cNvSpPr/>
                <p:nvPr/>
              </p:nvSpPr>
              <p:spPr>
                <a:xfrm>
                  <a:off x="3037438" y="1957086"/>
                  <a:ext cx="704348" cy="1015664"/>
                </a:xfrm>
                <a:custGeom>
                  <a:avLst/>
                  <a:gdLst/>
                  <a:ahLst/>
                  <a:cxnLst>
                    <a:cxn ang="0">
                      <a:pos x="wd2" y="hd2"/>
                    </a:cxn>
                    <a:cxn ang="5400000">
                      <a:pos x="wd2" y="hd2"/>
                    </a:cxn>
                    <a:cxn ang="10800000">
                      <a:pos x="wd2" y="hd2"/>
                    </a:cxn>
                    <a:cxn ang="16200000">
                      <a:pos x="wd2" y="hd2"/>
                    </a:cxn>
                  </a:cxnLst>
                  <a:rect l="0" t="0" r="r" b="b"/>
                  <a:pathLst>
                    <a:path w="20080" h="21600" extrusionOk="0">
                      <a:moveTo>
                        <a:pt x="17263" y="7689"/>
                      </a:moveTo>
                      <a:cubicBezTo>
                        <a:pt x="14610" y="4262"/>
                        <a:pt x="10229" y="1579"/>
                        <a:pt x="4751" y="451"/>
                      </a:cubicBezTo>
                      <a:cubicBezTo>
                        <a:pt x="3727" y="240"/>
                        <a:pt x="2702" y="90"/>
                        <a:pt x="1681" y="0"/>
                      </a:cubicBezTo>
                      <a:cubicBezTo>
                        <a:pt x="1275" y="705"/>
                        <a:pt x="937" y="1442"/>
                        <a:pt x="670" y="2209"/>
                      </a:cubicBezTo>
                      <a:cubicBezTo>
                        <a:pt x="-760" y="6312"/>
                        <a:pt x="164" y="10483"/>
                        <a:pt x="2817" y="13911"/>
                      </a:cubicBezTo>
                      <a:cubicBezTo>
                        <a:pt x="5470" y="17338"/>
                        <a:pt x="9851" y="20021"/>
                        <a:pt x="15329" y="21149"/>
                      </a:cubicBezTo>
                      <a:cubicBezTo>
                        <a:pt x="16353" y="21360"/>
                        <a:pt x="17378" y="21510"/>
                        <a:pt x="18399" y="21600"/>
                      </a:cubicBezTo>
                      <a:cubicBezTo>
                        <a:pt x="18805" y="20895"/>
                        <a:pt x="19143" y="20158"/>
                        <a:pt x="19410" y="19391"/>
                      </a:cubicBezTo>
                      <a:cubicBezTo>
                        <a:pt x="20840" y="15289"/>
                        <a:pt x="19916" y="11117"/>
                        <a:pt x="17263" y="7689"/>
                      </a:cubicBezTo>
                      <a:close/>
                    </a:path>
                  </a:pathLst>
                </a:custGeom>
                <a:solidFill>
                  <a:srgbClr val="638527"/>
                </a:solidFill>
                <a:ln w="12700" cap="flat">
                  <a:noFill/>
                  <a:miter lim="400000"/>
                </a:ln>
                <a:effectLst/>
              </p:spPr>
              <p:txBody>
                <a:bodyPr wrap="square" lIns="0" tIns="0" rIns="0" bIns="0" numCol="1" anchor="t">
                  <a:noAutofit/>
                </a:bodyPr>
                <a:lstStyle/>
                <a:p>
                  <a:pPr algn="ctr"/>
                  <a:endParaRPr lang="en-CA" sz="3600" b="1"/>
                </a:p>
              </p:txBody>
            </p:sp>
            <p:sp>
              <p:nvSpPr>
                <p:cNvPr id="22" name="Shape 24434">
                  <a:extLst>
                    <a:ext uri="{FF2B5EF4-FFF2-40B4-BE49-F238E27FC236}">
                      <a16:creationId xmlns:a16="http://schemas.microsoft.com/office/drawing/2014/main" id="{6B626176-993A-4BCE-989D-858133619D80}"/>
                    </a:ext>
                  </a:extLst>
                </p:cNvPr>
                <p:cNvSpPr/>
                <p:nvPr/>
              </p:nvSpPr>
              <p:spPr>
                <a:xfrm rot="17955564">
                  <a:off x="4725314" y="2183665"/>
                  <a:ext cx="704349" cy="1015665"/>
                </a:xfrm>
                <a:custGeom>
                  <a:avLst/>
                  <a:gdLst/>
                  <a:ahLst/>
                  <a:cxnLst>
                    <a:cxn ang="0">
                      <a:pos x="wd2" y="hd2"/>
                    </a:cxn>
                    <a:cxn ang="5400000">
                      <a:pos x="wd2" y="hd2"/>
                    </a:cxn>
                    <a:cxn ang="10800000">
                      <a:pos x="wd2" y="hd2"/>
                    </a:cxn>
                    <a:cxn ang="16200000">
                      <a:pos x="wd2" y="hd2"/>
                    </a:cxn>
                  </a:cxnLst>
                  <a:rect l="0" t="0" r="r" b="b"/>
                  <a:pathLst>
                    <a:path w="20080" h="21600" extrusionOk="0">
                      <a:moveTo>
                        <a:pt x="2817" y="7689"/>
                      </a:moveTo>
                      <a:cubicBezTo>
                        <a:pt x="164" y="11117"/>
                        <a:pt x="-760" y="15289"/>
                        <a:pt x="670" y="19391"/>
                      </a:cubicBezTo>
                      <a:cubicBezTo>
                        <a:pt x="937" y="20158"/>
                        <a:pt x="1275" y="20895"/>
                        <a:pt x="1681" y="21600"/>
                      </a:cubicBezTo>
                      <a:cubicBezTo>
                        <a:pt x="2702" y="21510"/>
                        <a:pt x="3727" y="21360"/>
                        <a:pt x="4751" y="21149"/>
                      </a:cubicBezTo>
                      <a:cubicBezTo>
                        <a:pt x="10229" y="20021"/>
                        <a:pt x="14610" y="17338"/>
                        <a:pt x="17263" y="13911"/>
                      </a:cubicBezTo>
                      <a:cubicBezTo>
                        <a:pt x="19916" y="10483"/>
                        <a:pt x="20840" y="6311"/>
                        <a:pt x="19410" y="2209"/>
                      </a:cubicBezTo>
                      <a:cubicBezTo>
                        <a:pt x="19143" y="1442"/>
                        <a:pt x="18805" y="705"/>
                        <a:pt x="18399" y="0"/>
                      </a:cubicBezTo>
                      <a:cubicBezTo>
                        <a:pt x="17378" y="90"/>
                        <a:pt x="16353" y="240"/>
                        <a:pt x="15329" y="451"/>
                      </a:cubicBezTo>
                      <a:cubicBezTo>
                        <a:pt x="9851" y="1579"/>
                        <a:pt x="5470" y="4262"/>
                        <a:pt x="2817" y="7689"/>
                      </a:cubicBezTo>
                      <a:close/>
                    </a:path>
                  </a:pathLst>
                </a:custGeom>
                <a:solidFill>
                  <a:srgbClr val="769E2E"/>
                </a:solidFill>
                <a:ln w="12700" cap="flat">
                  <a:noFill/>
                  <a:miter lim="400000"/>
                </a:ln>
                <a:effectLst/>
              </p:spPr>
              <p:txBody>
                <a:bodyPr wrap="square" lIns="0" tIns="0" rIns="0" bIns="0" numCol="1" anchor="t">
                  <a:noAutofit/>
                </a:bodyPr>
                <a:lstStyle/>
                <a:p>
                  <a:pPr algn="ctr"/>
                  <a:endParaRPr lang="en-CA" sz="3600" b="1"/>
                </a:p>
              </p:txBody>
            </p:sp>
          </p:grpSp>
          <p:sp>
            <p:nvSpPr>
              <p:cNvPr id="7" name="TextBox 29">
                <a:extLst>
                  <a:ext uri="{FF2B5EF4-FFF2-40B4-BE49-F238E27FC236}">
                    <a16:creationId xmlns:a16="http://schemas.microsoft.com/office/drawing/2014/main" id="{707B1BAB-FF06-407A-BEC7-D4F54EED0E9C}"/>
                  </a:ext>
                </a:extLst>
              </p:cNvPr>
              <p:cNvSpPr txBox="1"/>
              <p:nvPr/>
            </p:nvSpPr>
            <p:spPr>
              <a:xfrm>
                <a:off x="769192" y="1999043"/>
                <a:ext cx="856615" cy="472439"/>
              </a:xfrm>
              <a:prstGeom prst="rect">
                <a:avLst/>
              </a:prstGeom>
              <a:noFill/>
            </p:spPr>
            <p:txBody>
              <a:bodyPr wrap="square" rtlCol="0" anchor="ctr" anchorCtr="0">
                <a:noAutofit/>
              </a:bodyPr>
              <a:lstStyle/>
              <a:p>
                <a:pPr algn="ctr">
                  <a:spcAft>
                    <a:spcPts val="600"/>
                  </a:spcAft>
                </a:pPr>
                <a:r>
                  <a:rPr lang="en-US" b="1">
                    <a:latin typeface="Helvetica" panose="020B0604020202020204" pitchFamily="34" charset="0"/>
                    <a:ea typeface="Times New Roman" panose="02020603050405020304" pitchFamily="18" charset="0"/>
                  </a:rPr>
                  <a:t>Inclusive resilience</a:t>
                </a:r>
                <a:endParaRPr lang="en-CA" b="1">
                  <a:latin typeface="Helvetica" panose="020B0604020202020204" pitchFamily="34" charset="0"/>
                  <a:ea typeface="Times New Roman" panose="02020603050405020304" pitchFamily="18" charset="0"/>
                </a:endParaRPr>
              </a:p>
            </p:txBody>
          </p:sp>
          <p:sp>
            <p:nvSpPr>
              <p:cNvPr id="8" name="TextBox 54">
                <a:extLst>
                  <a:ext uri="{FF2B5EF4-FFF2-40B4-BE49-F238E27FC236}">
                    <a16:creationId xmlns:a16="http://schemas.microsoft.com/office/drawing/2014/main" id="{03A7790F-A16C-4C87-81A5-B85B533C14E0}"/>
                  </a:ext>
                </a:extLst>
              </p:cNvPr>
              <p:cNvSpPr txBox="1"/>
              <p:nvPr/>
            </p:nvSpPr>
            <p:spPr>
              <a:xfrm>
                <a:off x="1883818" y="2057988"/>
                <a:ext cx="1036955" cy="472440"/>
              </a:xfrm>
              <a:prstGeom prst="rect">
                <a:avLst/>
              </a:prstGeom>
              <a:noFill/>
            </p:spPr>
            <p:txBody>
              <a:bodyPr wrap="square" rtlCol="0" anchor="ctr" anchorCtr="0">
                <a:noAutofit/>
              </a:bodyPr>
              <a:lstStyle/>
              <a:p>
                <a:pPr algn="ctr">
                  <a:spcAft>
                    <a:spcPts val="600"/>
                  </a:spcAft>
                </a:pPr>
                <a:r>
                  <a:rPr lang="en-US" b="1">
                    <a:latin typeface="Helvetica" panose="020B0604020202020204" pitchFamily="34" charset="0"/>
                    <a:ea typeface="Times New Roman" panose="02020603050405020304" pitchFamily="18" charset="0"/>
                  </a:rPr>
                  <a:t>Low-carbon jobs</a:t>
                </a:r>
                <a:endParaRPr lang="en-CA" b="1">
                  <a:latin typeface="Helvetica" panose="020B0604020202020204" pitchFamily="34" charset="0"/>
                  <a:ea typeface="Times New Roman" panose="02020603050405020304" pitchFamily="18" charset="0"/>
                </a:endParaRPr>
              </a:p>
            </p:txBody>
          </p:sp>
          <p:sp>
            <p:nvSpPr>
              <p:cNvPr id="9" name="TextBox 55">
                <a:extLst>
                  <a:ext uri="{FF2B5EF4-FFF2-40B4-BE49-F238E27FC236}">
                    <a16:creationId xmlns:a16="http://schemas.microsoft.com/office/drawing/2014/main" id="{4FCA5F6A-F948-4414-B6B9-7B6887C47D86}"/>
                  </a:ext>
                </a:extLst>
              </p:cNvPr>
              <p:cNvSpPr txBox="1"/>
              <p:nvPr/>
            </p:nvSpPr>
            <p:spPr>
              <a:xfrm>
                <a:off x="3067003" y="2213216"/>
                <a:ext cx="997585" cy="472440"/>
              </a:xfrm>
              <a:prstGeom prst="rect">
                <a:avLst/>
              </a:prstGeom>
              <a:noFill/>
            </p:spPr>
            <p:txBody>
              <a:bodyPr wrap="square" rtlCol="0" anchor="ctr" anchorCtr="0">
                <a:noAutofit/>
              </a:bodyPr>
              <a:lstStyle/>
              <a:p>
                <a:pPr algn="ctr">
                  <a:spcAft>
                    <a:spcPts val="600"/>
                  </a:spcAft>
                </a:pPr>
                <a:r>
                  <a:rPr lang="en-US" b="1" dirty="0">
                    <a:latin typeface="Helvetica" panose="020B0604020202020204" pitchFamily="34" charset="0"/>
                    <a:ea typeface="Times New Roman" panose="02020603050405020304" pitchFamily="18" charset="0"/>
                  </a:rPr>
                  <a:t>Technology adoption</a:t>
                </a:r>
                <a:endParaRPr lang="en-CA" b="1" dirty="0">
                  <a:latin typeface="Helvetica" panose="020B0604020202020204" pitchFamily="34" charset="0"/>
                  <a:ea typeface="Times New Roman" panose="02020603050405020304" pitchFamily="18" charset="0"/>
                </a:endParaRPr>
              </a:p>
            </p:txBody>
          </p:sp>
          <p:sp>
            <p:nvSpPr>
              <p:cNvPr id="10" name="TextBox 56">
                <a:extLst>
                  <a:ext uri="{FF2B5EF4-FFF2-40B4-BE49-F238E27FC236}">
                    <a16:creationId xmlns:a16="http://schemas.microsoft.com/office/drawing/2014/main" id="{ECE71743-D3A7-48BD-9D4F-11EAB76B5DCB}"/>
                  </a:ext>
                </a:extLst>
              </p:cNvPr>
              <p:cNvSpPr txBox="1"/>
              <p:nvPr/>
            </p:nvSpPr>
            <p:spPr>
              <a:xfrm>
                <a:off x="1918411" y="98354"/>
                <a:ext cx="1118235" cy="472439"/>
              </a:xfrm>
              <a:prstGeom prst="rect">
                <a:avLst/>
              </a:prstGeom>
              <a:noFill/>
            </p:spPr>
            <p:txBody>
              <a:bodyPr wrap="square" rtlCol="0" anchor="ctr" anchorCtr="0">
                <a:noAutofit/>
              </a:bodyPr>
              <a:lstStyle/>
              <a:p>
                <a:pPr algn="ctr">
                  <a:spcAft>
                    <a:spcPts val="600"/>
                  </a:spcAft>
                </a:pPr>
                <a:r>
                  <a:rPr lang="en-US" b="1">
                    <a:latin typeface="Helvetica" panose="020B0604020202020204" pitchFamily="34" charset="0"/>
                    <a:ea typeface="Times New Roman" panose="02020603050405020304" pitchFamily="18" charset="0"/>
                  </a:rPr>
                  <a:t>Low-carbon growth</a:t>
                </a:r>
                <a:endParaRPr lang="en-CA" b="1">
                  <a:latin typeface="Helvetica" panose="020B0604020202020204" pitchFamily="34" charset="0"/>
                  <a:ea typeface="Times New Roman" panose="02020603050405020304" pitchFamily="18" charset="0"/>
                </a:endParaRPr>
              </a:p>
            </p:txBody>
          </p:sp>
          <p:sp>
            <p:nvSpPr>
              <p:cNvPr id="11" name="TextBox 57">
                <a:extLst>
                  <a:ext uri="{FF2B5EF4-FFF2-40B4-BE49-F238E27FC236}">
                    <a16:creationId xmlns:a16="http://schemas.microsoft.com/office/drawing/2014/main" id="{F2EC8AE6-A542-4F09-B821-23F3BA22E9B5}"/>
                  </a:ext>
                </a:extLst>
              </p:cNvPr>
              <p:cNvSpPr txBox="1"/>
              <p:nvPr/>
            </p:nvSpPr>
            <p:spPr>
              <a:xfrm>
                <a:off x="3275961" y="53738"/>
                <a:ext cx="1118235" cy="472440"/>
              </a:xfrm>
              <a:prstGeom prst="rect">
                <a:avLst/>
              </a:prstGeom>
              <a:noFill/>
            </p:spPr>
            <p:txBody>
              <a:bodyPr wrap="square" rtlCol="0" anchor="ctr" anchorCtr="0">
                <a:noAutofit/>
              </a:bodyPr>
              <a:lstStyle/>
              <a:p>
                <a:pPr algn="ctr">
                  <a:spcAft>
                    <a:spcPts val="600"/>
                  </a:spcAft>
                </a:pPr>
                <a:r>
                  <a:rPr lang="en-US" b="1" dirty="0">
                    <a:latin typeface="Helvetica" panose="020B0604020202020204" pitchFamily="34" charset="0"/>
                    <a:ea typeface="Times New Roman" panose="02020603050405020304" pitchFamily="18" charset="0"/>
                  </a:rPr>
                  <a:t>Clean-Technology development</a:t>
                </a:r>
                <a:endParaRPr lang="en-CA" b="1" dirty="0">
                  <a:latin typeface="Helvetica" panose="020B0604020202020204" pitchFamily="34" charset="0"/>
                  <a:ea typeface="Times New Roman" panose="02020603050405020304" pitchFamily="18" charset="0"/>
                </a:endParaRPr>
              </a:p>
            </p:txBody>
          </p:sp>
          <p:sp>
            <p:nvSpPr>
              <p:cNvPr id="12" name="TextBox 58">
                <a:extLst>
                  <a:ext uri="{FF2B5EF4-FFF2-40B4-BE49-F238E27FC236}">
                    <a16:creationId xmlns:a16="http://schemas.microsoft.com/office/drawing/2014/main" id="{EC5A4BFE-E873-4BDF-9F92-B897B346727C}"/>
                  </a:ext>
                </a:extLst>
              </p:cNvPr>
              <p:cNvSpPr txBox="1"/>
              <p:nvPr/>
            </p:nvSpPr>
            <p:spPr>
              <a:xfrm>
                <a:off x="4489333" y="49608"/>
                <a:ext cx="1753264" cy="715036"/>
              </a:xfrm>
              <a:prstGeom prst="rect">
                <a:avLst/>
              </a:prstGeom>
              <a:noFill/>
            </p:spPr>
            <p:txBody>
              <a:bodyPr wrap="square" rtlCol="0" anchor="ctr" anchorCtr="0">
                <a:noAutofit/>
              </a:bodyPr>
              <a:lstStyle/>
              <a:p>
                <a:pPr algn="ctr">
                  <a:spcAft>
                    <a:spcPts val="600"/>
                  </a:spcAft>
                </a:pPr>
                <a:r>
                  <a:rPr lang="en-US" b="1" dirty="0">
                    <a:latin typeface="Helvetica" panose="020B0604020202020204" pitchFamily="34" charset="0"/>
                    <a:ea typeface="Times New Roman" panose="02020603050405020304" pitchFamily="18" charset="0"/>
                  </a:rPr>
                  <a:t>Low-carbon and resilient infrastructure investment</a:t>
                </a:r>
                <a:endParaRPr lang="en-CA" b="1" dirty="0">
                  <a:latin typeface="Helvetica" panose="020B0604020202020204" pitchFamily="34" charset="0"/>
                  <a:ea typeface="Times New Roman" panose="02020603050405020304" pitchFamily="18" charset="0"/>
                </a:endParaRPr>
              </a:p>
            </p:txBody>
          </p:sp>
          <p:sp>
            <p:nvSpPr>
              <p:cNvPr id="13" name="TextBox 59">
                <a:extLst>
                  <a:ext uri="{FF2B5EF4-FFF2-40B4-BE49-F238E27FC236}">
                    <a16:creationId xmlns:a16="http://schemas.microsoft.com/office/drawing/2014/main" id="{85CBE66F-1916-4031-B033-3AA7A365ACBA}"/>
                  </a:ext>
                </a:extLst>
              </p:cNvPr>
              <p:cNvSpPr txBox="1"/>
              <p:nvPr/>
            </p:nvSpPr>
            <p:spPr>
              <a:xfrm>
                <a:off x="4132435" y="2145752"/>
                <a:ext cx="1485900" cy="719062"/>
              </a:xfrm>
              <a:prstGeom prst="rect">
                <a:avLst/>
              </a:prstGeom>
              <a:noFill/>
            </p:spPr>
            <p:txBody>
              <a:bodyPr wrap="square" rtlCol="0" anchor="ctr" anchorCtr="0">
                <a:noAutofit/>
              </a:bodyPr>
              <a:lstStyle/>
              <a:p>
                <a:pPr algn="ctr">
                  <a:spcAft>
                    <a:spcPts val="600"/>
                  </a:spcAft>
                </a:pPr>
                <a:r>
                  <a:rPr lang="en-US" b="1" dirty="0">
                    <a:latin typeface="Helvetica" panose="020B0604020202020204" pitchFamily="34" charset="0"/>
                    <a:ea typeface="Times New Roman" panose="02020603050405020304" pitchFamily="18" charset="0"/>
                  </a:rPr>
                  <a:t>Low-carbon and resilient trade and competitiveness</a:t>
                </a:r>
                <a:endParaRPr lang="en-CA" b="1" dirty="0">
                  <a:latin typeface="Helvetica" panose="020B0604020202020204" pitchFamily="34" charset="0"/>
                  <a:ea typeface="Times New Roman" panose="02020603050405020304" pitchFamily="18" charset="0"/>
                </a:endParaRPr>
              </a:p>
            </p:txBody>
          </p:sp>
          <p:sp>
            <p:nvSpPr>
              <p:cNvPr id="14" name="TextBox 60">
                <a:extLst>
                  <a:ext uri="{FF2B5EF4-FFF2-40B4-BE49-F238E27FC236}">
                    <a16:creationId xmlns:a16="http://schemas.microsoft.com/office/drawing/2014/main" id="{9F905346-7257-450B-BB9F-FFC578B8A9A2}"/>
                  </a:ext>
                </a:extLst>
              </p:cNvPr>
              <p:cNvSpPr txBox="1"/>
              <p:nvPr/>
            </p:nvSpPr>
            <p:spPr>
              <a:xfrm>
                <a:off x="5969141" y="2194428"/>
                <a:ext cx="1002622" cy="676305"/>
              </a:xfrm>
              <a:prstGeom prst="rect">
                <a:avLst/>
              </a:prstGeom>
              <a:noFill/>
            </p:spPr>
            <p:txBody>
              <a:bodyPr wrap="square" rtlCol="0" anchor="ctr" anchorCtr="0">
                <a:noAutofit/>
              </a:bodyPr>
              <a:lstStyle/>
              <a:p>
                <a:pPr algn="ctr">
                  <a:spcAft>
                    <a:spcPts val="600"/>
                  </a:spcAft>
                </a:pPr>
                <a:r>
                  <a:rPr lang="en-US" b="1" dirty="0">
                    <a:latin typeface="Helvetica" panose="020B0604020202020204" pitchFamily="34" charset="0"/>
                    <a:ea typeface="Times New Roman" panose="02020603050405020304" pitchFamily="18" charset="0"/>
                  </a:rPr>
                  <a:t>Clean- Affordable energy</a:t>
                </a:r>
                <a:endParaRPr lang="en-CA" b="1" dirty="0">
                  <a:latin typeface="Helvetica" panose="020B0604020202020204" pitchFamily="34" charset="0"/>
                  <a:ea typeface="Times New Roman" panose="02020603050405020304" pitchFamily="18" charset="0"/>
                </a:endParaRPr>
              </a:p>
            </p:txBody>
          </p:sp>
          <p:sp>
            <p:nvSpPr>
              <p:cNvPr id="15" name="TextBox 61">
                <a:extLst>
                  <a:ext uri="{FF2B5EF4-FFF2-40B4-BE49-F238E27FC236}">
                    <a16:creationId xmlns:a16="http://schemas.microsoft.com/office/drawing/2014/main" id="{4071CAE9-6313-4595-BA0E-3E34C534EEA9}"/>
                  </a:ext>
                </a:extLst>
              </p:cNvPr>
              <p:cNvSpPr txBox="1"/>
              <p:nvPr/>
            </p:nvSpPr>
            <p:spPr>
              <a:xfrm>
                <a:off x="6151988" y="417722"/>
                <a:ext cx="1280341" cy="472439"/>
              </a:xfrm>
              <a:prstGeom prst="rect">
                <a:avLst/>
              </a:prstGeom>
              <a:noFill/>
            </p:spPr>
            <p:txBody>
              <a:bodyPr wrap="square" rtlCol="0" anchor="ctr" anchorCtr="0">
                <a:noAutofit/>
              </a:bodyPr>
              <a:lstStyle/>
              <a:p>
                <a:pPr algn="ctr">
                  <a:spcAft>
                    <a:spcPts val="600"/>
                  </a:spcAft>
                </a:pPr>
                <a:r>
                  <a:rPr lang="en-US" b="1" dirty="0">
                    <a:latin typeface="Helvetica" panose="020B0604020202020204" pitchFamily="34" charset="0"/>
                    <a:ea typeface="Times New Roman" panose="02020603050405020304" pitchFamily="18" charset="0"/>
                  </a:rPr>
                  <a:t>Conservation Regeneration of ecosystems</a:t>
                </a:r>
                <a:endParaRPr lang="en-CA" b="1" dirty="0">
                  <a:latin typeface="Helvetica" panose="020B0604020202020204" pitchFamily="34" charset="0"/>
                  <a:ea typeface="Times New Roman" panose="02020603050405020304" pitchFamily="18" charset="0"/>
                </a:endParaRPr>
              </a:p>
            </p:txBody>
          </p:sp>
        </p:grpSp>
        <p:sp>
          <p:nvSpPr>
            <p:cNvPr id="4" name="Shape 24443">
              <a:extLst>
                <a:ext uri="{FF2B5EF4-FFF2-40B4-BE49-F238E27FC236}">
                  <a16:creationId xmlns:a16="http://schemas.microsoft.com/office/drawing/2014/main" id="{BCD27B24-2581-4709-93C8-20A9BB6895BC}"/>
                </a:ext>
              </a:extLst>
            </p:cNvPr>
            <p:cNvSpPr/>
            <p:nvPr/>
          </p:nvSpPr>
          <p:spPr>
            <a:xfrm>
              <a:off x="6445250" y="908050"/>
              <a:ext cx="495189" cy="527151"/>
            </a:xfrm>
            <a:custGeom>
              <a:avLst/>
              <a:gdLst/>
              <a:ahLst/>
              <a:cxnLst>
                <a:cxn ang="0">
                  <a:pos x="wd2" y="hd2"/>
                </a:cxn>
                <a:cxn ang="5400000">
                  <a:pos x="wd2" y="hd2"/>
                </a:cxn>
                <a:cxn ang="10800000">
                  <a:pos x="wd2" y="hd2"/>
                </a:cxn>
                <a:cxn ang="16200000">
                  <a:pos x="wd2" y="hd2"/>
                </a:cxn>
              </a:cxnLst>
              <a:rect l="0" t="0" r="r" b="b"/>
              <a:pathLst>
                <a:path w="20347" h="21600" extrusionOk="0">
                  <a:moveTo>
                    <a:pt x="16713" y="7027"/>
                  </a:moveTo>
                  <a:cubicBezTo>
                    <a:pt x="13800" y="3600"/>
                    <a:pt x="9323" y="1075"/>
                    <a:pt x="3973" y="264"/>
                  </a:cubicBezTo>
                  <a:cubicBezTo>
                    <a:pt x="2973" y="112"/>
                    <a:pt x="1980" y="25"/>
                    <a:pt x="996" y="0"/>
                  </a:cubicBezTo>
                  <a:cubicBezTo>
                    <a:pt x="688" y="770"/>
                    <a:pt x="448" y="1569"/>
                    <a:pt x="279" y="2396"/>
                  </a:cubicBezTo>
                  <a:cubicBezTo>
                    <a:pt x="-626" y="6815"/>
                    <a:pt x="722" y="11145"/>
                    <a:pt x="3635" y="14573"/>
                  </a:cubicBezTo>
                  <a:cubicBezTo>
                    <a:pt x="6548" y="18000"/>
                    <a:pt x="11025" y="20525"/>
                    <a:pt x="16375" y="21336"/>
                  </a:cubicBezTo>
                  <a:cubicBezTo>
                    <a:pt x="17375" y="21488"/>
                    <a:pt x="18368" y="21575"/>
                    <a:pt x="19352" y="21600"/>
                  </a:cubicBezTo>
                  <a:cubicBezTo>
                    <a:pt x="19660" y="20830"/>
                    <a:pt x="19900" y="20031"/>
                    <a:pt x="20069" y="19204"/>
                  </a:cubicBezTo>
                  <a:cubicBezTo>
                    <a:pt x="20974" y="14785"/>
                    <a:pt x="19626" y="10455"/>
                    <a:pt x="16713" y="7027"/>
                  </a:cubicBezTo>
                  <a:close/>
                </a:path>
              </a:pathLst>
            </a:custGeom>
            <a:solidFill>
              <a:srgbClr val="A3CE56"/>
            </a:solidFill>
            <a:ln w="12700" cap="flat">
              <a:noFill/>
              <a:miter lim="400000"/>
            </a:ln>
            <a:effectLst/>
          </p:spPr>
          <p:txBody>
            <a:bodyPr wrap="square" lIns="0" tIns="0" rIns="0" bIns="0" numCol="1" anchor="t">
              <a:noAutofit/>
            </a:bodyPr>
            <a:lstStyle/>
            <a:p>
              <a:pPr algn="ctr"/>
              <a:endParaRPr lang="en-CA" sz="3600" b="1"/>
            </a:p>
          </p:txBody>
        </p:sp>
        <p:sp>
          <p:nvSpPr>
            <p:cNvPr id="5" name="TextBox 60">
              <a:extLst>
                <a:ext uri="{FF2B5EF4-FFF2-40B4-BE49-F238E27FC236}">
                  <a16:creationId xmlns:a16="http://schemas.microsoft.com/office/drawing/2014/main" id="{3928F20A-F0EE-4063-9324-93708B863EDA}"/>
                </a:ext>
              </a:extLst>
            </p:cNvPr>
            <p:cNvSpPr txBox="1"/>
            <p:nvPr/>
          </p:nvSpPr>
          <p:spPr>
            <a:xfrm>
              <a:off x="6510112" y="1333927"/>
              <a:ext cx="920705" cy="412994"/>
            </a:xfrm>
            <a:prstGeom prst="rect">
              <a:avLst/>
            </a:prstGeom>
            <a:noFill/>
          </p:spPr>
          <p:txBody>
            <a:bodyPr wrap="square" rtlCol="0" anchor="ctr" anchorCtr="0">
              <a:noAutofit/>
            </a:bodyPr>
            <a:lstStyle/>
            <a:p>
              <a:pPr algn="ctr">
                <a:spcAft>
                  <a:spcPts val="600"/>
                </a:spcAft>
              </a:pPr>
              <a:r>
                <a:rPr lang="en-US" b="1" dirty="0">
                  <a:latin typeface="Helvetica" panose="020B0604020202020204" pitchFamily="34" charset="0"/>
                  <a:ea typeface="Times New Roman" panose="02020603050405020304" pitchFamily="18" charset="0"/>
                </a:rPr>
                <a:t>Clean Air</a:t>
              </a:r>
              <a:endParaRPr lang="en-CA" b="1" dirty="0">
                <a:latin typeface="Helvetica" panose="020B0604020202020204" pitchFamily="34" charset="0"/>
                <a:ea typeface="Times New Roman" panose="02020603050405020304" pitchFamily="18" charset="0"/>
              </a:endParaRPr>
            </a:p>
          </p:txBody>
        </p:sp>
      </p:grpSp>
      <p:grpSp>
        <p:nvGrpSpPr>
          <p:cNvPr id="30" name="Group 29">
            <a:extLst>
              <a:ext uri="{FF2B5EF4-FFF2-40B4-BE49-F238E27FC236}">
                <a16:creationId xmlns:a16="http://schemas.microsoft.com/office/drawing/2014/main" id="{88F846FB-D595-49CD-853B-5C3B4D5EE868}"/>
              </a:ext>
            </a:extLst>
          </p:cNvPr>
          <p:cNvGrpSpPr/>
          <p:nvPr/>
        </p:nvGrpSpPr>
        <p:grpSpPr>
          <a:xfrm>
            <a:off x="260872" y="1267839"/>
            <a:ext cx="11696666" cy="1137609"/>
            <a:chOff x="260872" y="1267839"/>
            <a:chExt cx="11725370" cy="1137609"/>
          </a:xfrm>
        </p:grpSpPr>
        <p:sp>
          <p:nvSpPr>
            <p:cNvPr id="31" name="Rectangle 30">
              <a:extLst>
                <a:ext uri="{FF2B5EF4-FFF2-40B4-BE49-F238E27FC236}">
                  <a16:creationId xmlns:a16="http://schemas.microsoft.com/office/drawing/2014/main" id="{253D1860-DDD9-45ED-B805-F9C48C775E44}"/>
                </a:ext>
              </a:extLst>
            </p:cNvPr>
            <p:cNvSpPr/>
            <p:nvPr/>
          </p:nvSpPr>
          <p:spPr>
            <a:xfrm>
              <a:off x="260872" y="1267839"/>
              <a:ext cx="2231276" cy="1126162"/>
            </a:xfrm>
            <a:prstGeom prst="rect">
              <a:avLst/>
            </a:prstGeom>
            <a:solidFill>
              <a:schemeClr val="lt1">
                <a:alpha val="70000"/>
              </a:schemeClr>
            </a:solidFill>
            <a:ln w="38100">
              <a:solidFill>
                <a:schemeClr val="accent6"/>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2000" b="1" dirty="0"/>
                <a:t>Clean Energy Infrastructure Investment</a:t>
              </a:r>
              <a:endParaRPr lang="en-CA" sz="1600" dirty="0"/>
            </a:p>
          </p:txBody>
        </p:sp>
        <p:sp>
          <p:nvSpPr>
            <p:cNvPr id="32" name="Rectangle 31">
              <a:extLst>
                <a:ext uri="{FF2B5EF4-FFF2-40B4-BE49-F238E27FC236}">
                  <a16:creationId xmlns:a16="http://schemas.microsoft.com/office/drawing/2014/main" id="{69395099-BC51-49DE-9182-2FCFF97B1F85}"/>
                </a:ext>
              </a:extLst>
            </p:cNvPr>
            <p:cNvSpPr/>
            <p:nvPr/>
          </p:nvSpPr>
          <p:spPr>
            <a:xfrm>
              <a:off x="2633330" y="1279286"/>
              <a:ext cx="2231276" cy="1126162"/>
            </a:xfrm>
            <a:prstGeom prst="rect">
              <a:avLst/>
            </a:prstGeom>
            <a:solidFill>
              <a:schemeClr val="lt1">
                <a:alpha val="70000"/>
              </a:schemeClr>
            </a:solidFill>
            <a:ln w="38100">
              <a:solidFill>
                <a:schemeClr val="accent6"/>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2000" b="1" dirty="0"/>
                <a:t>Building Efficiency Retrofits</a:t>
              </a:r>
              <a:endParaRPr lang="en-CA" sz="1600" dirty="0"/>
            </a:p>
          </p:txBody>
        </p:sp>
        <p:sp>
          <p:nvSpPr>
            <p:cNvPr id="33" name="Rectangle 32">
              <a:extLst>
                <a:ext uri="{FF2B5EF4-FFF2-40B4-BE49-F238E27FC236}">
                  <a16:creationId xmlns:a16="http://schemas.microsoft.com/office/drawing/2014/main" id="{F987DFC8-4B7C-49BD-9A28-48C6CBBC9421}"/>
                </a:ext>
              </a:extLst>
            </p:cNvPr>
            <p:cNvSpPr/>
            <p:nvPr/>
          </p:nvSpPr>
          <p:spPr>
            <a:xfrm>
              <a:off x="5000639" y="1279286"/>
              <a:ext cx="2231276" cy="1126162"/>
            </a:xfrm>
            <a:prstGeom prst="rect">
              <a:avLst/>
            </a:prstGeom>
            <a:solidFill>
              <a:schemeClr val="lt1">
                <a:alpha val="70000"/>
              </a:schemeClr>
            </a:solidFill>
            <a:ln w="38100">
              <a:solidFill>
                <a:schemeClr val="accent6"/>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2000" b="1" dirty="0"/>
                <a:t>Investment in Education and Training</a:t>
              </a:r>
              <a:endParaRPr lang="en-CA" sz="1600" dirty="0"/>
            </a:p>
          </p:txBody>
        </p:sp>
        <p:sp>
          <p:nvSpPr>
            <p:cNvPr id="34" name="Rectangle 33">
              <a:extLst>
                <a:ext uri="{FF2B5EF4-FFF2-40B4-BE49-F238E27FC236}">
                  <a16:creationId xmlns:a16="http://schemas.microsoft.com/office/drawing/2014/main" id="{3E5B5EE0-738B-4048-BE09-23A4096268E6}"/>
                </a:ext>
              </a:extLst>
            </p:cNvPr>
            <p:cNvSpPr/>
            <p:nvPr/>
          </p:nvSpPr>
          <p:spPr>
            <a:xfrm>
              <a:off x="7378245" y="1279286"/>
              <a:ext cx="2231276" cy="1126162"/>
            </a:xfrm>
            <a:prstGeom prst="rect">
              <a:avLst/>
            </a:prstGeom>
            <a:solidFill>
              <a:schemeClr val="lt1">
                <a:alpha val="70000"/>
              </a:schemeClr>
            </a:solidFill>
            <a:ln w="38100">
              <a:solidFill>
                <a:schemeClr val="accent6"/>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2000" b="1" dirty="0"/>
                <a:t>Natural Capital Investment</a:t>
              </a:r>
              <a:endParaRPr lang="en-CA" sz="1600" dirty="0"/>
            </a:p>
          </p:txBody>
        </p:sp>
        <p:sp>
          <p:nvSpPr>
            <p:cNvPr id="35" name="Rectangle 34">
              <a:extLst>
                <a:ext uri="{FF2B5EF4-FFF2-40B4-BE49-F238E27FC236}">
                  <a16:creationId xmlns:a16="http://schemas.microsoft.com/office/drawing/2014/main" id="{05E65D5B-FE7E-4371-A4BC-A50C5F32A528}"/>
                </a:ext>
              </a:extLst>
            </p:cNvPr>
            <p:cNvSpPr/>
            <p:nvPr/>
          </p:nvSpPr>
          <p:spPr>
            <a:xfrm>
              <a:off x="9754966" y="1279286"/>
              <a:ext cx="2231276" cy="1126162"/>
            </a:xfrm>
            <a:prstGeom prst="rect">
              <a:avLst/>
            </a:prstGeom>
            <a:solidFill>
              <a:schemeClr val="lt1">
                <a:alpha val="70000"/>
              </a:schemeClr>
            </a:solidFill>
            <a:ln w="38100">
              <a:solidFill>
                <a:schemeClr val="accent6"/>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2000" b="1" dirty="0"/>
                <a:t>Clean Research and Development</a:t>
              </a:r>
              <a:endParaRPr lang="en-CA" sz="1600" dirty="0"/>
            </a:p>
          </p:txBody>
        </p:sp>
      </p:grpSp>
      <p:sp>
        <p:nvSpPr>
          <p:cNvPr id="36" name="Title 3">
            <a:extLst>
              <a:ext uri="{FF2B5EF4-FFF2-40B4-BE49-F238E27FC236}">
                <a16:creationId xmlns:a16="http://schemas.microsoft.com/office/drawing/2014/main" id="{20BFE46C-4295-4C47-BF64-F6CE9ED7B7B9}"/>
              </a:ext>
            </a:extLst>
          </p:cNvPr>
          <p:cNvSpPr txBox="1">
            <a:spLocks/>
          </p:cNvSpPr>
          <p:nvPr/>
        </p:nvSpPr>
        <p:spPr>
          <a:xfrm>
            <a:off x="0" y="64924"/>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tx1">
                    <a:lumMod val="85000"/>
                    <a:lumOff val="15000"/>
                  </a:schemeClr>
                </a:solidFill>
                <a:latin typeface="Bahnschrift" panose="020B0502040204020203" pitchFamily="34" charset="0"/>
                <a:ea typeface="Tahoma" panose="020B0604030504040204" pitchFamily="34" charset="0"/>
                <a:cs typeface="Tahoma" panose="020B0604030504040204" pitchFamily="34" charset="0"/>
              </a:rPr>
              <a:t>A NZ Path: Just Transition + Sustainable Finances</a:t>
            </a:r>
            <a:endParaRPr lang="en-CA" sz="3600" dirty="0">
              <a:solidFill>
                <a:schemeClr val="tx1">
                  <a:lumMod val="85000"/>
                  <a:lumOff val="15000"/>
                </a:schemeClr>
              </a:solidFill>
              <a:latin typeface="Bahnschrift" panose="020B0502040204020203" pitchFamily="34" charset="0"/>
              <a:ea typeface="Tahoma" panose="020B0604030504040204" pitchFamily="34" charset="0"/>
              <a:cs typeface="Tahoma" panose="020B0604030504040204" pitchFamily="34" charset="0"/>
            </a:endParaRPr>
          </a:p>
        </p:txBody>
      </p:sp>
      <p:sp>
        <p:nvSpPr>
          <p:cNvPr id="37" name="Slide Number Placeholder 5">
            <a:extLst>
              <a:ext uri="{FF2B5EF4-FFF2-40B4-BE49-F238E27FC236}">
                <a16:creationId xmlns:a16="http://schemas.microsoft.com/office/drawing/2014/main" id="{82B3DF71-2D05-4719-8BE1-A86504FA93C8}"/>
              </a:ext>
            </a:extLst>
          </p:cNvPr>
          <p:cNvSpPr>
            <a:spLocks noGrp="1"/>
          </p:cNvSpPr>
          <p:nvPr>
            <p:ph type="sldNum" sz="quarter" idx="12"/>
          </p:nvPr>
        </p:nvSpPr>
        <p:spPr>
          <a:xfrm>
            <a:off x="10836165" y="103320"/>
            <a:ext cx="1209605" cy="365125"/>
          </a:xfrm>
        </p:spPr>
        <p:txBody>
          <a:bodyPr/>
          <a:lstStyle/>
          <a:p>
            <a:fld id="{55DA6E5A-D2BB-46CB-949B-23A909A1BC6E}" type="slidenum">
              <a:rPr lang="en-CA" smtClean="0"/>
              <a:t>5</a:t>
            </a:fld>
            <a:endParaRPr lang="en-CA" dirty="0"/>
          </a:p>
        </p:txBody>
      </p:sp>
    </p:spTree>
    <p:extLst>
      <p:ext uri="{BB962C8B-B14F-4D97-AF65-F5344CB8AC3E}">
        <p14:creationId xmlns:p14="http://schemas.microsoft.com/office/powerpoint/2010/main" val="2788925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6E48-F3A1-46BD-8766-B0A33D819CF7}"/>
              </a:ext>
            </a:extLst>
          </p:cNvPr>
          <p:cNvSpPr>
            <a:spLocks noGrp="1"/>
          </p:cNvSpPr>
          <p:nvPr>
            <p:ph type="title"/>
          </p:nvPr>
        </p:nvSpPr>
        <p:spPr/>
        <p:txBody>
          <a:bodyPr/>
          <a:lstStyle/>
          <a:p>
            <a:r>
              <a:rPr lang="en-US" dirty="0">
                <a:latin typeface="Bahnschrift" panose="020B0502040204020203" pitchFamily="34" charset="0"/>
              </a:rPr>
              <a:t>Benefits of Ambitious Action</a:t>
            </a:r>
            <a:endParaRPr lang="en-CA" dirty="0">
              <a:latin typeface="Bahnschrift" panose="020B0502040204020203" pitchFamily="34" charset="0"/>
            </a:endParaRPr>
          </a:p>
        </p:txBody>
      </p:sp>
      <p:sp>
        <p:nvSpPr>
          <p:cNvPr id="3" name="Content Placeholder 2">
            <a:extLst>
              <a:ext uri="{FF2B5EF4-FFF2-40B4-BE49-F238E27FC236}">
                <a16:creationId xmlns:a16="http://schemas.microsoft.com/office/drawing/2014/main" id="{FDDD7AEA-4649-48C8-96BB-E89033845EC1}"/>
              </a:ext>
            </a:extLst>
          </p:cNvPr>
          <p:cNvSpPr>
            <a:spLocks noGrp="1"/>
          </p:cNvSpPr>
          <p:nvPr>
            <p:ph idx="1"/>
          </p:nvPr>
        </p:nvSpPr>
        <p:spPr>
          <a:xfrm>
            <a:off x="151244" y="1191098"/>
            <a:ext cx="11163299" cy="560101"/>
          </a:xfrm>
        </p:spPr>
        <p:txBody>
          <a:bodyPr>
            <a:normAutofit/>
          </a:bodyPr>
          <a:lstStyle/>
          <a:p>
            <a:pPr marL="0" indent="0">
              <a:spcBef>
                <a:spcPts val="600"/>
              </a:spcBef>
              <a:spcAft>
                <a:spcPts val="600"/>
              </a:spcAft>
              <a:buNone/>
            </a:pPr>
            <a:r>
              <a:rPr lang="en-US" dirty="0">
                <a:solidFill>
                  <a:schemeClr val="tx1"/>
                </a:solidFill>
                <a:latin typeface="+mn-lt"/>
              </a:rPr>
              <a:t>An ambitious transition costs </a:t>
            </a:r>
            <a:r>
              <a:rPr lang="en-US" b="1" dirty="0">
                <a:solidFill>
                  <a:schemeClr val="tx1"/>
                </a:solidFill>
                <a:latin typeface="+mn-lt"/>
              </a:rPr>
              <a:t>less</a:t>
            </a:r>
            <a:r>
              <a:rPr lang="en-US" dirty="0">
                <a:solidFill>
                  <a:schemeClr val="tx1"/>
                </a:solidFill>
                <a:latin typeface="+mn-lt"/>
              </a:rPr>
              <a:t> than inaction</a:t>
            </a:r>
            <a:endParaRPr lang="en-US" b="1" dirty="0">
              <a:solidFill>
                <a:schemeClr val="tx1"/>
              </a:solidFill>
              <a:latin typeface="+mn-lt"/>
            </a:endParaRPr>
          </a:p>
        </p:txBody>
      </p:sp>
      <p:sp>
        <p:nvSpPr>
          <p:cNvPr id="4" name="Slide Number Placeholder 3">
            <a:extLst>
              <a:ext uri="{FF2B5EF4-FFF2-40B4-BE49-F238E27FC236}">
                <a16:creationId xmlns:a16="http://schemas.microsoft.com/office/drawing/2014/main" id="{D7D93C76-68F6-425C-89AF-88D454C043B5}"/>
              </a:ext>
            </a:extLst>
          </p:cNvPr>
          <p:cNvSpPr>
            <a:spLocks noGrp="1"/>
          </p:cNvSpPr>
          <p:nvPr>
            <p:ph type="sldNum" sz="quarter" idx="12"/>
          </p:nvPr>
        </p:nvSpPr>
        <p:spPr/>
        <p:txBody>
          <a:bodyPr/>
          <a:lstStyle/>
          <a:p>
            <a:fld id="{77A49E4F-F270-47CF-80C3-36B1F40A4C19}" type="slidenum">
              <a:rPr lang="en-CA" smtClean="0"/>
              <a:pPr/>
              <a:t>6</a:t>
            </a:fld>
            <a:endParaRPr lang="en-CA" dirty="0"/>
          </a:p>
        </p:txBody>
      </p:sp>
      <p:sp>
        <p:nvSpPr>
          <p:cNvPr id="6" name="Content Placeholder 2">
            <a:extLst>
              <a:ext uri="{FF2B5EF4-FFF2-40B4-BE49-F238E27FC236}">
                <a16:creationId xmlns:a16="http://schemas.microsoft.com/office/drawing/2014/main" id="{5FD778D2-B83D-48D9-BB41-C27CF9B5227D}"/>
              </a:ext>
            </a:extLst>
          </p:cNvPr>
          <p:cNvSpPr txBox="1">
            <a:spLocks/>
          </p:cNvSpPr>
          <p:nvPr/>
        </p:nvSpPr>
        <p:spPr>
          <a:xfrm>
            <a:off x="456787" y="5699528"/>
            <a:ext cx="3962399" cy="326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0" b="1" dirty="0"/>
              <a:t>Source</a:t>
            </a:r>
            <a:r>
              <a:rPr lang="en-US" sz="1050" dirty="0"/>
              <a:t>: Canadian Climate Institute</a:t>
            </a:r>
            <a:endParaRPr lang="en-CA" sz="1050" dirty="0"/>
          </a:p>
        </p:txBody>
      </p:sp>
      <p:pic>
        <p:nvPicPr>
          <p:cNvPr id="7" name="Picture 6">
            <a:extLst>
              <a:ext uri="{FF2B5EF4-FFF2-40B4-BE49-F238E27FC236}">
                <a16:creationId xmlns:a16="http://schemas.microsoft.com/office/drawing/2014/main" id="{4F46608A-4C9D-4B9E-A2C9-7AA266C1046C}"/>
              </a:ext>
            </a:extLst>
          </p:cNvPr>
          <p:cNvPicPr>
            <a:picLocks noChangeAspect="1"/>
          </p:cNvPicPr>
          <p:nvPr/>
        </p:nvPicPr>
        <p:blipFill rotWithShape="1">
          <a:blip r:embed="rId3">
            <a:extLst>
              <a:ext uri="{28A0092B-C50C-407E-A947-70E740481C1C}">
                <a14:useLocalDpi xmlns:a14="http://schemas.microsoft.com/office/drawing/2010/main" val="0"/>
              </a:ext>
            </a:extLst>
          </a:blip>
          <a:srcRect t="7666"/>
          <a:stretch/>
        </p:blipFill>
        <p:spPr>
          <a:xfrm>
            <a:off x="0" y="1905956"/>
            <a:ext cx="6063561" cy="3405311"/>
          </a:xfrm>
          <a:prstGeom prst="rect">
            <a:avLst/>
          </a:prstGeom>
        </p:spPr>
      </p:pic>
      <p:sp>
        <p:nvSpPr>
          <p:cNvPr id="5" name="Rectangle: Rounded Corners 4">
            <a:extLst>
              <a:ext uri="{FF2B5EF4-FFF2-40B4-BE49-F238E27FC236}">
                <a16:creationId xmlns:a16="http://schemas.microsoft.com/office/drawing/2014/main" id="{C1807793-9099-4AB5-9B1A-16996AF536ED}"/>
              </a:ext>
            </a:extLst>
          </p:cNvPr>
          <p:cNvSpPr/>
          <p:nvPr/>
        </p:nvSpPr>
        <p:spPr>
          <a:xfrm>
            <a:off x="6188364" y="1575596"/>
            <a:ext cx="5892399" cy="4696771"/>
          </a:xfrm>
          <a:prstGeom prst="roundRect">
            <a:avLst/>
          </a:prstGeom>
          <a:solidFill>
            <a:srgbClr val="475261"/>
          </a:solidFill>
        </p:spPr>
        <p:txBody>
          <a:bodyPr vert="horz" lIns="91440" tIns="45720" rIns="91440" bIns="45720" rtlCol="0" anchor="ctr">
            <a:normAutofit fontScale="70000" lnSpcReduction="20000"/>
          </a:bodyPr>
          <a:lstStyle/>
          <a:p>
            <a:pPr>
              <a:lnSpc>
                <a:spcPct val="90000"/>
              </a:lnSpc>
              <a:spcBef>
                <a:spcPts val="1000"/>
              </a:spcBef>
            </a:pPr>
            <a:r>
              <a:rPr lang="en-US" sz="3300" b="1" dirty="0">
                <a:solidFill>
                  <a:schemeClr val="bg1"/>
                </a:solidFill>
                <a:ea typeface="Tahoma" panose="020B0604030504040204" pitchFamily="34" charset="0"/>
                <a:cs typeface="Tahoma" panose="020B0604030504040204" pitchFamily="34" charset="0"/>
              </a:rPr>
              <a:t>Well-designed policies can:</a:t>
            </a:r>
          </a:p>
          <a:p>
            <a:pPr marL="342900" indent="-342900">
              <a:spcBef>
                <a:spcPts val="800"/>
              </a:spcBef>
              <a:buFont typeface="Arial" panose="020B0604020202020204" pitchFamily="34" charset="0"/>
              <a:buChar char="•"/>
            </a:pPr>
            <a:r>
              <a:rPr lang="en-US" sz="2800" dirty="0">
                <a:solidFill>
                  <a:schemeClr val="bg1"/>
                </a:solidFill>
                <a:ea typeface="Tahoma" panose="020B0604030504040204" pitchFamily="34" charset="0"/>
                <a:cs typeface="Tahoma" panose="020B0604030504040204" pitchFamily="34" charset="0"/>
              </a:rPr>
              <a:t>Better plan and structure transition</a:t>
            </a:r>
          </a:p>
          <a:p>
            <a:pPr marL="342900" indent="-342900">
              <a:spcBef>
                <a:spcPts val="800"/>
              </a:spcBef>
              <a:buFont typeface="Arial" panose="020B0604020202020204" pitchFamily="34" charset="0"/>
              <a:buChar char="•"/>
            </a:pPr>
            <a:r>
              <a:rPr lang="en-US" sz="2800" dirty="0">
                <a:solidFill>
                  <a:schemeClr val="bg1"/>
                </a:solidFill>
                <a:ea typeface="Tahoma" panose="020B0604030504040204" pitchFamily="34" charset="0"/>
                <a:cs typeface="Tahoma" panose="020B0604030504040204" pitchFamily="34" charset="0"/>
              </a:rPr>
              <a:t>Drive down the costs of reducing emissions</a:t>
            </a:r>
          </a:p>
          <a:p>
            <a:pPr marL="342900" indent="-342900">
              <a:spcBef>
                <a:spcPts val="800"/>
              </a:spcBef>
              <a:buFont typeface="Arial" panose="020B0604020202020204" pitchFamily="34" charset="0"/>
              <a:buChar char="•"/>
            </a:pPr>
            <a:r>
              <a:rPr lang="en-US" sz="2800" dirty="0">
                <a:solidFill>
                  <a:schemeClr val="bg1"/>
                </a:solidFill>
                <a:ea typeface="Tahoma" panose="020B0604030504040204" pitchFamily="34" charset="0"/>
                <a:cs typeface="Tahoma" panose="020B0604030504040204" pitchFamily="34" charset="0"/>
              </a:rPr>
              <a:t>Create the conditions for a just transition</a:t>
            </a:r>
          </a:p>
          <a:p>
            <a:pPr marL="342900" indent="-342900">
              <a:spcBef>
                <a:spcPts val="800"/>
              </a:spcBef>
              <a:buFont typeface="Arial" panose="020B0604020202020204" pitchFamily="34" charset="0"/>
              <a:buChar char="•"/>
            </a:pPr>
            <a:r>
              <a:rPr lang="en-US" sz="2800" dirty="0">
                <a:solidFill>
                  <a:schemeClr val="bg1"/>
                </a:solidFill>
                <a:ea typeface="Tahoma" panose="020B0604030504040204" pitchFamily="34" charset="0"/>
                <a:cs typeface="Tahoma" panose="020B0604030504040204" pitchFamily="34" charset="0"/>
              </a:rPr>
              <a:t>Make the government and financial institutions more transparent and accountable</a:t>
            </a:r>
          </a:p>
          <a:p>
            <a:pPr marL="342900" indent="-342900">
              <a:spcBef>
                <a:spcPts val="800"/>
              </a:spcBef>
              <a:buFont typeface="Arial" panose="020B0604020202020204" pitchFamily="34" charset="0"/>
              <a:buChar char="•"/>
            </a:pPr>
            <a:r>
              <a:rPr lang="en-US" sz="2800" dirty="0">
                <a:solidFill>
                  <a:schemeClr val="bg1"/>
                </a:solidFill>
                <a:ea typeface="Tahoma" panose="020B0604030504040204" pitchFamily="34" charset="0"/>
                <a:cs typeface="Tahoma" panose="020B0604030504040204" pitchFamily="34" charset="0"/>
              </a:rPr>
              <a:t>Generate finance for truly clean technologies</a:t>
            </a:r>
          </a:p>
          <a:p>
            <a:pPr marL="342900" indent="-342900">
              <a:spcBef>
                <a:spcPts val="800"/>
              </a:spcBef>
              <a:buFont typeface="Arial" panose="020B0604020202020204" pitchFamily="34" charset="0"/>
              <a:buChar char="•"/>
            </a:pPr>
            <a:r>
              <a:rPr lang="en-US" sz="2800" dirty="0">
                <a:solidFill>
                  <a:schemeClr val="bg1"/>
                </a:solidFill>
                <a:ea typeface="Tahoma" panose="020B0604030504040204" pitchFamily="34" charset="0"/>
                <a:cs typeface="Tahoma" panose="020B0604030504040204" pitchFamily="34" charset="0"/>
              </a:rPr>
              <a:t>Contribute to broader sustainable development efforts</a:t>
            </a:r>
          </a:p>
          <a:p>
            <a:pPr marL="342900" indent="-342900">
              <a:spcBef>
                <a:spcPts val="800"/>
              </a:spcBef>
              <a:buFont typeface="Arial" panose="020B0604020202020204" pitchFamily="34" charset="0"/>
              <a:buChar char="•"/>
            </a:pPr>
            <a:r>
              <a:rPr lang="en-US" sz="2800" dirty="0">
                <a:solidFill>
                  <a:schemeClr val="bg1"/>
                </a:solidFill>
                <a:ea typeface="Tahoma" panose="020B0604030504040204" pitchFamily="34" charset="0"/>
                <a:cs typeface="Tahoma" panose="020B0604030504040204" pitchFamily="34" charset="0"/>
              </a:rPr>
              <a:t>Carry co-benefits for other social and governance goals</a:t>
            </a:r>
          </a:p>
        </p:txBody>
      </p:sp>
      <p:sp>
        <p:nvSpPr>
          <p:cNvPr id="10" name="ZoneTexte 9">
            <a:extLst>
              <a:ext uri="{FF2B5EF4-FFF2-40B4-BE49-F238E27FC236}">
                <a16:creationId xmlns:a16="http://schemas.microsoft.com/office/drawing/2014/main" id="{20BB99C0-2724-AF1C-65F9-3E985E70C9A9}"/>
              </a:ext>
            </a:extLst>
          </p:cNvPr>
          <p:cNvSpPr txBox="1"/>
          <p:nvPr/>
        </p:nvSpPr>
        <p:spPr>
          <a:xfrm>
            <a:off x="323674" y="6339523"/>
            <a:ext cx="6097508" cy="461665"/>
          </a:xfrm>
          <a:prstGeom prst="rect">
            <a:avLst/>
          </a:prstGeom>
          <a:noFill/>
        </p:spPr>
        <p:txBody>
          <a:bodyPr wrap="square">
            <a:spAutoFit/>
          </a:bodyPr>
          <a:lstStyle/>
          <a:p>
            <a:r>
              <a:rPr lang="fr-CA" sz="1200" dirty="0">
                <a:hlinkClick r:id="rId4"/>
              </a:rPr>
              <a:t>https://rosagalvez.ca/en/initiatives/clean-and-just-recovery/</a:t>
            </a:r>
            <a:endParaRPr lang="fr-CA" sz="1200" dirty="0"/>
          </a:p>
          <a:p>
            <a:endParaRPr lang="fr-CA" sz="1200" dirty="0"/>
          </a:p>
        </p:txBody>
      </p:sp>
    </p:spTree>
    <p:extLst>
      <p:ext uri="{BB962C8B-B14F-4D97-AF65-F5344CB8AC3E}">
        <p14:creationId xmlns:p14="http://schemas.microsoft.com/office/powerpoint/2010/main" val="2488431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AAFAB-9E08-4B80-BD0E-4CE03B432561}"/>
              </a:ext>
            </a:extLst>
          </p:cNvPr>
          <p:cNvSpPr>
            <a:spLocks noGrp="1"/>
          </p:cNvSpPr>
          <p:nvPr>
            <p:ph type="title"/>
          </p:nvPr>
        </p:nvSpPr>
        <p:spPr/>
        <p:txBody>
          <a:bodyPr>
            <a:noAutofit/>
          </a:bodyPr>
          <a:lstStyle/>
          <a:p>
            <a:r>
              <a:rPr lang="fr-CA" sz="3600" dirty="0" err="1"/>
              <a:t>Recent</a:t>
            </a:r>
            <a:r>
              <a:rPr lang="fr-CA" sz="3600" dirty="0"/>
              <a:t> </a:t>
            </a:r>
            <a:r>
              <a:rPr lang="fr-CA" sz="3600" dirty="0" err="1"/>
              <a:t>Developments</a:t>
            </a:r>
            <a:r>
              <a:rPr lang="fr-CA" sz="3600" dirty="0"/>
              <a:t> </a:t>
            </a:r>
            <a:r>
              <a:rPr lang="fr-CA" sz="3600" dirty="0" err="1"/>
              <a:t>Around</a:t>
            </a:r>
            <a:r>
              <a:rPr lang="fr-CA" sz="3600" dirty="0"/>
              <a:t> the World</a:t>
            </a:r>
            <a:endParaRPr lang="en-CA" sz="3600" dirty="0"/>
          </a:p>
        </p:txBody>
      </p:sp>
      <p:sp>
        <p:nvSpPr>
          <p:cNvPr id="4" name="Slide Number Placeholder 3">
            <a:extLst>
              <a:ext uri="{FF2B5EF4-FFF2-40B4-BE49-F238E27FC236}">
                <a16:creationId xmlns:a16="http://schemas.microsoft.com/office/drawing/2014/main" id="{6906F161-405C-4512-B39D-D906CCF82BDB}"/>
              </a:ext>
            </a:extLst>
          </p:cNvPr>
          <p:cNvSpPr>
            <a:spLocks noGrp="1"/>
          </p:cNvSpPr>
          <p:nvPr>
            <p:ph type="sldNum" sz="quarter" idx="12"/>
          </p:nvPr>
        </p:nvSpPr>
        <p:spPr/>
        <p:txBody>
          <a:bodyPr/>
          <a:lstStyle/>
          <a:p>
            <a:fld id="{77A49E4F-F270-47CF-80C3-36B1F40A4C19}" type="slidenum">
              <a:rPr lang="en-CA" smtClean="0"/>
              <a:pPr/>
              <a:t>7</a:t>
            </a:fld>
            <a:endParaRPr lang="en-CA" dirty="0"/>
          </a:p>
        </p:txBody>
      </p:sp>
      <p:pic>
        <p:nvPicPr>
          <p:cNvPr id="11" name="Picture 10">
            <a:extLst>
              <a:ext uri="{FF2B5EF4-FFF2-40B4-BE49-F238E27FC236}">
                <a16:creationId xmlns:a16="http://schemas.microsoft.com/office/drawing/2014/main" id="{4058CF01-5864-946E-F783-4C05231C1A87}"/>
              </a:ext>
            </a:extLst>
          </p:cNvPr>
          <p:cNvPicPr>
            <a:picLocks noChangeAspect="1"/>
          </p:cNvPicPr>
          <p:nvPr/>
        </p:nvPicPr>
        <p:blipFill>
          <a:blip r:embed="rId2"/>
          <a:stretch>
            <a:fillRect/>
          </a:stretch>
        </p:blipFill>
        <p:spPr>
          <a:xfrm>
            <a:off x="214860" y="1564157"/>
            <a:ext cx="5929746" cy="1864843"/>
          </a:xfrm>
          <a:prstGeom prst="rect">
            <a:avLst/>
          </a:prstGeom>
          <a:ln>
            <a:solidFill>
              <a:schemeClr val="tx1"/>
            </a:solidFill>
          </a:ln>
        </p:spPr>
      </p:pic>
      <p:pic>
        <p:nvPicPr>
          <p:cNvPr id="13" name="Picture 12">
            <a:extLst>
              <a:ext uri="{FF2B5EF4-FFF2-40B4-BE49-F238E27FC236}">
                <a16:creationId xmlns:a16="http://schemas.microsoft.com/office/drawing/2014/main" id="{46B1EB58-899D-D3AD-7266-EF29CFA765C8}"/>
              </a:ext>
            </a:extLst>
          </p:cNvPr>
          <p:cNvPicPr>
            <a:picLocks noChangeAspect="1"/>
          </p:cNvPicPr>
          <p:nvPr/>
        </p:nvPicPr>
        <p:blipFill>
          <a:blip r:embed="rId3"/>
          <a:stretch>
            <a:fillRect/>
          </a:stretch>
        </p:blipFill>
        <p:spPr>
          <a:xfrm>
            <a:off x="6594766" y="1634445"/>
            <a:ext cx="5382374" cy="1724265"/>
          </a:xfrm>
          <a:prstGeom prst="rect">
            <a:avLst/>
          </a:prstGeom>
          <a:ln>
            <a:solidFill>
              <a:schemeClr val="tx1"/>
            </a:solidFill>
          </a:ln>
        </p:spPr>
      </p:pic>
      <p:pic>
        <p:nvPicPr>
          <p:cNvPr id="15" name="Picture 14">
            <a:extLst>
              <a:ext uri="{FF2B5EF4-FFF2-40B4-BE49-F238E27FC236}">
                <a16:creationId xmlns:a16="http://schemas.microsoft.com/office/drawing/2014/main" id="{EDDFC588-8FF7-530F-3000-9E825401DDAB}"/>
              </a:ext>
            </a:extLst>
          </p:cNvPr>
          <p:cNvPicPr>
            <a:picLocks noChangeAspect="1"/>
          </p:cNvPicPr>
          <p:nvPr/>
        </p:nvPicPr>
        <p:blipFill>
          <a:blip r:embed="rId4"/>
          <a:stretch>
            <a:fillRect/>
          </a:stretch>
        </p:blipFill>
        <p:spPr>
          <a:xfrm>
            <a:off x="613420" y="3748903"/>
            <a:ext cx="5132625" cy="1880777"/>
          </a:xfrm>
          <a:prstGeom prst="rect">
            <a:avLst/>
          </a:prstGeom>
          <a:ln>
            <a:solidFill>
              <a:schemeClr val="tx1"/>
            </a:solidFill>
          </a:ln>
        </p:spPr>
      </p:pic>
      <p:pic>
        <p:nvPicPr>
          <p:cNvPr id="17" name="Picture 16">
            <a:extLst>
              <a:ext uri="{FF2B5EF4-FFF2-40B4-BE49-F238E27FC236}">
                <a16:creationId xmlns:a16="http://schemas.microsoft.com/office/drawing/2014/main" id="{AE4E0C44-875C-C17E-7414-BE48E2D404F2}"/>
              </a:ext>
            </a:extLst>
          </p:cNvPr>
          <p:cNvPicPr>
            <a:picLocks noChangeAspect="1"/>
          </p:cNvPicPr>
          <p:nvPr/>
        </p:nvPicPr>
        <p:blipFill>
          <a:blip r:embed="rId5"/>
          <a:stretch>
            <a:fillRect/>
          </a:stretch>
        </p:blipFill>
        <p:spPr>
          <a:xfrm>
            <a:off x="7271134" y="3731895"/>
            <a:ext cx="4029637" cy="1914792"/>
          </a:xfrm>
          <a:prstGeom prst="rect">
            <a:avLst/>
          </a:prstGeom>
          <a:ln>
            <a:solidFill>
              <a:schemeClr val="tx1"/>
            </a:solidFill>
          </a:ln>
        </p:spPr>
      </p:pic>
      <p:sp>
        <p:nvSpPr>
          <p:cNvPr id="18" name="Title 1">
            <a:extLst>
              <a:ext uri="{FF2B5EF4-FFF2-40B4-BE49-F238E27FC236}">
                <a16:creationId xmlns:a16="http://schemas.microsoft.com/office/drawing/2014/main" id="{99158A2E-5ED7-A673-6245-F9D3DFA4465E}"/>
              </a:ext>
            </a:extLst>
          </p:cNvPr>
          <p:cNvSpPr txBox="1">
            <a:spLocks/>
          </p:cNvSpPr>
          <p:nvPr/>
        </p:nvSpPr>
        <p:spPr>
          <a:xfrm>
            <a:off x="2407847" y="5726940"/>
            <a:ext cx="7376306" cy="949325"/>
          </a:xfrm>
          <a:prstGeom prst="rect">
            <a:avLst/>
          </a:prstGeom>
          <a:solidFill>
            <a:srgbClr val="475261"/>
          </a:solidFill>
          <a:ln w="57150">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lumMod val="85000"/>
                    <a:lumOff val="15000"/>
                  </a:schemeClr>
                </a:solidFill>
                <a:latin typeface="Bahnschrift" panose="020B0502040204020203" pitchFamily="34" charset="0"/>
                <a:ea typeface="Tahoma" panose="020B0604030504040204" pitchFamily="34" charset="0"/>
                <a:cs typeface="Tahoma" panose="020B0604030504040204" pitchFamily="34" charset="0"/>
              </a:defRPr>
            </a:lvl1pPr>
          </a:lstStyle>
          <a:p>
            <a:pPr algn="ctr"/>
            <a:r>
              <a:rPr lang="fr-CA" sz="3600" dirty="0">
                <a:solidFill>
                  <a:schemeClr val="bg1"/>
                </a:solidFill>
              </a:rPr>
              <a:t>Canada </a:t>
            </a:r>
            <a:r>
              <a:rPr lang="fr-CA" sz="3600" dirty="0" err="1">
                <a:solidFill>
                  <a:schemeClr val="bg1"/>
                </a:solidFill>
              </a:rPr>
              <a:t>is</a:t>
            </a:r>
            <a:r>
              <a:rPr lang="fr-CA" sz="3600" dirty="0">
                <a:solidFill>
                  <a:schemeClr val="bg1"/>
                </a:solidFill>
              </a:rPr>
              <a:t> </a:t>
            </a:r>
            <a:r>
              <a:rPr lang="fr-CA" sz="3600" dirty="0" err="1">
                <a:solidFill>
                  <a:schemeClr val="bg1"/>
                </a:solidFill>
              </a:rPr>
              <a:t>lagging</a:t>
            </a:r>
            <a:r>
              <a:rPr lang="fr-CA" sz="3600" dirty="0">
                <a:solidFill>
                  <a:schemeClr val="bg1"/>
                </a:solidFill>
              </a:rPr>
              <a:t> </a:t>
            </a:r>
            <a:r>
              <a:rPr lang="fr-CA" sz="3600" dirty="0" err="1">
                <a:solidFill>
                  <a:schemeClr val="bg1"/>
                </a:solidFill>
              </a:rPr>
              <a:t>behind</a:t>
            </a:r>
            <a:r>
              <a:rPr lang="fr-CA" sz="3600" dirty="0">
                <a:solidFill>
                  <a:schemeClr val="bg1"/>
                </a:solidFill>
              </a:rPr>
              <a:t> </a:t>
            </a:r>
            <a:r>
              <a:rPr lang="fr-CA" sz="3600" dirty="0" err="1">
                <a:solidFill>
                  <a:schemeClr val="bg1"/>
                </a:solidFill>
              </a:rPr>
              <a:t>its</a:t>
            </a:r>
            <a:r>
              <a:rPr lang="fr-CA" sz="3600" dirty="0">
                <a:solidFill>
                  <a:schemeClr val="bg1"/>
                </a:solidFill>
              </a:rPr>
              <a:t> </a:t>
            </a:r>
            <a:r>
              <a:rPr lang="fr-CA" sz="3600" dirty="0" err="1">
                <a:solidFill>
                  <a:schemeClr val="bg1"/>
                </a:solidFill>
              </a:rPr>
              <a:t>peers</a:t>
            </a:r>
            <a:r>
              <a:rPr lang="fr-CA" sz="3600" dirty="0">
                <a:solidFill>
                  <a:schemeClr val="bg1"/>
                </a:solidFill>
              </a:rPr>
              <a:t>!</a:t>
            </a:r>
            <a:endParaRPr lang="en-CA" sz="3600" dirty="0">
              <a:solidFill>
                <a:schemeClr val="bg1"/>
              </a:solidFill>
            </a:endParaRPr>
          </a:p>
        </p:txBody>
      </p:sp>
    </p:spTree>
    <p:extLst>
      <p:ext uri="{BB962C8B-B14F-4D97-AF65-F5344CB8AC3E}">
        <p14:creationId xmlns:p14="http://schemas.microsoft.com/office/powerpoint/2010/main" val="566410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9E859-F512-EEF5-1EB1-22F61ED64A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5E1B25-09DD-3EDA-4059-5240CDAA2775}"/>
              </a:ext>
            </a:extLst>
          </p:cNvPr>
          <p:cNvSpPr>
            <a:spLocks noGrp="1"/>
          </p:cNvSpPr>
          <p:nvPr>
            <p:ph type="title"/>
          </p:nvPr>
        </p:nvSpPr>
        <p:spPr>
          <a:xfrm>
            <a:off x="521127" y="-322372"/>
            <a:ext cx="11746107" cy="1325563"/>
          </a:xfrm>
        </p:spPr>
        <p:txBody>
          <a:bodyPr>
            <a:normAutofit/>
          </a:bodyPr>
          <a:lstStyle/>
          <a:p>
            <a:r>
              <a:rPr lang="en-US" sz="4000" dirty="0"/>
              <a:t>Budget 2025: </a:t>
            </a:r>
            <a:r>
              <a:rPr lang="en-US" sz="4000" i="1" dirty="0"/>
              <a:t>Canada Strong</a:t>
            </a:r>
            <a:endParaRPr lang="en-CA" sz="4000" i="1" dirty="0"/>
          </a:p>
        </p:txBody>
      </p:sp>
      <p:sp>
        <p:nvSpPr>
          <p:cNvPr id="3" name="Content Placeholder 2">
            <a:extLst>
              <a:ext uri="{FF2B5EF4-FFF2-40B4-BE49-F238E27FC236}">
                <a16:creationId xmlns:a16="http://schemas.microsoft.com/office/drawing/2014/main" id="{4136AD49-20C6-2272-56C5-E2C1A17B7664}"/>
              </a:ext>
            </a:extLst>
          </p:cNvPr>
          <p:cNvSpPr>
            <a:spLocks noGrp="1"/>
          </p:cNvSpPr>
          <p:nvPr>
            <p:ph idx="1"/>
          </p:nvPr>
        </p:nvSpPr>
        <p:spPr>
          <a:xfrm>
            <a:off x="414413" y="773613"/>
            <a:ext cx="5465481" cy="5588685"/>
          </a:xfrm>
          <a:solidFill>
            <a:schemeClr val="bg1">
              <a:alpha val="40000"/>
            </a:schemeClr>
          </a:solidFill>
          <a:ln w="28575">
            <a:solidFill>
              <a:schemeClr val="accent6"/>
            </a:solidFill>
          </a:ln>
        </p:spPr>
        <p:txBody>
          <a:bodyPr vert="horz" lIns="182880" tIns="182880" rIns="182880" bIns="182880" rtlCol="0">
            <a:noAutofit/>
          </a:bodyPr>
          <a:lstStyle/>
          <a:p>
            <a:pPr marL="0" indent="0">
              <a:buNone/>
            </a:pPr>
            <a:r>
              <a:rPr lang="en-US" b="1" dirty="0">
                <a:latin typeface="+mn-lt"/>
                <a:ea typeface="Calibri" panose="020F0502020204030204" pitchFamily="34" charset="0"/>
                <a:cs typeface="Calibri" panose="020F0502020204030204" pitchFamily="34" charset="0"/>
              </a:rPr>
              <a:t>Climate-Competitiveness Strategy</a:t>
            </a:r>
          </a:p>
          <a:p>
            <a:r>
              <a:rPr lang="en-US" sz="2000" dirty="0">
                <a:latin typeface="+mn-lt"/>
              </a:rPr>
              <a:t>Initiatives provide </a:t>
            </a:r>
            <a:r>
              <a:rPr lang="en-US" sz="2000" i="1" dirty="0">
                <a:latin typeface="+mn-lt"/>
              </a:rPr>
              <a:t>continuity</a:t>
            </a:r>
            <a:r>
              <a:rPr lang="en-US" sz="2000" dirty="0">
                <a:latin typeface="+mn-lt"/>
              </a:rPr>
              <a:t> but:</a:t>
            </a:r>
          </a:p>
          <a:p>
            <a:pPr lvl="1"/>
            <a:r>
              <a:rPr lang="en-US" sz="2000" dirty="0">
                <a:latin typeface="+mn-lt"/>
              </a:rPr>
              <a:t>Fall short of acceleration needed to compete in global economy already moving toward clean technology.</a:t>
            </a:r>
          </a:p>
          <a:p>
            <a:pPr lvl="1"/>
            <a:r>
              <a:rPr lang="en-US" sz="2000" dirty="0">
                <a:latin typeface="+mn-lt"/>
              </a:rPr>
              <a:t>Repackages prior commitments and re-profiles existing initiatives.</a:t>
            </a:r>
          </a:p>
          <a:p>
            <a:pPr lvl="1"/>
            <a:r>
              <a:rPr lang="en-US" sz="2000" dirty="0">
                <a:latin typeface="+mn-lt"/>
              </a:rPr>
              <a:t>Small steps toward climate preparedness but falls short of the scale the crisis demands.</a:t>
            </a:r>
          </a:p>
          <a:p>
            <a:pPr marL="0" indent="0">
              <a:buNone/>
            </a:pPr>
            <a:r>
              <a:rPr lang="en-US" b="1" dirty="0">
                <a:latin typeface="+mn-lt"/>
                <a:ea typeface="Calibri" panose="020F0502020204030204" pitchFamily="34" charset="0"/>
                <a:cs typeface="Calibri" panose="020F0502020204030204" pitchFamily="34" charset="0"/>
              </a:rPr>
              <a:t>Sustainable Finance</a:t>
            </a:r>
          </a:p>
          <a:p>
            <a:r>
              <a:rPr lang="en-US" sz="2000" dirty="0">
                <a:latin typeface="+mn-lt"/>
              </a:rPr>
              <a:t>Reconfirmed intent to move forward with “Made-in-Canada” taxonomy but completion delayed until 2026.</a:t>
            </a:r>
          </a:p>
          <a:p>
            <a:r>
              <a:rPr lang="en-US" sz="2000" dirty="0">
                <a:latin typeface="+mn-lt"/>
              </a:rPr>
              <a:t>Indicated intention to explore development of a Sustainable Bond Framework. </a:t>
            </a:r>
          </a:p>
          <a:p>
            <a:pPr marL="457200" lvl="1" indent="0">
              <a:buNone/>
            </a:pPr>
            <a:endParaRPr lang="en-US" dirty="0">
              <a:latin typeface="+mn-lt"/>
            </a:endParaRPr>
          </a:p>
        </p:txBody>
      </p:sp>
      <p:sp>
        <p:nvSpPr>
          <p:cNvPr id="11" name="Slide Number Placeholder 10">
            <a:extLst>
              <a:ext uri="{FF2B5EF4-FFF2-40B4-BE49-F238E27FC236}">
                <a16:creationId xmlns:a16="http://schemas.microsoft.com/office/drawing/2014/main" id="{849A84BB-CA2B-1C84-D968-2EB3D834877C}"/>
              </a:ext>
            </a:extLst>
          </p:cNvPr>
          <p:cNvSpPr>
            <a:spLocks noGrp="1"/>
          </p:cNvSpPr>
          <p:nvPr>
            <p:ph type="sldNum" sz="quarter" idx="12"/>
          </p:nvPr>
        </p:nvSpPr>
        <p:spPr>
          <a:xfrm>
            <a:off x="9411704" y="637888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DA6E5A-D2BB-46CB-949B-23A909A1BC6E}"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3ED94C39-C282-4C59-E703-BAA7717DD90A}"/>
              </a:ext>
            </a:extLst>
          </p:cNvPr>
          <p:cNvSpPr txBox="1">
            <a:spLocks/>
          </p:cNvSpPr>
          <p:nvPr/>
        </p:nvSpPr>
        <p:spPr>
          <a:xfrm>
            <a:off x="6096000" y="773613"/>
            <a:ext cx="6058904" cy="3577005"/>
          </a:xfrm>
          <a:prstGeom prst="rect">
            <a:avLst/>
          </a:prstGeom>
          <a:solidFill>
            <a:schemeClr val="bg1">
              <a:alpha val="40000"/>
            </a:schemeClr>
          </a:solidFill>
          <a:ln w="28575">
            <a:solidFill>
              <a:schemeClr val="accent6"/>
            </a:solidFill>
          </a:ln>
        </p:spPr>
        <p:txBody>
          <a:bodyPr vert="horz" lIns="182880" tIns="182880" rIns="182880" bIns="1828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ea typeface="Calibri" panose="020F0502020204030204" pitchFamily="34" charset="0"/>
                <a:cs typeface="Calibri" panose="020F0502020204030204" pitchFamily="34" charset="0"/>
              </a:rPr>
              <a:t>What’s Missing</a:t>
            </a:r>
          </a:p>
          <a:p>
            <a:r>
              <a:rPr lang="en-US" sz="2000" dirty="0"/>
              <a:t>Legislation that would directly promote and advance environmental protection e.g., </a:t>
            </a:r>
            <a:r>
              <a:rPr lang="en-US" sz="2000" i="1" dirty="0"/>
              <a:t>Nature Accountability Act</a:t>
            </a:r>
          </a:p>
          <a:p>
            <a:r>
              <a:rPr lang="en-US" sz="2000" dirty="0"/>
              <a:t>Green Nation-Building Fund to enhance renewable energy &amp; adaptation efforts in collaboration with Indigenous partners.</a:t>
            </a:r>
          </a:p>
          <a:p>
            <a:r>
              <a:rPr lang="en-US" sz="2000" dirty="0"/>
              <a:t>Indigenous climate-leadership capital fund </a:t>
            </a:r>
          </a:p>
          <a:p>
            <a:r>
              <a:rPr lang="en-US" sz="2000" b="1" dirty="0">
                <a:solidFill>
                  <a:srgbClr val="0070C0"/>
                </a:solidFill>
              </a:rPr>
              <a:t>A Finance-Sector Alignment Framework like CAFA</a:t>
            </a:r>
          </a:p>
        </p:txBody>
      </p:sp>
      <p:pic>
        <p:nvPicPr>
          <p:cNvPr id="7" name="Picture 6">
            <a:extLst>
              <a:ext uri="{FF2B5EF4-FFF2-40B4-BE49-F238E27FC236}">
                <a16:creationId xmlns:a16="http://schemas.microsoft.com/office/drawing/2014/main" id="{19CA9C07-8297-2A0A-EFB5-ED5CA8D3698C}"/>
              </a:ext>
            </a:extLst>
          </p:cNvPr>
          <p:cNvPicPr>
            <a:picLocks noChangeAspect="1"/>
          </p:cNvPicPr>
          <p:nvPr/>
        </p:nvPicPr>
        <p:blipFill>
          <a:blip r:embed="rId3"/>
          <a:stretch>
            <a:fillRect/>
          </a:stretch>
        </p:blipFill>
        <p:spPr>
          <a:xfrm>
            <a:off x="6185496" y="4460108"/>
            <a:ext cx="4639238" cy="2216758"/>
          </a:xfrm>
          <a:prstGeom prst="rect">
            <a:avLst/>
          </a:prstGeom>
        </p:spPr>
      </p:pic>
      <p:sp>
        <p:nvSpPr>
          <p:cNvPr id="9" name="TextBox 8">
            <a:extLst>
              <a:ext uri="{FF2B5EF4-FFF2-40B4-BE49-F238E27FC236}">
                <a16:creationId xmlns:a16="http://schemas.microsoft.com/office/drawing/2014/main" id="{6E901DD2-5470-736F-8D2D-2FB3735E0796}"/>
              </a:ext>
            </a:extLst>
          </p:cNvPr>
          <p:cNvSpPr txBox="1"/>
          <p:nvPr/>
        </p:nvSpPr>
        <p:spPr>
          <a:xfrm>
            <a:off x="9106102" y="6446034"/>
            <a:ext cx="6097604" cy="230832"/>
          </a:xfrm>
          <a:prstGeom prst="rect">
            <a:avLst/>
          </a:prstGeom>
          <a:noFill/>
        </p:spPr>
        <p:txBody>
          <a:bodyPr wrap="square">
            <a:spAutoFit/>
          </a:bodyPr>
          <a:lstStyle/>
          <a:p>
            <a:r>
              <a:rPr lang="en-US" sz="900" dirty="0"/>
              <a:t>https://budget.canada.ca/2025/report-rapport/intro-en.html</a:t>
            </a:r>
          </a:p>
        </p:txBody>
      </p:sp>
    </p:spTree>
    <p:extLst>
      <p:ext uri="{BB962C8B-B14F-4D97-AF65-F5344CB8AC3E}">
        <p14:creationId xmlns:p14="http://schemas.microsoft.com/office/powerpoint/2010/main" val="768971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F3F4-8E1F-D30F-CD48-1E8BBA3663EB}"/>
              </a:ext>
            </a:extLst>
          </p:cNvPr>
          <p:cNvSpPr>
            <a:spLocks noGrp="1"/>
          </p:cNvSpPr>
          <p:nvPr>
            <p:ph type="title"/>
          </p:nvPr>
        </p:nvSpPr>
        <p:spPr>
          <a:xfrm>
            <a:off x="760831" y="60930"/>
            <a:ext cx="11096625" cy="949325"/>
          </a:xfrm>
        </p:spPr>
        <p:txBody>
          <a:bodyPr>
            <a:normAutofit/>
          </a:bodyPr>
          <a:lstStyle/>
          <a:p>
            <a:r>
              <a:rPr lang="en-US" dirty="0"/>
              <a:t>Why Align Financial System with Climate Goals</a:t>
            </a:r>
          </a:p>
        </p:txBody>
      </p:sp>
      <p:sp>
        <p:nvSpPr>
          <p:cNvPr id="3" name="Content Placeholder 2">
            <a:extLst>
              <a:ext uri="{FF2B5EF4-FFF2-40B4-BE49-F238E27FC236}">
                <a16:creationId xmlns:a16="http://schemas.microsoft.com/office/drawing/2014/main" id="{19BFFF74-7978-07AF-0FFC-25BF6D63A77D}"/>
              </a:ext>
            </a:extLst>
          </p:cNvPr>
          <p:cNvSpPr>
            <a:spLocks noGrp="1"/>
          </p:cNvSpPr>
          <p:nvPr>
            <p:ph idx="1"/>
          </p:nvPr>
        </p:nvSpPr>
        <p:spPr>
          <a:xfrm>
            <a:off x="164304" y="1527739"/>
            <a:ext cx="5825863" cy="4085661"/>
          </a:xfrm>
          <a:ln w="50800">
            <a:solidFill>
              <a:srgbClr val="2F5597"/>
            </a:solidFill>
          </a:ln>
        </p:spPr>
        <p:txBody>
          <a:bodyPr>
            <a:normAutofit/>
          </a:bodyPr>
          <a:lstStyle/>
          <a:p>
            <a:r>
              <a:rPr lang="en-US" dirty="0">
                <a:latin typeface="+mn-lt"/>
              </a:rPr>
              <a:t>Economic Competitiveness</a:t>
            </a:r>
          </a:p>
          <a:p>
            <a:r>
              <a:rPr lang="en-US" dirty="0">
                <a:latin typeface="+mn-lt"/>
              </a:rPr>
              <a:t>Innovation</a:t>
            </a:r>
          </a:p>
          <a:p>
            <a:r>
              <a:rPr lang="en-US" b="1" dirty="0">
                <a:latin typeface="+mn-lt"/>
              </a:rPr>
              <a:t>Addresses multiple crisis: biodiversity, climate change, health, etc.</a:t>
            </a:r>
          </a:p>
          <a:p>
            <a:r>
              <a:rPr lang="en-US" dirty="0">
                <a:latin typeface="+mn-lt"/>
              </a:rPr>
              <a:t>Energy Independence</a:t>
            </a:r>
          </a:p>
          <a:p>
            <a:r>
              <a:rPr lang="en-US" dirty="0">
                <a:latin typeface="+mn-lt"/>
              </a:rPr>
              <a:t>Capital flows need to be directed towards renewable and clean energy projects (mitigation) and also towards community-led resilience building initiatives (adaptation). </a:t>
            </a:r>
            <a:endParaRPr lang="en-US" dirty="0"/>
          </a:p>
        </p:txBody>
      </p:sp>
      <p:sp>
        <p:nvSpPr>
          <p:cNvPr id="4" name="Slide Number Placeholder 3">
            <a:extLst>
              <a:ext uri="{FF2B5EF4-FFF2-40B4-BE49-F238E27FC236}">
                <a16:creationId xmlns:a16="http://schemas.microsoft.com/office/drawing/2014/main" id="{4BF4D6B9-0FCF-BA20-A860-743C9BF8DCD0}"/>
              </a:ext>
            </a:extLst>
          </p:cNvPr>
          <p:cNvSpPr>
            <a:spLocks noGrp="1"/>
          </p:cNvSpPr>
          <p:nvPr>
            <p:ph type="sldNum" sz="quarter" idx="12"/>
          </p:nvPr>
        </p:nvSpPr>
        <p:spPr/>
        <p:txBody>
          <a:bodyPr/>
          <a:lstStyle/>
          <a:p>
            <a:fld id="{77A49E4F-F270-47CF-80C3-36B1F40A4C19}" type="slidenum">
              <a:rPr lang="en-CA" smtClean="0"/>
              <a:pPr/>
              <a:t>9</a:t>
            </a:fld>
            <a:endParaRPr lang="en-CA" dirty="0"/>
          </a:p>
        </p:txBody>
      </p:sp>
      <p:pic>
        <p:nvPicPr>
          <p:cNvPr id="6" name="Picture 5">
            <a:extLst>
              <a:ext uri="{FF2B5EF4-FFF2-40B4-BE49-F238E27FC236}">
                <a16:creationId xmlns:a16="http://schemas.microsoft.com/office/drawing/2014/main" id="{A2D19E26-C511-F0B7-0B38-76980CE4E65C}"/>
              </a:ext>
            </a:extLst>
          </p:cNvPr>
          <p:cNvPicPr>
            <a:picLocks noChangeAspect="1"/>
          </p:cNvPicPr>
          <p:nvPr/>
        </p:nvPicPr>
        <p:blipFill>
          <a:blip r:embed="rId3"/>
          <a:stretch>
            <a:fillRect/>
          </a:stretch>
        </p:blipFill>
        <p:spPr>
          <a:xfrm>
            <a:off x="6214035" y="1262153"/>
            <a:ext cx="5902562" cy="4715314"/>
          </a:xfrm>
          <a:prstGeom prst="rect">
            <a:avLst/>
          </a:prstGeom>
        </p:spPr>
      </p:pic>
    </p:spTree>
    <p:extLst>
      <p:ext uri="{BB962C8B-B14F-4D97-AF65-F5344CB8AC3E}">
        <p14:creationId xmlns:p14="http://schemas.microsoft.com/office/powerpoint/2010/main" val="4234387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11024</TotalTime>
  <Words>2697</Words>
  <Application>Microsoft Office PowerPoint</Application>
  <PresentationFormat>Widescreen</PresentationFormat>
  <Paragraphs>252</Paragraphs>
  <Slides>18</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Arial</vt:lpstr>
      <vt:lpstr>Bahnschrift</vt:lpstr>
      <vt:lpstr>Calibri</vt:lpstr>
      <vt:lpstr>DM Sans</vt:lpstr>
      <vt:lpstr>Helvetica</vt:lpstr>
      <vt:lpstr>Lato Light</vt:lpstr>
      <vt:lpstr>roboto</vt:lpstr>
      <vt:lpstr>Segoe UI Symbol</vt:lpstr>
      <vt:lpstr>Tahoma</vt:lpstr>
      <vt:lpstr>Times New Roman</vt:lpstr>
      <vt:lpstr>Wingdings</vt:lpstr>
      <vt:lpstr>Office Theme</vt:lpstr>
      <vt:lpstr>PowerPoint Presentation</vt:lpstr>
      <vt:lpstr>Planetary Boundaries &amp; Limits of Economic Model</vt:lpstr>
      <vt:lpstr>Paradigm Shift: Economy needs nature not the other way around    </vt:lpstr>
      <vt:lpstr>Energy Transition is Unstoppable </vt:lpstr>
      <vt:lpstr>PowerPoint Presentation</vt:lpstr>
      <vt:lpstr>Benefits of Ambitious Action</vt:lpstr>
      <vt:lpstr>Recent Developments Around the World</vt:lpstr>
      <vt:lpstr>Budget 2025: Canada Strong</vt:lpstr>
      <vt:lpstr>Why Align Financial System with Climate Goals</vt:lpstr>
      <vt:lpstr>White Paper: Aligning Canadian Finance with Climate  </vt:lpstr>
      <vt:lpstr>Goals and Objectives - Alignment Requirements</vt:lpstr>
      <vt:lpstr>Bill S-238: Climate-Aligned Finance Act (CAFA)</vt:lpstr>
      <vt:lpstr>Bill S-238: Climate-Aligned Finance Act (CAFA)</vt:lpstr>
      <vt:lpstr>CAFA and a Just Transition</vt:lpstr>
      <vt:lpstr>CAFA’s Progress Through Parliament</vt:lpstr>
      <vt:lpstr>How can you support CAFA?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Zrinyi, Nicholas</dc:creator>
  <cp:lastModifiedBy>Soullière, Cheryl</cp:lastModifiedBy>
  <cp:revision>383</cp:revision>
  <cp:lastPrinted>2025-10-06T18:41:14Z</cp:lastPrinted>
  <dcterms:created xsi:type="dcterms:W3CDTF">2022-03-09T15:39:58Z</dcterms:created>
  <dcterms:modified xsi:type="dcterms:W3CDTF">2025-12-09T23:38:10Z</dcterms:modified>
</cp:coreProperties>
</file>